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141411360" r:id="rId5"/>
    <p:sldId id="2141411606" r:id="rId6"/>
    <p:sldId id="2141411542" r:id="rId7"/>
    <p:sldId id="2141411573" r:id="rId8"/>
    <p:sldId id="2141411576" r:id="rId9"/>
    <p:sldId id="2141411569" r:id="rId10"/>
    <p:sldId id="2141411605" r:id="rId11"/>
    <p:sldId id="2141411534" r:id="rId1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2" userDrawn="1">
          <p15:clr>
            <a:srgbClr val="A4A3A4"/>
          </p15:clr>
        </p15:guide>
        <p15:guide id="2" pos="3840" userDrawn="1">
          <p15:clr>
            <a:srgbClr val="A4A3A4"/>
          </p15:clr>
        </p15:guide>
        <p15:guide id="3" orient="horz" pos="3096" userDrawn="1">
          <p15:clr>
            <a:srgbClr val="A4A3A4"/>
          </p15:clr>
        </p15:guide>
        <p15:guide id="4" orient="horz" pos="2280" userDrawn="1">
          <p15:clr>
            <a:srgbClr val="A4A3A4"/>
          </p15:clr>
        </p15:guide>
        <p15:guide id="5" pos="144" userDrawn="1">
          <p15:clr>
            <a:srgbClr val="A4A3A4"/>
          </p15:clr>
        </p15:guide>
        <p15:guide id="6" pos="7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yle Gallegos" initials="DG" lastIdx="1" clrIdx="6">
    <p:extLst>
      <p:ext uri="{19B8F6BF-5375-455C-9EA6-DF929625EA0E}">
        <p15:presenceInfo xmlns:p15="http://schemas.microsoft.com/office/powerpoint/2012/main" userId="S::dgallegos@worldbank.org::369e473a-678b-499d-bc02-c53930f80b7f" providerId="AD"/>
      </p:ext>
    </p:extLst>
  </p:cmAuthor>
  <p:cmAuthor id="1" name="Oualid Bachiri" initials="OB" lastIdx="4" clrIdx="0">
    <p:extLst>
      <p:ext uri="{19B8F6BF-5375-455C-9EA6-DF929625EA0E}">
        <p15:presenceInfo xmlns:p15="http://schemas.microsoft.com/office/powerpoint/2012/main" userId="S::obachiri@worldbank.org::73a67821-4435-4e20-b51a-e883fde77408" providerId="AD"/>
      </p:ext>
    </p:extLst>
  </p:cmAuthor>
  <p:cmAuthor id="2" name="Carlo Maria Rossotto" initials="CMR" lastIdx="21" clrIdx="1">
    <p:extLst>
      <p:ext uri="{19B8F6BF-5375-455C-9EA6-DF929625EA0E}">
        <p15:presenceInfo xmlns:p15="http://schemas.microsoft.com/office/powerpoint/2012/main" userId="S::crossotto@ifc.org::b8085de5-32aa-4f4d-9365-b354eddad263" providerId="AD"/>
      </p:ext>
    </p:extLst>
  </p:cmAuthor>
  <p:cmAuthor id="3" name="Zemfira Khusnutdinova" initials="ZK" lastIdx="1" clrIdx="2">
    <p:extLst>
      <p:ext uri="{19B8F6BF-5375-455C-9EA6-DF929625EA0E}">
        <p15:presenceInfo xmlns:p15="http://schemas.microsoft.com/office/powerpoint/2012/main" userId="S::zkhusnutdinova@ifc.org::ebdfa679-7705-4925-aa6f-c3ccba2dd80a" providerId="AD"/>
      </p:ext>
    </p:extLst>
  </p:cmAuthor>
  <p:cmAuthor id="4" name="Michael Kende" initials="MK" lastIdx="13" clrIdx="3">
    <p:extLst>
      <p:ext uri="{19B8F6BF-5375-455C-9EA6-DF929625EA0E}">
        <p15:presenceInfo xmlns:p15="http://schemas.microsoft.com/office/powerpoint/2012/main" userId="S::mkende@worldbank.org::63519913-0753-46ec-9ff5-1fc3909e937a" providerId="AD"/>
      </p:ext>
    </p:extLst>
  </p:cmAuthor>
  <p:cmAuthor id="5" name="German Cufre" initials="GC" lastIdx="1" clrIdx="4">
    <p:extLst>
      <p:ext uri="{19B8F6BF-5375-455C-9EA6-DF929625EA0E}">
        <p15:presenceInfo xmlns:p15="http://schemas.microsoft.com/office/powerpoint/2012/main" userId="S::gcufre@ifc.org::d3d104a5-f288-41aa-837a-df8b4f9558ec" providerId="AD"/>
      </p:ext>
    </p:extLst>
  </p:cmAuthor>
  <p:cmAuthor id="6" name="Massiel Celeste" initials="MC" lastIdx="1" clrIdx="5">
    <p:extLst>
      <p:ext uri="{19B8F6BF-5375-455C-9EA6-DF929625EA0E}">
        <p15:presenceInfo xmlns:p15="http://schemas.microsoft.com/office/powerpoint/2012/main" userId="S::malopez@ifc.org::51f89cea-13ce-40d2-8899-c82240e2c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E1"/>
    <a:srgbClr val="00B0F0"/>
    <a:srgbClr val="D7F8FD"/>
    <a:srgbClr val="FFCD3F"/>
    <a:srgbClr val="44546A"/>
    <a:srgbClr val="075983"/>
    <a:srgbClr val="87E9F9"/>
    <a:srgbClr val="F2F2F2"/>
    <a:srgbClr val="E2F4FE"/>
    <a:srgbClr val="FFBE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3" autoAdjust="0"/>
    <p:restoredTop sz="93372" autoAdjust="0"/>
  </p:normalViewPr>
  <p:slideViewPr>
    <p:cSldViewPr snapToGrid="0">
      <p:cViewPr varScale="1">
        <p:scale>
          <a:sx n="54" d="100"/>
          <a:sy n="54" d="100"/>
        </p:scale>
        <p:origin x="1344" y="60"/>
      </p:cViewPr>
      <p:guideLst>
        <p:guide orient="horz" pos="3912"/>
        <p:guide pos="3840"/>
        <p:guide orient="horz" pos="3096"/>
        <p:guide orient="horz" pos="2280"/>
        <p:guide pos="144"/>
        <p:guide pos="748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4" d="100"/>
          <a:sy n="44" d="100"/>
        </p:scale>
        <p:origin x="274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 R. Drees-Gross" userId="59d4d222-85b3-48ac-97fb-b83d650c3950" providerId="ADAL" clId="{25C1B810-CF13-4AD4-971B-4CF14BF9653F}"/>
    <pc:docChg chg="modSld">
      <pc:chgData name="Franz R. Drees-Gross" userId="59d4d222-85b3-48ac-97fb-b83d650c3950" providerId="ADAL" clId="{25C1B810-CF13-4AD4-971B-4CF14BF9653F}" dt="2021-05-07T14:31:40.535" v="36" actId="20577"/>
      <pc:docMkLst>
        <pc:docMk/>
      </pc:docMkLst>
      <pc:sldChg chg="delSp modSp mod">
        <pc:chgData name="Franz R. Drees-Gross" userId="59d4d222-85b3-48ac-97fb-b83d650c3950" providerId="ADAL" clId="{25C1B810-CF13-4AD4-971B-4CF14BF9653F}" dt="2021-05-07T14:24:17.450" v="8" actId="20577"/>
        <pc:sldMkLst>
          <pc:docMk/>
          <pc:sldMk cId="3340307801" sldId="2141411534"/>
        </pc:sldMkLst>
        <pc:spChg chg="del mod">
          <ac:chgData name="Franz R. Drees-Gross" userId="59d4d222-85b3-48ac-97fb-b83d650c3950" providerId="ADAL" clId="{25C1B810-CF13-4AD4-971B-4CF14BF9653F}" dt="2021-05-07T14:23:49.163" v="3"/>
          <ac:spMkLst>
            <pc:docMk/>
            <pc:sldMk cId="3340307801" sldId="2141411534"/>
            <ac:spMk id="49" creationId="{712DC5C9-3BAE-4896-A9CC-1F6F0D087CBD}"/>
          </ac:spMkLst>
        </pc:spChg>
        <pc:spChg chg="mod">
          <ac:chgData name="Franz R. Drees-Gross" userId="59d4d222-85b3-48ac-97fb-b83d650c3950" providerId="ADAL" clId="{25C1B810-CF13-4AD4-971B-4CF14BF9653F}" dt="2021-05-07T14:24:17.450" v="8" actId="20577"/>
          <ac:spMkLst>
            <pc:docMk/>
            <pc:sldMk cId="3340307801" sldId="2141411534"/>
            <ac:spMk id="108" creationId="{0D0EB69E-E151-4C41-9AD7-E89E44745936}"/>
          </ac:spMkLst>
        </pc:spChg>
      </pc:sldChg>
      <pc:sldChg chg="modNotesTx">
        <pc:chgData name="Franz R. Drees-Gross" userId="59d4d222-85b3-48ac-97fb-b83d650c3950" providerId="ADAL" clId="{25C1B810-CF13-4AD4-971B-4CF14BF9653F}" dt="2021-05-07T14:30:54.157" v="31" actId="20577"/>
        <pc:sldMkLst>
          <pc:docMk/>
          <pc:sldMk cId="340147435" sldId="2141411542"/>
        </pc:sldMkLst>
      </pc:sldChg>
      <pc:sldChg chg="modNotesTx">
        <pc:chgData name="Franz R. Drees-Gross" userId="59d4d222-85b3-48ac-97fb-b83d650c3950" providerId="ADAL" clId="{25C1B810-CF13-4AD4-971B-4CF14BF9653F}" dt="2021-05-07T14:31:35.008" v="35" actId="20577"/>
        <pc:sldMkLst>
          <pc:docMk/>
          <pc:sldMk cId="498465730" sldId="2141411569"/>
        </pc:sldMkLst>
      </pc:sldChg>
      <pc:sldChg chg="modNotesTx">
        <pc:chgData name="Franz R. Drees-Gross" userId="59d4d222-85b3-48ac-97fb-b83d650c3950" providerId="ADAL" clId="{25C1B810-CF13-4AD4-971B-4CF14BF9653F}" dt="2021-05-07T14:31:19.367" v="33" actId="20577"/>
        <pc:sldMkLst>
          <pc:docMk/>
          <pc:sldMk cId="3127697234" sldId="2141411573"/>
        </pc:sldMkLst>
      </pc:sldChg>
      <pc:sldChg chg="modNotesTx">
        <pc:chgData name="Franz R. Drees-Gross" userId="59d4d222-85b3-48ac-97fb-b83d650c3950" providerId="ADAL" clId="{25C1B810-CF13-4AD4-971B-4CF14BF9653F}" dt="2021-05-07T14:31:27.073" v="34" actId="20577"/>
        <pc:sldMkLst>
          <pc:docMk/>
          <pc:sldMk cId="1320484518" sldId="2141411576"/>
        </pc:sldMkLst>
      </pc:sldChg>
      <pc:sldChg chg="modSp mod modNotesTx">
        <pc:chgData name="Franz R. Drees-Gross" userId="59d4d222-85b3-48ac-97fb-b83d650c3950" providerId="ADAL" clId="{25C1B810-CF13-4AD4-971B-4CF14BF9653F}" dt="2021-05-07T14:31:40.535" v="36" actId="20577"/>
        <pc:sldMkLst>
          <pc:docMk/>
          <pc:sldMk cId="2953934932" sldId="2141411605"/>
        </pc:sldMkLst>
        <pc:spChg chg="mod">
          <ac:chgData name="Franz R. Drees-Gross" userId="59d4d222-85b3-48ac-97fb-b83d650c3950" providerId="ADAL" clId="{25C1B810-CF13-4AD4-971B-4CF14BF9653F}" dt="2021-05-07T14:27:47.848" v="30" actId="20577"/>
          <ac:spMkLst>
            <pc:docMk/>
            <pc:sldMk cId="2953934932" sldId="2141411605"/>
            <ac:spMk id="2" creationId="{27C5956D-1C3B-474C-8786-13E11F3811E0}"/>
          </ac:spMkLst>
        </pc:spChg>
        <pc:spChg chg="mod">
          <ac:chgData name="Franz R. Drees-Gross" userId="59d4d222-85b3-48ac-97fb-b83d650c3950" providerId="ADAL" clId="{25C1B810-CF13-4AD4-971B-4CF14BF9653F}" dt="2021-05-07T14:20:45.441" v="0" actId="20577"/>
          <ac:spMkLst>
            <pc:docMk/>
            <pc:sldMk cId="2953934932" sldId="2141411605"/>
            <ac:spMk id="21" creationId="{BC24A16C-3866-4E4D-89B9-449CE0736702}"/>
          </ac:spMkLst>
        </pc:spChg>
      </pc:sldChg>
      <pc:sldChg chg="modNotesTx">
        <pc:chgData name="Franz R. Drees-Gross" userId="59d4d222-85b3-48ac-97fb-b83d650c3950" providerId="ADAL" clId="{25C1B810-CF13-4AD4-971B-4CF14BF9653F}" dt="2021-05-07T14:31:03.465" v="32" actId="20577"/>
        <pc:sldMkLst>
          <pc:docMk/>
          <pc:sldMk cId="2973295754" sldId="214141160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worldbankgroup-my.sharepoint.com/personal/ncomini_worldbank_org/Documents/Documents/Map%20LAC%204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Fixed broadband household penetration</c:v>
                </c:pt>
              </c:strCache>
            </c:strRef>
          </c:tx>
          <c:spPr>
            <a:solidFill>
              <a:schemeClr val="accent1"/>
            </a:solidFill>
            <a:ln>
              <a:noFill/>
            </a:ln>
            <a:effectLst/>
          </c:spPr>
          <c:invertIfNegative val="0"/>
          <c:cat>
            <c:strRef>
              <c:f>Sheet1!$B$3:$B$35</c:f>
              <c:strCache>
                <c:ptCount val="33"/>
                <c:pt idx="0">
                  <c:v>Antigua and Barbuda</c:v>
                </c:pt>
                <c:pt idx="1">
                  <c:v>Argentina</c:v>
                </c:pt>
                <c:pt idx="2">
                  <c:v>Bahamas</c:v>
                </c:pt>
                <c:pt idx="3">
                  <c:v>Barbados</c:v>
                </c:pt>
                <c:pt idx="4">
                  <c:v>Belize</c:v>
                </c:pt>
                <c:pt idx="5">
                  <c:v>Bolivia</c:v>
                </c:pt>
                <c:pt idx="6">
                  <c:v>Brazil</c:v>
                </c:pt>
                <c:pt idx="7">
                  <c:v>Chile</c:v>
                </c:pt>
                <c:pt idx="8">
                  <c:v>Colombia</c:v>
                </c:pt>
                <c:pt idx="9">
                  <c:v>Costa Rica</c:v>
                </c:pt>
                <c:pt idx="10">
                  <c:v>Cuba</c:v>
                </c:pt>
                <c:pt idx="11">
                  <c:v>Dominica</c:v>
                </c:pt>
                <c:pt idx="12">
                  <c:v>Dominican Republic</c:v>
                </c:pt>
                <c:pt idx="13">
                  <c:v>Ecuador</c:v>
                </c:pt>
                <c:pt idx="14">
                  <c:v>El Salvador</c:v>
                </c:pt>
                <c:pt idx="15">
                  <c:v>Grenada</c:v>
                </c:pt>
                <c:pt idx="16">
                  <c:v>Guatemala</c:v>
                </c:pt>
                <c:pt idx="17">
                  <c:v>Guyana</c:v>
                </c:pt>
                <c:pt idx="18">
                  <c:v>Haiti</c:v>
                </c:pt>
                <c:pt idx="19">
                  <c:v>Honduras</c:v>
                </c:pt>
                <c:pt idx="20">
                  <c:v>Jamaica</c:v>
                </c:pt>
                <c:pt idx="21">
                  <c:v>Mexico</c:v>
                </c:pt>
                <c:pt idx="22">
                  <c:v>Nicaragua</c:v>
                </c:pt>
                <c:pt idx="23">
                  <c:v>Panama</c:v>
                </c:pt>
                <c:pt idx="24">
                  <c:v>Paraguay</c:v>
                </c:pt>
                <c:pt idx="25">
                  <c:v>Peru</c:v>
                </c:pt>
                <c:pt idx="26">
                  <c:v>St. Kitts and Nevis</c:v>
                </c:pt>
                <c:pt idx="27">
                  <c:v>St. Lucia</c:v>
                </c:pt>
                <c:pt idx="28">
                  <c:v>St. Vincent and the Grenadines</c:v>
                </c:pt>
                <c:pt idx="29">
                  <c:v>Suriname</c:v>
                </c:pt>
                <c:pt idx="30">
                  <c:v>Trinidad and Tobago</c:v>
                </c:pt>
                <c:pt idx="31">
                  <c:v>Uruguay</c:v>
                </c:pt>
                <c:pt idx="32">
                  <c:v>Venezuela</c:v>
                </c:pt>
              </c:strCache>
            </c:strRef>
          </c:cat>
          <c:val>
            <c:numRef>
              <c:f>Sheet1!$F$3:$F$35</c:f>
              <c:numCache>
                <c:formatCode>0%</c:formatCode>
                <c:ptCount val="33"/>
                <c:pt idx="0">
                  <c:v>0.40300000000000002</c:v>
                </c:pt>
                <c:pt idx="1">
                  <c:v>0.63100000000000001</c:v>
                </c:pt>
                <c:pt idx="2">
                  <c:v>0.72599999999999998</c:v>
                </c:pt>
                <c:pt idx="3">
                  <c:v>0.9</c:v>
                </c:pt>
                <c:pt idx="4">
                  <c:v>0.78400000000000003</c:v>
                </c:pt>
                <c:pt idx="5">
                  <c:v>0.188</c:v>
                </c:pt>
                <c:pt idx="6">
                  <c:v>0.49099999999999999</c:v>
                </c:pt>
                <c:pt idx="7">
                  <c:v>0.501</c:v>
                </c:pt>
                <c:pt idx="8">
                  <c:v>0.50600000000000001</c:v>
                </c:pt>
                <c:pt idx="9">
                  <c:v>0.59299999999999997</c:v>
                </c:pt>
                <c:pt idx="10">
                  <c:v>5.3999999999999999E-2</c:v>
                </c:pt>
                <c:pt idx="11">
                  <c:v>0.316</c:v>
                </c:pt>
                <c:pt idx="12">
                  <c:v>0.309</c:v>
                </c:pt>
                <c:pt idx="13">
                  <c:v>0.38800000000000001</c:v>
                </c:pt>
                <c:pt idx="14">
                  <c:v>0.32</c:v>
                </c:pt>
                <c:pt idx="15">
                  <c:v>0.94099999999999995</c:v>
                </c:pt>
                <c:pt idx="16">
                  <c:v>0.432</c:v>
                </c:pt>
                <c:pt idx="17">
                  <c:v>0.40200000000000002</c:v>
                </c:pt>
                <c:pt idx="18">
                  <c:v>1.7000000000000001E-2</c:v>
                </c:pt>
                <c:pt idx="19">
                  <c:v>0.17799999999999999</c:v>
                </c:pt>
                <c:pt idx="20">
                  <c:v>0.38700000000000001</c:v>
                </c:pt>
                <c:pt idx="21">
                  <c:v>0.503</c:v>
                </c:pt>
                <c:pt idx="22">
                  <c:v>0.17699999999999999</c:v>
                </c:pt>
                <c:pt idx="23">
                  <c:v>0.56899999999999995</c:v>
                </c:pt>
                <c:pt idx="24">
                  <c:v>0.189</c:v>
                </c:pt>
                <c:pt idx="25">
                  <c:v>0.28000000000000003</c:v>
                </c:pt>
                <c:pt idx="26">
                  <c:v>0.751</c:v>
                </c:pt>
                <c:pt idx="27">
                  <c:v>0.48299999999999998</c:v>
                </c:pt>
                <c:pt idx="28">
                  <c:v>0.57899999999999996</c:v>
                </c:pt>
                <c:pt idx="29">
                  <c:v>0.501</c:v>
                </c:pt>
                <c:pt idx="30">
                  <c:v>0.70799999999999996</c:v>
                </c:pt>
                <c:pt idx="31">
                  <c:v>0.83</c:v>
                </c:pt>
                <c:pt idx="32">
                  <c:v>0.38400000000000001</c:v>
                </c:pt>
              </c:numCache>
            </c:numRef>
          </c:val>
          <c:extLst>
            <c:ext xmlns:c16="http://schemas.microsoft.com/office/drawing/2014/chart" uri="{C3380CC4-5D6E-409C-BE32-E72D297353CC}">
              <c16:uniqueId val="{00000000-3FA5-46DA-BEEB-F535460F0987}"/>
            </c:ext>
          </c:extLst>
        </c:ser>
        <c:ser>
          <c:idx val="1"/>
          <c:order val="1"/>
          <c:tx>
            <c:strRef>
              <c:f>Sheet1!$G$2</c:f>
              <c:strCache>
                <c:ptCount val="1"/>
                <c:pt idx="0">
                  <c:v>Fiber-to- the-premises broadband penetration</c:v>
                </c:pt>
              </c:strCache>
            </c:strRef>
          </c:tx>
          <c:spPr>
            <a:solidFill>
              <a:schemeClr val="accent2"/>
            </a:solidFill>
            <a:ln>
              <a:noFill/>
            </a:ln>
            <a:effectLst/>
          </c:spPr>
          <c:invertIfNegative val="0"/>
          <c:cat>
            <c:strRef>
              <c:f>Sheet1!$B$3:$B$35</c:f>
              <c:strCache>
                <c:ptCount val="33"/>
                <c:pt idx="0">
                  <c:v>Antigua and Barbuda</c:v>
                </c:pt>
                <c:pt idx="1">
                  <c:v>Argentina</c:v>
                </c:pt>
                <c:pt idx="2">
                  <c:v>Bahamas</c:v>
                </c:pt>
                <c:pt idx="3">
                  <c:v>Barbados</c:v>
                </c:pt>
                <c:pt idx="4">
                  <c:v>Belize</c:v>
                </c:pt>
                <c:pt idx="5">
                  <c:v>Bolivia</c:v>
                </c:pt>
                <c:pt idx="6">
                  <c:v>Brazil</c:v>
                </c:pt>
                <c:pt idx="7">
                  <c:v>Chile</c:v>
                </c:pt>
                <c:pt idx="8">
                  <c:v>Colombia</c:v>
                </c:pt>
                <c:pt idx="9">
                  <c:v>Costa Rica</c:v>
                </c:pt>
                <c:pt idx="10">
                  <c:v>Cuba</c:v>
                </c:pt>
                <c:pt idx="11">
                  <c:v>Dominica</c:v>
                </c:pt>
                <c:pt idx="12">
                  <c:v>Dominican Republic</c:v>
                </c:pt>
                <c:pt idx="13">
                  <c:v>Ecuador</c:v>
                </c:pt>
                <c:pt idx="14">
                  <c:v>El Salvador</c:v>
                </c:pt>
                <c:pt idx="15">
                  <c:v>Grenada</c:v>
                </c:pt>
                <c:pt idx="16">
                  <c:v>Guatemala</c:v>
                </c:pt>
                <c:pt idx="17">
                  <c:v>Guyana</c:v>
                </c:pt>
                <c:pt idx="18">
                  <c:v>Haiti</c:v>
                </c:pt>
                <c:pt idx="19">
                  <c:v>Honduras</c:v>
                </c:pt>
                <c:pt idx="20">
                  <c:v>Jamaica</c:v>
                </c:pt>
                <c:pt idx="21">
                  <c:v>Mexico</c:v>
                </c:pt>
                <c:pt idx="22">
                  <c:v>Nicaragua</c:v>
                </c:pt>
                <c:pt idx="23">
                  <c:v>Panama</c:v>
                </c:pt>
                <c:pt idx="24">
                  <c:v>Paraguay</c:v>
                </c:pt>
                <c:pt idx="25">
                  <c:v>Peru</c:v>
                </c:pt>
                <c:pt idx="26">
                  <c:v>St. Kitts and Nevis</c:v>
                </c:pt>
                <c:pt idx="27">
                  <c:v>St. Lucia</c:v>
                </c:pt>
                <c:pt idx="28">
                  <c:v>St. Vincent and the Grenadines</c:v>
                </c:pt>
                <c:pt idx="29">
                  <c:v>Suriname</c:v>
                </c:pt>
                <c:pt idx="30">
                  <c:v>Trinidad and Tobago</c:v>
                </c:pt>
                <c:pt idx="31">
                  <c:v>Uruguay</c:v>
                </c:pt>
                <c:pt idx="32">
                  <c:v>Venezuela</c:v>
                </c:pt>
              </c:strCache>
            </c:strRef>
          </c:cat>
          <c:val>
            <c:numRef>
              <c:f>Sheet1!$G$3:$G$35</c:f>
              <c:numCache>
                <c:formatCode>0%</c:formatCode>
                <c:ptCount val="33"/>
                <c:pt idx="0">
                  <c:v>3.1346938775510206E-3</c:v>
                </c:pt>
                <c:pt idx="1">
                  <c:v>3.3664705882352937E-3</c:v>
                </c:pt>
                <c:pt idx="2">
                  <c:v>0.64688976569730616</c:v>
                </c:pt>
                <c:pt idx="3">
                  <c:v>6.6094420600858368E-4</c:v>
                </c:pt>
                <c:pt idx="4">
                  <c:v>0.27405999999999997</c:v>
                </c:pt>
                <c:pt idx="5">
                  <c:v>7.6172043010752685E-2</c:v>
                </c:pt>
                <c:pt idx="6">
                  <c:v>1.3180263157894737E-2</c:v>
                </c:pt>
                <c:pt idx="7">
                  <c:v>8.3949730700179533E-3</c:v>
                </c:pt>
                <c:pt idx="8">
                  <c:v>9.9181102362204732E-2</c:v>
                </c:pt>
                <c:pt idx="9">
                  <c:v>1.6019999999999999E-3</c:v>
                </c:pt>
                <c:pt idx="10">
                  <c:v>5.6635460992907803E-2</c:v>
                </c:pt>
                <c:pt idx="11">
                  <c:v>0.14986510067114095</c:v>
                </c:pt>
                <c:pt idx="12">
                  <c:v>0.27474626865671642</c:v>
                </c:pt>
                <c:pt idx="13">
                  <c:v>0.20400411890632197</c:v>
                </c:pt>
                <c:pt idx="14">
                  <c:v>0</c:v>
                </c:pt>
                <c:pt idx="15">
                  <c:v>0.89178082191780828</c:v>
                </c:pt>
                <c:pt idx="16">
                  <c:v>9.4414253601848453E-3</c:v>
                </c:pt>
                <c:pt idx="17">
                  <c:v>4.9304672897196256E-2</c:v>
                </c:pt>
                <c:pt idx="18">
                  <c:v>8.0081586402266286E-2</c:v>
                </c:pt>
                <c:pt idx="19">
                  <c:v>0.18975669078372265</c:v>
                </c:pt>
                <c:pt idx="20">
                  <c:v>8.4672835946478411E-2</c:v>
                </c:pt>
                <c:pt idx="21">
                  <c:v>0</c:v>
                </c:pt>
                <c:pt idx="22">
                  <c:v>0</c:v>
                </c:pt>
                <c:pt idx="23">
                  <c:v>0.13052531645569621</c:v>
                </c:pt>
                <c:pt idx="24">
                  <c:v>0</c:v>
                </c:pt>
                <c:pt idx="25">
                  <c:v>0.15700854700854702</c:v>
                </c:pt>
                <c:pt idx="26">
                  <c:v>0.15387461773700306</c:v>
                </c:pt>
                <c:pt idx="27">
                  <c:v>0.60029042904290431</c:v>
                </c:pt>
                <c:pt idx="28">
                  <c:v>1.6587412587412587E-2</c:v>
                </c:pt>
                <c:pt idx="29">
                  <c:v>6.6209523809523815E-2</c:v>
                </c:pt>
                <c:pt idx="30">
                  <c:v>0</c:v>
                </c:pt>
                <c:pt idx="31">
                  <c:v>0</c:v>
                </c:pt>
                <c:pt idx="32">
                  <c:v>8.6700000000000006E-3</c:v>
                </c:pt>
              </c:numCache>
            </c:numRef>
          </c:val>
          <c:extLst>
            <c:ext xmlns:c16="http://schemas.microsoft.com/office/drawing/2014/chart" uri="{C3380CC4-5D6E-409C-BE32-E72D297353CC}">
              <c16:uniqueId val="{00000001-3FA5-46DA-BEEB-F535460F0987}"/>
            </c:ext>
          </c:extLst>
        </c:ser>
        <c:dLbls>
          <c:showLegendKey val="0"/>
          <c:showVal val="0"/>
          <c:showCatName val="0"/>
          <c:showSerName val="0"/>
          <c:showPercent val="0"/>
          <c:showBubbleSize val="0"/>
        </c:dLbls>
        <c:gapWidth val="219"/>
        <c:overlap val="-27"/>
        <c:axId val="156403647"/>
        <c:axId val="126279663"/>
      </c:barChart>
      <c:catAx>
        <c:axId val="15640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6279663"/>
        <c:crosses val="autoZero"/>
        <c:auto val="1"/>
        <c:lblAlgn val="ctr"/>
        <c:lblOffset val="100"/>
        <c:noMultiLvlLbl val="0"/>
      </c:catAx>
      <c:valAx>
        <c:axId val="126279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03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4G Market Penetration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'4G'!$B$8:$B$40</c:f>
              <c:strCache>
                <c:ptCount val="33"/>
                <c:pt idx="0">
                  <c:v>Antigua and Barbuda</c:v>
                </c:pt>
                <c:pt idx="1">
                  <c:v>Argentina</c:v>
                </c:pt>
                <c:pt idx="2">
                  <c:v>Bahamas</c:v>
                </c:pt>
                <c:pt idx="3">
                  <c:v>Barbados</c:v>
                </c:pt>
                <c:pt idx="4">
                  <c:v>Belize</c:v>
                </c:pt>
                <c:pt idx="5">
                  <c:v>Bolivia</c:v>
                </c:pt>
                <c:pt idx="6">
                  <c:v>Brazil</c:v>
                </c:pt>
                <c:pt idx="7">
                  <c:v>Chile</c:v>
                </c:pt>
                <c:pt idx="8">
                  <c:v>Colombia</c:v>
                </c:pt>
                <c:pt idx="9">
                  <c:v>Costa Rica</c:v>
                </c:pt>
                <c:pt idx="10">
                  <c:v>Cuba</c:v>
                </c:pt>
                <c:pt idx="11">
                  <c:v>Dominica</c:v>
                </c:pt>
                <c:pt idx="12">
                  <c:v>Dominican Republic</c:v>
                </c:pt>
                <c:pt idx="13">
                  <c:v>Ecuador</c:v>
                </c:pt>
                <c:pt idx="14">
                  <c:v>El Salvador</c:v>
                </c:pt>
                <c:pt idx="15">
                  <c:v>Grenada</c:v>
                </c:pt>
                <c:pt idx="16">
                  <c:v>Guatemala</c:v>
                </c:pt>
                <c:pt idx="17">
                  <c:v>Guyana</c:v>
                </c:pt>
                <c:pt idx="18">
                  <c:v>Haiti</c:v>
                </c:pt>
                <c:pt idx="19">
                  <c:v>Honduras</c:v>
                </c:pt>
                <c:pt idx="20">
                  <c:v>Jamaica</c:v>
                </c:pt>
                <c:pt idx="21">
                  <c:v>Mexico</c:v>
                </c:pt>
                <c:pt idx="22">
                  <c:v>Nicaragua</c:v>
                </c:pt>
                <c:pt idx="23">
                  <c:v>Panama</c:v>
                </c:pt>
                <c:pt idx="24">
                  <c:v>Paraguay</c:v>
                </c:pt>
                <c:pt idx="25">
                  <c:v>Peru</c:v>
                </c:pt>
                <c:pt idx="26">
                  <c:v>St. Kitts and Nevis</c:v>
                </c:pt>
                <c:pt idx="27">
                  <c:v>St. Lucia</c:v>
                </c:pt>
                <c:pt idx="28">
                  <c:v>St. Vincent and the Grenadines</c:v>
                </c:pt>
                <c:pt idx="29">
                  <c:v>Suriname</c:v>
                </c:pt>
                <c:pt idx="30">
                  <c:v>Trinidad and Tobago</c:v>
                </c:pt>
                <c:pt idx="31">
                  <c:v>Uruguay</c:v>
                </c:pt>
                <c:pt idx="32">
                  <c:v>Venezuela</c:v>
                </c:pt>
              </c:strCache>
            </c:strRef>
          </c:cat>
          <c:val>
            <c:numRef>
              <c:f>'4G'!$C$8:$C$40</c:f>
              <c:numCache>
                <c:formatCode>0.00%</c:formatCode>
                <c:ptCount val="33"/>
                <c:pt idx="0">
                  <c:v>0.36980000000000002</c:v>
                </c:pt>
                <c:pt idx="1">
                  <c:v>0.74490000000000001</c:v>
                </c:pt>
                <c:pt idx="2">
                  <c:v>0.1898</c:v>
                </c:pt>
                <c:pt idx="3">
                  <c:v>0.28160000000000002</c:v>
                </c:pt>
                <c:pt idx="4">
                  <c:v>0.1449</c:v>
                </c:pt>
                <c:pt idx="5">
                  <c:v>0.43190000000000001</c:v>
                </c:pt>
                <c:pt idx="6">
                  <c:v>0.74839999999999995</c:v>
                </c:pt>
                <c:pt idx="7">
                  <c:v>0.94179999999999997</c:v>
                </c:pt>
                <c:pt idx="8">
                  <c:v>0.54549999999999998</c:v>
                </c:pt>
                <c:pt idx="9">
                  <c:v>0.3947</c:v>
                </c:pt>
                <c:pt idx="10">
                  <c:v>2.69E-2</c:v>
                </c:pt>
                <c:pt idx="11">
                  <c:v>0.1164</c:v>
                </c:pt>
                <c:pt idx="12">
                  <c:v>0.2082</c:v>
                </c:pt>
                <c:pt idx="13">
                  <c:v>0.4632</c:v>
                </c:pt>
                <c:pt idx="14">
                  <c:v>0.1963</c:v>
                </c:pt>
                <c:pt idx="15">
                  <c:v>4.1099999999999998E-2</c:v>
                </c:pt>
                <c:pt idx="16">
                  <c:v>0.2387</c:v>
                </c:pt>
                <c:pt idx="17">
                  <c:v>8.9399999999999993E-2</c:v>
                </c:pt>
                <c:pt idx="18">
                  <c:v>5.9999999999999995E-4</c:v>
                </c:pt>
                <c:pt idx="19">
                  <c:v>0.22</c:v>
                </c:pt>
                <c:pt idx="20">
                  <c:v>7.8299999999999995E-2</c:v>
                </c:pt>
                <c:pt idx="21">
                  <c:v>0.31480000000000002</c:v>
                </c:pt>
                <c:pt idx="22">
                  <c:v>0.1898</c:v>
                </c:pt>
                <c:pt idx="23">
                  <c:v>0.50280000000000002</c:v>
                </c:pt>
                <c:pt idx="24">
                  <c:v>0.3967</c:v>
                </c:pt>
                <c:pt idx="25">
                  <c:v>0.47720000000000001</c:v>
                </c:pt>
                <c:pt idx="26">
                  <c:v>6.5100000000000005E-2</c:v>
                </c:pt>
                <c:pt idx="27">
                  <c:v>8.5199999999999998E-2</c:v>
                </c:pt>
                <c:pt idx="28">
                  <c:v>5.74E-2</c:v>
                </c:pt>
                <c:pt idx="29">
                  <c:v>0.1883</c:v>
                </c:pt>
                <c:pt idx="30">
                  <c:v>0.45050000000000001</c:v>
                </c:pt>
                <c:pt idx="31">
                  <c:v>1.0174000000000001</c:v>
                </c:pt>
                <c:pt idx="32">
                  <c:v>0.28299999999999997</c:v>
                </c:pt>
              </c:numCache>
            </c:numRef>
          </c:val>
          <c:extLst>
            <c:ext xmlns:c16="http://schemas.microsoft.com/office/drawing/2014/chart" uri="{C3380CC4-5D6E-409C-BE32-E72D297353CC}">
              <c16:uniqueId val="{00000000-E31E-465E-8A2C-164993DE3CB5}"/>
            </c:ext>
          </c:extLst>
        </c:ser>
        <c:dLbls>
          <c:showLegendKey val="0"/>
          <c:showVal val="0"/>
          <c:showCatName val="0"/>
          <c:showSerName val="0"/>
          <c:showPercent val="0"/>
          <c:showBubbleSize val="0"/>
        </c:dLbls>
        <c:gapWidth val="219"/>
        <c:overlap val="-27"/>
        <c:axId val="430414783"/>
        <c:axId val="275691903"/>
      </c:barChart>
      <c:catAx>
        <c:axId val="43041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691903"/>
        <c:crosses val="autoZero"/>
        <c:auto val="1"/>
        <c:lblAlgn val="ctr"/>
        <c:lblOffset val="100"/>
        <c:noMultiLvlLbl val="0"/>
      </c:catAx>
      <c:valAx>
        <c:axId val="27569190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414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Sheet3!$C$3</c:f>
              <c:strCache>
                <c:ptCount val="1"/>
                <c:pt idx="0">
                  <c:v>Urban</c:v>
                </c:pt>
              </c:strCache>
            </c:strRef>
          </c:tx>
          <c:spPr>
            <a:solidFill>
              <a:schemeClr val="accent1"/>
            </a:solidFill>
            <a:ln>
              <a:noFill/>
            </a:ln>
            <a:effectLst/>
          </c:spPr>
          <c:invertIfNegative val="0"/>
          <c:cat>
            <c:strRef>
              <c:f>Sheet3!$B$4:$B$16</c:f>
              <c:strCache>
                <c:ptCount val="13"/>
                <c:pt idx="0">
                  <c:v>Bolivia</c:v>
                </c:pt>
                <c:pt idx="1">
                  <c:v>Brazil</c:v>
                </c:pt>
                <c:pt idx="2">
                  <c:v>Chile</c:v>
                </c:pt>
                <c:pt idx="3">
                  <c:v>Costa Rica</c:v>
                </c:pt>
                <c:pt idx="4">
                  <c:v>Dominican Republic</c:v>
                </c:pt>
                <c:pt idx="5">
                  <c:v>Ecuador</c:v>
                </c:pt>
                <c:pt idx="6">
                  <c:v>El Salvador</c:v>
                </c:pt>
                <c:pt idx="7">
                  <c:v>Honduras</c:v>
                </c:pt>
                <c:pt idx="8">
                  <c:v>Mexico</c:v>
                </c:pt>
                <c:pt idx="9">
                  <c:v>Paraguay</c:v>
                </c:pt>
                <c:pt idx="10">
                  <c:v>Peru</c:v>
                </c:pt>
                <c:pt idx="11">
                  <c:v>Suriname</c:v>
                </c:pt>
                <c:pt idx="12">
                  <c:v>Uruguay</c:v>
                </c:pt>
              </c:strCache>
            </c:strRef>
          </c:cat>
          <c:val>
            <c:numRef>
              <c:f>Sheet3!$C$4:$C$16</c:f>
              <c:numCache>
                <c:formatCode>General</c:formatCode>
                <c:ptCount val="13"/>
                <c:pt idx="0">
                  <c:v>32.840000000000003</c:v>
                </c:pt>
                <c:pt idx="1">
                  <c:v>83.8</c:v>
                </c:pt>
                <c:pt idx="2">
                  <c:v>89.1</c:v>
                </c:pt>
                <c:pt idx="3">
                  <c:v>89.3</c:v>
                </c:pt>
                <c:pt idx="4">
                  <c:v>28.5</c:v>
                </c:pt>
                <c:pt idx="5">
                  <c:v>56.11</c:v>
                </c:pt>
                <c:pt idx="6">
                  <c:v>34.6</c:v>
                </c:pt>
                <c:pt idx="7">
                  <c:v>68.2</c:v>
                </c:pt>
                <c:pt idx="8">
                  <c:v>65.5</c:v>
                </c:pt>
                <c:pt idx="9">
                  <c:v>57.4</c:v>
                </c:pt>
                <c:pt idx="10">
                  <c:v>38.1</c:v>
                </c:pt>
                <c:pt idx="11">
                  <c:v>57.7</c:v>
                </c:pt>
                <c:pt idx="12">
                  <c:v>79</c:v>
                </c:pt>
              </c:numCache>
            </c:numRef>
          </c:val>
          <c:extLst>
            <c:ext xmlns:c16="http://schemas.microsoft.com/office/drawing/2014/chart" uri="{C3380CC4-5D6E-409C-BE32-E72D297353CC}">
              <c16:uniqueId val="{00000000-9ED4-47F1-A5E2-2A87277FF047}"/>
            </c:ext>
          </c:extLst>
        </c:ser>
        <c:ser>
          <c:idx val="1"/>
          <c:order val="1"/>
          <c:tx>
            <c:strRef>
              <c:f>Sheet3!$D$3</c:f>
              <c:strCache>
                <c:ptCount val="1"/>
                <c:pt idx="0">
                  <c:v>Rural</c:v>
                </c:pt>
              </c:strCache>
            </c:strRef>
          </c:tx>
          <c:spPr>
            <a:solidFill>
              <a:schemeClr val="accent2"/>
            </a:solidFill>
            <a:ln>
              <a:noFill/>
            </a:ln>
            <a:effectLst/>
          </c:spPr>
          <c:invertIfNegative val="0"/>
          <c:cat>
            <c:strRef>
              <c:f>Sheet3!$B$4:$B$16</c:f>
              <c:strCache>
                <c:ptCount val="13"/>
                <c:pt idx="0">
                  <c:v>Bolivia</c:v>
                </c:pt>
                <c:pt idx="1">
                  <c:v>Brazil</c:v>
                </c:pt>
                <c:pt idx="2">
                  <c:v>Chile</c:v>
                </c:pt>
                <c:pt idx="3">
                  <c:v>Costa Rica</c:v>
                </c:pt>
                <c:pt idx="4">
                  <c:v>Dominican Republic</c:v>
                </c:pt>
                <c:pt idx="5">
                  <c:v>Ecuador</c:v>
                </c:pt>
                <c:pt idx="6">
                  <c:v>El Salvador</c:v>
                </c:pt>
                <c:pt idx="7">
                  <c:v>Honduras</c:v>
                </c:pt>
                <c:pt idx="8">
                  <c:v>Mexico</c:v>
                </c:pt>
                <c:pt idx="9">
                  <c:v>Paraguay</c:v>
                </c:pt>
                <c:pt idx="10">
                  <c:v>Peru</c:v>
                </c:pt>
                <c:pt idx="11">
                  <c:v>Suriname</c:v>
                </c:pt>
                <c:pt idx="12">
                  <c:v>Uruguay</c:v>
                </c:pt>
              </c:strCache>
            </c:strRef>
          </c:cat>
          <c:val>
            <c:numRef>
              <c:f>Sheet3!$D$4:$D$16</c:f>
              <c:numCache>
                <c:formatCode>General</c:formatCode>
                <c:ptCount val="13"/>
                <c:pt idx="0">
                  <c:v>1.43</c:v>
                </c:pt>
                <c:pt idx="1">
                  <c:v>49.2</c:v>
                </c:pt>
                <c:pt idx="2">
                  <c:v>76.7</c:v>
                </c:pt>
                <c:pt idx="3">
                  <c:v>78.599999999999994</c:v>
                </c:pt>
                <c:pt idx="4">
                  <c:v>9.9</c:v>
                </c:pt>
                <c:pt idx="5">
                  <c:v>21.64</c:v>
                </c:pt>
                <c:pt idx="6">
                  <c:v>4.0999999999999996</c:v>
                </c:pt>
                <c:pt idx="7">
                  <c:v>2.6</c:v>
                </c:pt>
                <c:pt idx="8">
                  <c:v>23.4</c:v>
                </c:pt>
                <c:pt idx="9">
                  <c:v>7.3</c:v>
                </c:pt>
                <c:pt idx="10">
                  <c:v>2.1</c:v>
                </c:pt>
                <c:pt idx="11">
                  <c:v>22.3</c:v>
                </c:pt>
                <c:pt idx="12">
                  <c:v>63</c:v>
                </c:pt>
              </c:numCache>
            </c:numRef>
          </c:val>
          <c:extLst>
            <c:ext xmlns:c16="http://schemas.microsoft.com/office/drawing/2014/chart" uri="{C3380CC4-5D6E-409C-BE32-E72D297353CC}">
              <c16:uniqueId val="{00000001-9ED4-47F1-A5E2-2A87277FF047}"/>
            </c:ext>
          </c:extLst>
        </c:ser>
        <c:dLbls>
          <c:showLegendKey val="0"/>
          <c:showVal val="0"/>
          <c:showCatName val="0"/>
          <c:showSerName val="0"/>
          <c:showPercent val="0"/>
          <c:showBubbleSize val="0"/>
        </c:dLbls>
        <c:gapWidth val="219"/>
        <c:overlap val="-27"/>
        <c:axId val="1109549215"/>
        <c:axId val="1796014831"/>
      </c:barChart>
      <c:catAx>
        <c:axId val="110954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96014831"/>
        <c:crosses val="autoZero"/>
        <c:auto val="1"/>
        <c:lblAlgn val="ctr"/>
        <c:lblOffset val="100"/>
        <c:noMultiLvlLbl val="0"/>
      </c:catAx>
      <c:valAx>
        <c:axId val="1796014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549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Sheet1!$A$1:$A$41</cx:f>
        <cx:lvl ptCount="41">
          <cx:pt idx="0">Antigua and Barbuda</cx:pt>
          <cx:pt idx="1">Argentina</cx:pt>
          <cx:pt idx="2">Aruba</cx:pt>
          <cx:pt idx="3">Bahamas</cx:pt>
          <cx:pt idx="4">Barbados</cx:pt>
          <cx:pt idx="5">Belize</cx:pt>
          <cx:pt idx="6">Bermuda</cx:pt>
          <cx:pt idx="7">Bolivia</cx:pt>
          <cx:pt idx="8">Brazil</cx:pt>
          <cx:pt idx="9">Cayman Islands</cx:pt>
          <cx:pt idx="10">Chile</cx:pt>
          <cx:pt idx="11">Colombia</cx:pt>
          <cx:pt idx="12">Costa Rica</cx:pt>
          <cx:pt idx="13">Cuba</cx:pt>
          <cx:pt idx="14">Curacao</cx:pt>
          <cx:pt idx="15">Dominica</cx:pt>
          <cx:pt idx="16">Dominican Republic</cx:pt>
          <cx:pt idx="17">Ecuador</cx:pt>
          <cx:pt idx="18">El Salvador</cx:pt>
          <cx:pt idx="19">Grenada</cx:pt>
          <cx:pt idx="20">Guatemala</cx:pt>
          <cx:pt idx="21">Guyana</cx:pt>
          <cx:pt idx="22">Haiti</cx:pt>
          <cx:pt idx="23">Honduras</cx:pt>
          <cx:pt idx="24">Jamaica</cx:pt>
          <cx:pt idx="25">Mexico</cx:pt>
          <cx:pt idx="26">Nicaragua</cx:pt>
          <cx:pt idx="27">Panama</cx:pt>
          <cx:pt idx="28">Paraguay</cx:pt>
          <cx:pt idx="29">Peru</cx:pt>
          <cx:pt idx="30">Puerto Rico</cx:pt>
          <cx:pt idx="31">Saint Kitts and Nevis</cx:pt>
          <cx:pt idx="32">Saint Lucia</cx:pt>
          <cx:pt idx="33">Saint Martin</cx:pt>
          <cx:pt idx="34">Saint Vincent and the Grenadines</cx:pt>
          <cx:pt idx="35">Suriname</cx:pt>
          <cx:pt idx="36">Trinidad and Tobago</cx:pt>
          <cx:pt idx="37">Turks and Caicos Islands</cx:pt>
          <cx:pt idx="38">Uruguay</cx:pt>
          <cx:pt idx="39">Venezuela</cx:pt>
          <cx:pt idx="40">Virgin Islands; U.S.</cx:pt>
        </cx:lvl>
      </cx:strDim>
      <cx:numDim type="colorVal">
        <cx:f>Sheet1!$B$1:$B$41</cx:f>
        <cx:lvl ptCount="41" formatCode="0%">
          <cx:pt idx="0">1.2755000000000001</cx:pt>
          <cx:pt idx="1">0.83989999999999998</cx:pt>
          <cx:pt idx="2">1.0501</cx:pt>
          <cx:pt idx="3">0.65569999999999995</cx:pt>
          <cx:pt idx="4">0.80379999999999996</cx:pt>
          <cx:pt idx="5">0.48709999999999998</cx:pt>
          <cx:pt idx="6">0.91410000000000002</cx:pt>
          <cx:pt idx="7">0.59399999999999997</cx:pt>
          <cx:pt idx="8">0.84209999999999996</cx:pt>
          <cx:pt idx="9">1.1121000000000001</cx:pt>
          <cx:pt idx="10">0.92710000000000004</cx:pt>
          <cx:pt idx="11">0.74409999999999998</cx:pt>
          <cx:pt idx="12">1.1496</cx:pt>
          <cx:pt idx="13">0.33100000000000002</cx:pt>
          <cx:pt idx="14">0.84909999999999997</cx:pt>
          <cx:pt idx="15">0.73670000000000002</cx:pt>
          <cx:pt idx="16">0.53400000000000003</cx:pt>
          <cx:pt idx="17">0.57420000000000004</cx:pt>
          <cx:pt idx="18">0.873</cx:pt>
          <cx:pt idx="19">0.7117</cx:pt>
          <cx:pt idx="20">0.66910000000000003</cx:pt>
          <cx:pt idx="21">0.45119999999999999</cx:pt>
          <cx:pt idx="22">0.35520000000000002</cx:pt>
          <cx:pt idx="23">0.39040000000000002</cx:pt>
          <cx:pt idx="24">0.58550000000000002</cx:pt>
          <cx:pt idx="25">0.59970000000000001</cx:pt>
          <cx:pt idx="26">0.66539999999999999</cx:pt>
          <cx:pt idx="27">0.77949999999999997</cx:pt>
          <cx:pt idx="28">0.62660000000000005</cx:pt>
          <cx:pt idx="29">0.69930000000000003</cx:pt>
          <cx:pt idx="30">0.77859999999999996</cx:pt>
          <cx:pt idx="31">0.8498</cx:pt>
          <cx:pt idx="32">0.67059999999999997</cx:pt>
          <cx:pt idx="33">0.24249999999999999</cx:pt>
          <cx:pt idx="34">0.5171</cx:pt>
          <cx:pt idx="35">1.0906</cx:pt>
          <cx:pt idx="36">0.91510000000000002</cx:pt>
          <cx:pt idx="37">0.71999999999999997</cx:pt>
          <cx:pt idx="38">1.2033</cx:pt>
          <cx:pt idx="39">0.58220000000000005</cx:pt>
          <cx:pt idx="40">1.2243999999999999</cx:pt>
        </cx:lvl>
      </cx:numDim>
    </cx:data>
  </cx:chartData>
  <cx:chart>
    <cx:plotArea>
      <cx:plotAreaRegion>
        <cx:series layoutId="regionMap" uniqueId="{9ACBCC9B-8A8E-4AE7-A496-C77FBFB4FD09}">
          <cx:tx>
            <cx:txData>
              <cx:f/>
              <cx:v>Smartphone Penetration</cx:v>
            </cx:txData>
          </cx:tx>
          <cx:dataId val="0"/>
          <cx:layoutPr>
            <cx:geography viewedRegionType="dataOnly" cultureLanguage="en-US" cultureRegion="US" attribution="Powered by Bing">
              <cx:geoCache provider="{E9337A44-BEBE-4D9F-B70C-5C5E7DAFC167}">
                <cx:binary>7H1Zc9w4svVfcfTzRzUAAgQ4350b0SBZu/bFdr8wSlI1CRLcd/76myVZtkSVx57bumE9jCNachMF
VjIPkHlyAf1fd/0/7vRuW37oE51W/7jr//lbWNf5P37/vboLd8m2OkrUXZlV2V/10V2W/J799Ze6
2/1+X247lQa/E4Tp73fhtqx3/W///V9wt2CXbbK7ba2y9LzZlcPFrmp0Xf2LsYNDH+6yJq330wO4
0z9/u9yqtP6wVnVdfdim9x9Odq2qfvuwS2tVD1dDvvvnby9m/Pbh9+l9X8nwQYOYdXMPczE/Mimy
GKEWEwSZ2Pztg87S4MuwYZEjblmcEo4sYgtBxNN3n2wTmH/5b8n2INn2/r7cVfA0j78P3+PFMx3+
iKoy51FXTrZ/lPXJw7P//hKL//6vyQXQxuTKM7imqvvR0BSt412v7rInFf19eIh5ZJvYIiZlQsAv
xF7CgxE5YogDNKZNmYkJjD8ujUd4fizPYUie5k1geLo8Vf3xp1+verktb7f32VvuDfMIc0wtwU3K
KSYYv1Q+s48Ysxim3LRtGwFIL5X/MxIdVv+3mRMAvg1MIZDyHUBQbkeln5Tw91e/gdERZwTMkk0x
bAGCJ8ufmUdIYCwQ44QhGyzV05c/Ln/5Q4G+o/8v86ba/3L5le4vfr3u/wCHEDTbBx+xXyXN/fZJ
F38fCPASiIOKbWSZnCCOpl4CH3Fb2IhSLB7sEIw/N0P/pnCHQTl4kwlCBz8zheuP+a+HS+7K5E0h
MskRsSnCaO8tmMkwbIUXjpweccFhkAvwF2DX7JcQ/YRAh2H5OnECxdfrU/XL41+v/qtw90Fuwy3w
vCc1/P1dQuiRJSwGambIwshk5CUEXBwhhhCzKOMM2+Cun7770Vr9pFCHYXgxeQLFi7FXcFz+ejj+
KIO9uUjf0GQZJjvCNjAmYK6mYMBgJ2hYME4tbFOgVghxsWe+L2zWz8h0GItnjzNB4tnIFIc/3oET
uWrK+DHMcLbAY6sPy0pD0PGWe2TvKZBtAh4mhBSITTw6h3HTxtQ0OX4MSF6i8r+R8DBI37/TBLPv
f3AK4ZXzHrZSc/uG2wjv4wsBfwilFgEXP3Ur9pG932DEAu9PbEtM4sM/yh+IcxicL9MmSHy5OlX7
Hx9/vdr/40weYnD5DpyJ3Gk17p7Mxt9360B+MZBbcCa2RSxqUVjiz5mVEEccCW5B9E0YE8yehoE/
lOfwHnh6jskmeLo83QXyz3ewCzKtWvWG5sfA1hGE4AyCa4j/bMoJf6l8CzgXg7gPPAZEIJCemnAq
+WOJvqP9p4lT9T9df6X/01+vf2c7JNv07b02to9MLIApEWCvQlA+QUHgI0JNzG2T4AcnMeFSPy/X
YTCm8yeYTIen0Kw/vwNoQqXf0Cg90tu90REmAzr1mkZBusqybJtgCEeejOFjnOH8SJTvgPA4bar7
x6tTlTubd6DyTGfJ7VuaI8jGIotz4DoMMVuAYXppjfg+H2UKAdEdgWAbTV2B8xMSfUf5X2dO9f91
4BUE78EgZVW9/XCh7t7QJ+wZpw0pQdAxtoF8Tm0RBXfNMIaM4T7qw1NG6vyUSN9D4dvjvMLh29Ar
JN5BaOf8gIf/e2Ujgo8shCF4NgWkkkxhTUCAVAcEcRAYmBb8htLR1AT9QJrvqP9h1lTxDxdfqfz6
Hdifptzebd+wGgTBGCx6i2POGegdLMxL82OB1gENMD0PGUBmTd3wjwX6nuK/PMkr3X+5/kr9H3+9
+h8rpzcqvYO0zkNevIas37zcpdt7le6qJ6f4BhGCeUSgDCQg+0qYuU+ST3DBR5AXx5AdfyhiUDGJ
EKCI+r8T8zBaP7jdBMMffHqK7I3z65F1s0Slb+pTMDuiJqWQv+A2AwdvTuyZhY9MhjCjEOdBsGdP
EfwZiQ6D9W3mBJdvA1MI3HeQQH+SLv1wscubW63u3nA7iaO9hrkN6dkHCjvJ3HJ0RIF8IW5DtYO9
8i3/nmj/GpXnj/cdfJ5/5BVS74CCXTYlJNaT3dvhAwTLfCi5mhh42L774KW5YwycPwZ+DNEisyxw
/0/f/Rh//IxEh2H5NnMCxreBKQSX74B7eXcNdCaUT1r4+w7HwEcUTBGFyjjoGCNhgUd5npMC/mU+
WaqH4PB5ZeMnxDms/q8TJ9r/en2qfO8dOAtPf7jc6vZtAcAmlCmIBdbJgrTgvkXnpf4hJwicmDAw
YJRBg840LfWTQn0HhudPNIXi+dgUjsubX++7f0A3Htfp398hANB/KNnLTrj/08a3R1r9hlH+PtbZ
x/DQ1QMxJrPxJOsOjMwSpm1xaEoxwQpOi+k/IdDh3fV14mRnfb0+3VVz99fvqjPoOK2zfaLlLcNN
cUQwaN8i0LBAOEQ2L42cZR2ZFiEYmkYpt14TsZ8U6jAMLyZPoHgxNoXj7B04/HmzraGHWL/lfmBH
lg1rHdY74dCQaE72g40gQuFPhGuab/kpgQ4D8WzqBIZnI1MQ5le/fk/Mm2H7lh0l0EAF6oesLmBg
cgGtbi+3A9tnXzjkvCDtS6Fevm84eU67fizP9wB4fI5X2n+8/Er176DYcQaKT95w8YsjyKhzAomT
w23QAkHeHZp8wEpBZv51L8+P5Tms+qd5E9U/XZ6q/uyPX7/qF1tVq6eF9wY8Cha1SWxGhEBQ2n5d
aCJHkI+0oAJ7ONv+Q3EOK/7LtInev1ydqn3xDozN9SWk8MpA/V8UXyGWI5xAtGFCdmrf5//S7kAJ
3MaQZmfCNhmDdnWwS8/tzr8l2mE4DtxiAs2BT0xhulm+g92RpfeQBK+eNPQGG4QeCQIdt0CEINEB
3Z0TkiSsI7avV0HB6nUZZPET4hxG5NvMCRDfBqb6X7yD8zGPOfljODal0jfEABprwSPv2wqhJLV3
vZMdAmVZSOkyaNDZ966/OiVzuT9idbzdH+b6l1IdhuLl7AkcLwenkFx++vVbYgWe+m1z6RA2mLAT
0GMTNGRoX6LB4ciZBSdmgEGZDz5lYq9+QqDDQHydOMHg6/Wp+lfvIJF+Arovt0HzhmwJQmfo1YH2
c3Aa4JohRfUSAMFgu+xr5F9aNqf9IT8l0mEInk2dgPBsZArDyTtwDGePIAxvZ5QMOLtHIEigFgLa
eqB1DeIF0waX/tUsmU9f/pgm/xmRDqPwbeYEhG8DUwzOPv96S/TSVr5ZJvA/zuHgyeSHpTM9tDw9
z3q2K5unVfn3uZJhw4FKILJwlJXTfSMDm4TQnEISw4KSki1MExzEPsnxnMr+SJzvbIeHh5huhYeL
r7aB9w62wcOJ701z95ada5APh5qqRff9CTZQpVd9tOgIcqkUmRSOU8Jx8OlZ1kfi9kOhDgPwYvIE
hxdjUzg276B+dAXlU3W/vf+wP31/ld1ug7dMsUIpG061QmOBRbkgcOblpauGLDec6oOxR0f+qpXz
3xTuMDwHbzKB6eBnpnBdvYdAvGyATL2lH4eTldAUAj4cSBNkwx9azJ/XWpl1hKAREbpCIPdEoBwI
vSPPjdb1jyU6jMvXiRMsvl6f6v/6HTjxm126G5vdW6a+4fwFQdDOjOEMErx3Y3/I+7n+oQyBodOT
g8uAkt/rY5U/JdFhBJ5NnWDwbGSKws078CEvc1H//8P10eXR06r8+34c/ycj9fUFLw8LZ0qjHt/9
cnBoyrCgHv6fl7u8VsF0U73Ny12+/+KXr+/Icbf11nt4uc6zd7/869EnnCdTvziBg9vt0T8s7+EF
PAKSVV9f2bO/xQvn8SxsnszZbav6n78ZArwTHJaF0t+XcN7+7UO3exziUCKHqslDWnKfvAc2nWZl
HcK3Qgpg/zoHG47h7j3avl5YZc3DELxzY1/hsuEsG8UI+le+vt/oLNNDkKVftfHl/z+kTXKWQQ6t
+udv+6JX/vix/dMx+GPtT40C6wQBgPKDc8zvthfwDiX4NP5/XIPLpLqoZii35jQv3dYuvd7nTmGE
TqOGtZ/cBoFyw8SWbVycYdxvOmHUEgo+nh92nxVPl+3IVplP1jrJTgbTzmTSJFd+U8lnqj0gLKhq
Kiv4cArHwiGLDi8UwS9lzSwzZ5Gyy1nHs2WR1OdRHs/N9KygwWlXsDkdz2puLP71l+7LhpNvBezA
t8HZQrTPigEUzzUU50gMnWLljNiNZ+DM1UbjZOYmaAdHx9aqqhuPVH/WOHXzeEWa41ibl2JpmbFj
j8qrkZVJbKXpD5SB0SG54MwjpK2h09ISE7nasmLl0IBcFvZnQxN4SWCcpEp2VeH1beGNql0ajMpO
0Mc822M7ygEcHhbFy0XDEXSxw7E+WInwEzIjz1XC8qyMUjGUs0qHMs/rJfKZtFp12gikncEPqfSb
xBty37OyQcvCrwtX0WjO+iSUdhfuxNAzz0CRjMvqXAzFadR1F7gfLk00fs52I2uuW6s6juzeMQN1
llTakNDxdWWiSpaDcIze91ILOXalvBThtUVgBUeRg5LGY6qZI/ta4VLGInSsxvd8P3fbkV+Lgc1r
zh3RYplaxSml4xrC3XkyWPPcKNwqY9cw/SIXjj8W66psQodl7J5V+XIIsZaZ6BZFHzojz+AOqNsM
VnmKg+YChLuhdb20iL9k9TBKYQ13QUV62ebFrLGHWIo24TIPcSbrx7Oi3wUEW68WA/S6EejFgVUK
7dFon1J8jki0J2jaDvSstS6GeKlDFwcXZbtmgYfV3Chd7rtx5mkiYYXYjayuw9AZbqzYy2zPrFcU
OUEt40AO13h0x/jK6uCgjiTb0pbDRyUkz2TTO0YmS+wFaoF9L8pc0rg2PbVXcbjQyXnSL+NxriPT
oZGS7VjJoCi8KNUeyWd98smnJ0oFEnVemUtrOMXKSyzHUIFD1GWsjjVxWnaKkruqcevWqfP9N5bd
rDacisx0uswTGZazgi8pX/r2yq5nQ7ohkTegmU7muHSMyKmTuRV4aef20SLMzhqx7KMljWcGOi+V
k4fLJjtNU3dEc7v3/NKzq5lfgOFzqT8rkLS4JOIqVyttzkm5QjmSybAutVfYs6xY5a0bDU4lFFg4
j6tFD8+TB4uBrqPOMfwLzOe+Ou87h1QOKuaFOoVFp/ITor3evijHT0l/04eXgVqOoKU2kArHsla+
O+abPiOOkWvZokRytcLdObJncXsylGurnZlUssCp7sPcafiPTAl+5QX2y8eG8ouFoMke3pX1cvn0
QdiQTIt4htg6tj/y7tIuAkeMqRRaKtOQ1jjCZmplPByzRLsVIY4i4zELqotwME5HEs/bwnCtAexO
HzgFNWVTX1sCSaO/TI3W7Qsyw7Un9haxah3cfbQwcbS1K1rmwGtCFnZzViSBW9PMiTPkDpW5yHoh
DZ/KYjQ8E9Zrr3cop3KoI8/WO17UMhG1HOPY9bG0w24+4EK2OnXi2tXVzIi9lsyT8or5Z3pwEV0Y
aSjT4Dyqb8dsjtAJSc/75NLgZ7ae9WJB9HEcz/LAa0qnSFzRyzoIZaNPw6SXvHdD5MAZEicbmEtS
MuvM0TXtM9M+af0zUS0ytkj0+Vhco/qSDh9pfFr6scNIJzn7aKq7uuid3o7cjuceS8dVZhVOjbxC
sUVoVHNWfuqTRuZ+8AN497mhlx4M3hAI3d4cWpGhNQkOULxEV4kwChlPkllhjNs+qUqP54R7KjWx
9FPG1n5e6BVVBqy/BJ0iMHtu78MiRony8DBsSJido7o/thv7lvttIcu4+8tnpFlYZrNilX+nW3/D
SFY6ZpkUjsXvOtUKT9MxmtdhJTxhLmjXaieNhmDepPjWEIabVEb4WBT9riUEkjT11/v3wRFoiQB+
BBHnQ5vPC1MIppkqZauZqHUBDiJpZWPYWpZGHboV7UYZNPcJ0ZVULRoA1wyMld/Mem6VYLXzVdtH
iTtmYPpzdi/qOHaygt4aIT5GVbexfX7bd7p0eDL20ijqximaWtZGvAwDfmbQjksgSVKnxtKOrEba
5jjPVYZngW97VSxmA/mcBpTPmZXVXpyeFFaawI4yEkdHVHKdLIoIe6yoNtaJ1kC10jYppQ6MRWtn
C8SDq7EKlStY4bX5aDi9GVHHppu8hx0V15We4TYeHZSBzUa+CGSQJJuwGwCPpDyJ4kaavL1CSexF
JPZlHgtfhmY/Swv4SJ2akUwLP5VZ3qllVVwrUa6zsTVW3IKlabDSd7FpGyclXcRRmN9mZGhco8qF
m+jcljaOw0uUdufEQGQl8oQ6pW3odZ3hQQqF2dWgepCpMdI1J7eJNbAzgkR0wSLDzYYy3ECi1CFU
kTNfM3IGrS/XVmDFi8IO841O29bjSVrJhua1W0eaysoowV1TETmRwUCtrFvWyLBWYIRm1kjFeWQk
zVnXDDcNNjfp2JXLgZWm1NZYe7oIbC830WlgFqGTwO4452X10UyqSPZmc1J3Zj7Li6y+4GNROySs
7XlRhPM0juLTkKDrwNT41h8qtgGEZMCDZkXjRYbNcunnqHXCKK/ch7/1DTGkUl24MaIKeEmtdmkf
NTMj89FtHUfDUvsNkuXI1IzEmG4iURawjoJdGzWRE+eqnIWBlTicdMWm8PGNADBmUVOBw8jC7SAG
83hIrHSmm3DwamYZs1rQwhF27CR2cl1C5nlFyy5yzLRM5mlp3/tFy5d2mWUzMP5VHtlz7KNLK8Yr
mhSVm4SVv8LVJZC4eRmTEva4SSTrw1VgVRXApcH7sttRUyrHJFqYdXhN0TC4IQailw7pBWvj1uWZ
smTMS3tudqYpMxYsWcp6B3JKtZfY2bnOfVvW2j4xWXAL3Rq1F3SEyKjraxf8oT03VDrO9lSyDVNX
aSAeqd/nsvfPaU8lvPSgloo2HyvfXqaIaTe325suEIUnDDN1SmZ5rVGvQ4E3nQb/6cepE8V+7YRD
Ubo+OzUynjsQE3VeONr2rMlCLY1ox0XTObkfFW7ambMo3xVNUsjITDNJ4nKhsCpcovFfA2rxPGqb
TZPsaYXuR6/KTOxpWGwrlbFypXtyRnStwEc1yRoTM1mzyoS9ISgYmzwOTnteCTfMM/BmhAGTR8lt
CTit7XDsVzpuKxn7RnKZZfMOIsUTuwXzE5chbEmaMMdSw31Po3iZ9LyVYBZWWYvWcTZiL65tw0ED
P/cz4yYhnZKm0cYua6jTRuA8U7/N5r7fXuTlwD2cuAUH2mNls8FUy6Acx7mf2MMsaMBlJF24CE0S
zbRf1TM1RKEMCwycvIz7uRlTr2ziaJElbeEkQfFRMMNfCZOuwV5jD86Cw6aqEjcNNLhN8yoawfz4
xcc2RsCMg+Mo29E4ZB7x/c9lUqFF1tG1mThNQBPHGJvAsUrzxs86BmS6D+ewS4cZi5to3tUXsYqt
+ZgOJuysjDv1qPs5h59O4MeFp3swkl01VJKVwACjPHexMWNjna+KtE1nxNduZDRK5nXOHO13rdvB
EkhivQojBDDhaNbneSApxBRuVEDPgEaWzItBOxaBb+lgPRdmPs5plWUyRGXpDEWNgGzXSrJqPfpJ
7pJiaF0k+lYONsmBzVIhlVXdiwgcbFBf2a2hJeY1AzsObDSyymXGgwW1jc9DW8dunwJFL7sKWHII
piRfRurhDmPrNGUi286OJPjx6zS87nOkpNH1wuO8+whmO5Q4TEtXQbu4C6HdjLT1sDCi3pR1Wczj
JFyqIQ7nQd9cAyWpHdTr1jGoiqRf55lrmWPqsLHxgqxgTkuzYdGlfG2aqQwI13IcK+Y0Azm3ReQa
Y0Zl1INJTuxiWZUKzBq0TbtQALvsm+6THga24Lbh5V3lL4048KDyBcSqTJeVmccySqvKSWp85bdk
how2hLV5z4bAcCs+niPL9z2IhRKno+XnYbT7WV3QE95fGGF4N6J07jOgjqHVQURhQAjZaQpqT8JF
WVvciVrdeLrkEDmqBMkg5q2bZETIKjmOE+KvNfBtVKIAmDZSXh5U/oyD07A7n7i6pTLUeer0o0xM
CQ361kaVfuAVojhhTekahqocDfvVyZOYeQ25Tjq7XrYJLWemyOdpUKdyMGp/GbatdRwq6VfIPKaB
bzp9hJnL+6qRXWA2cwv8LwSeNAqsDU6ycdZozGVoCDQX1P+zbCHF4KPOXpgKA0fbIayNy8iA4EGD
WmUWGKsY4sVTzVp+uj8rtR60WkfClMIo+mWvBV755YhXSTRiJ0mzztEtDte1uLcHGm+CePTX9b0F
HGRjmFmzefgb8OxoDI2ziikM67zmYPU9U9vo2LfyaMVyf2W3KPfawRq80TYufN8v12mGrsKYoKXO
Sn7y8CMGunoSFG05w7gy5KCzHnIsbL9U6uS43v94+NvDjyIarnqEYM+PNwWtWu2m2fCXNbQYOVGJ
LK8uNVl3ZTC6diESp4hjPKtRWkrgQQuU+2LpD5HapOXnzu7pCVEVcWk6CFdk3HeqnKAZvFgEzNmQ
Jquwh+A3bkd/NfrF6JEiiZfQVe5ZKs6O85LbMxbqWCYp9zsZgcs9Dvc/NKrmJA6yTZiURLZF0M6t
roi4tPJ1hlqISO1MOEEQlafwoKd+ZLeLNqhtxyht5VSUjQs+GMppk+hc06b0VMbty7QOjGOeh+vI
GGSPsnjb2Jbv5FXIZQ+JqUXUYeWWsD2V6PRVGlej7Oyi/SyC/BybuSf6lJxlQSrWna3XIggCKlHR
/YmCtjwPQlZJnHf4uFVxfQLWKJBmbnjxgKLzDDjPVQ5rF54g7VZmw2816OA4L2zf6w0w1XY3LpUf
BaskHXrIibH7vgq7hZ2V4ylPGiFrkgWSVKqVKObFOjZ9xx6CGNiSBv/NtL2pfAgyDQNlTs/TyGVj
2p2Mg7GBiG7c8Jz6bqhTYMrleJIMtFwFIenXfR3PeYnL85jZG1FwoF+dcZugZFw0QyCOk7zixzFH
6SKKzD+b4TMbRa0gtIRFkudrUBK9KI2IXaS4r9xo7yKrpjmNGS2vmnqANe6PM8WKxk2GvL1sCvOq
SqljaV14vIaMSeMHdBaBK1Bh6qlR2SepWV4MxRgsU0iJAe33LSeqqkpSqm5M3vVzFdmxa7eQHRtU
4vQNRL09AtviB6PMCnQD7yy1FjT8M46LYDmWamEMp4aANGOP8byG9e4AB5uzKtsQza8De7Ddokfb
SgEvRsPHsU9Lr2mkgbozuzbtBfKHky7DgWf6644q4Y7CnIU6WZbEnKXULyE472a4MwMpOpRLoJ+d
bBtLwmZ3rCA8rgJUQR5xHyVVeDZGA591dd9J30p2sVCZl3pBMZ5X+Cy0IYVSRlQDExVcAsnehFE1
G3i2GYriMwlZJouOuVk2MglB6sexrXJIRxWlM2aqcfzPwm7P/bxPZKrTAchkDgmoAZ/0qna71gzd
Rhu5V7U52Eta/9W3M1ZhIWkr5lUtbs1y+MzJp2CIMycQDTBuos5tBBEnDviu7ahDCxI4RpxsSFvK
btClm4bDojLhIybuNqiuFuMQtl4o2lWt2095l8kKIkyHxN1Nji0Gn6/PAtBVmQ8KbFRzCwS1bMEp
ovozUL4VLBQhR9Su+groTPRRp/EKbPUgCSF3aVPfBGTYpGm+ClPzFuWRo3omBxpwOVjFOaAJOa8e
bZjKAgf8EAQVsyQriUd61btGgC6bqDtvuuJyxBnQhtjfqaqMZd6BCzap8uK23Tx8NR+C0OXJnBu5
L0dDFRKne4kiHcEmTD8DU97gliqZkvyvcReaWDsosiGILdiqA5Y/JmxmJRLXCBLLsIIrQ59bpupk
oq+Dsf8UDfSjFUSJFHUGGU2wjUK4igGfioxdY/YQbiRb4L8n0H933aXJSRQRx/b9a3hB30Lkg0NE
7MZdny3Mbrwysf9JCX1Xjw1wjVF4JjN2fu0bjh6DzonGO0IrF2ost2VHL3uWu02ZRjLJyxuTxec5
vGvZSVh42elMOUnb3VKUbpo8bVeVnywNIP4yUvc+V+c+Ns+0UAszLzNHiLGFoOGOYo0dFY96YYXV
R6WqUHYkSl2eGjv4dxlgI1uZUwTMg6B70afBLYr9i45XkPpkt5EJ38IgCDeSdmkVIMhlH8fnuMs8
QXwhLSM9z2ylHY7qQaIIonHIWCzGYrzVQ+Y7Db607eyYQk7YBsqik7qbQbPDurLAE9FkKUR1Oo4X
2mCQ4YLvy4fhVAigaqRcoHjAED1Z8M9jGOcsuym6APKfbXpqDDaHBRPNeNltRN7CCqzta2apU8Oi
ZywIr1gNa2YcaSlHTlZp00samCdRFTtpQq+bCrZhnopQVihca90rD2XkMgXvHSYhddOovSpDdY6V
SB3TqiWQjBNcNjCJ6JvcymfEAtpM4PYtxBSywtY6r6lr4hjSghroTUitm0Jbd1TUvZORunGb+FQZ
lXZHXWwQMQKZoG5r1pZbD4FrhcTtRjRK6Qdp66kBcqwq+QRZ9VRG1S2ugFoKAWZjqAo5oGKYxRYU
CsCfzoHbNg5jA+DY9PAY1JZxFgonN7uVnTAlB5PN7Ti71FpdgVvLZqMfyYySiw4XkCpHfNMm4ceg
b2+Azv9VQzu167cdPH8deF3XLTs/ue6h5CNVFc1i+C8yutDVQ3wGpwQhyqfpDIXWiaWrzkmqeJPU
SSV1GW05MnZYkcoNDEhiILuxnADKEoaK535UwyJMG68JgW5GYZJIEiYbxXDt2FnsVGNWSjtzg74O
HAjYHW5oDWstSCCvQk66sSygQhKmYLuGOZhErx8I5Gl8qM3oWMgsC+dxVXMnETdJ6pdznY23D0r3
zWIZVfmZYJmWTRwcVwPDUExZQuSsHcazYKYCy55FRbWGGIo6KOhjdwiGE0RG5FiReS7wUEiQJ5oT
IihE/VAsYah3mGKrFAUxWFkKtZuiPB2GViY83Q0V3SZgmlJhyFwbMyuGZIfBP1nd8Ce3m3sD1XM4
vfFnStWfrD2BVb9KRnRJMx45Xf+nStFllLbncapOKR82Viu2LDWwxHEH7I/PcTvMg7goHL8UsOAt
oNym1icxraQwi7vG1GC3Qgg/omoVc/9jOi7KyjoOKCxoSNVCsJrKeAzvawKBNRuArdn5TeOrXVRB
mqwBzljF1abKa0gf+uFfIs0+wTaVplVs2xGeMezSTyQsHRRGq7ykf1r/w92ZLceNa136ifgHOJM3
HdEcck6llJIsSzcMybJAEARIcABBPH2vrDqnfp+qM/Rw1+EoR8m2RCaJYe+1vr0xOl/+1N+HSz1n
sWY1TA47bWLH36W9+incTePVB8emb2OC17+RDD2TDKaE37O2oKn50Ga6CwUkCs/nsjB6THPTBX2m
Ru/sK2hmNwOGCg/yH6mztq43wyBe1LaDWuBNdalmb80g+T/Tfvxs4va5cdWBsSGvNCs4o6cKu01s
eoy0Napz6PcvzuKceucpbkdbBAEyYuRfu4jIpLQkeo80tjPOLPKmKslVXPZcvo0tBBbpBVjymP+x
9LXCc4fKmdJxE8bqjQ1pMRivvwSKHM0iShbaPqOtSpCGVOVQwUk0ZVIF3waGD84hwHqTgiyDQHrh
PTSZEMsCg1OTNP79upDrKpAgBuxpWqqTkTUteR9BakwHH6mXiPO02Ytx3Ha9zlWdwr5NEHkNSh/d
tb7pe2ajQ51hAUh2VfIRrMLNa38OynGw+2i2X0siL220vPZOv5MRY7ldlS7A0RYdZEQEJovOVxog
0x7tI87sOU9tWGeJgtsAdPC+YetH2svd4HX7emzXDP0hoQg6YZv3ejwTDIe66q5mNZ8RMlvsPPRa
RXAzhVGFCr613HiXAClP4QbwM+LhhbfRWrhsffZmWBRJmuZBVe0i3TpF4rlPFFt+7rTL+zh7UZlO
bZOvnoalORyNE9eQvcedDuJ6o5j5KZv6GpBpf1tPtMNZNjUKWop0vMxKuRlnmWZW3Sl1GL21Lucg
PS7O1CK/qr5VFNImgTeexMsTr5DqhuOy5Evsv1GMgLxu8RV3ghS+Aj30rNf34ThNmO4HTAKaa73S
LFLLt24eX2ISNEVbObTwjNw6S99haRvCzCICKTtn2PFhueie3PsT6bKkGWhOX/pBwlQk9UsXJucE
+Tc8Cv0Y2+7l9sIqDbFwlCpLmVPScNMY90ccN+UArUJQeWXVQvCeYkiJPd8E5mZdJhX0ySQPZfOe
Lv3XqhO9bQh85EpPB+Ejgk8tBi1G42tFfwR8OC/jEBbKCaaNN20nM3alol6dw7CF5bGBhrUUAaNX
GQ8UK2Q8HnSHqC1wq2zquZPH1jnGS5XNs1+XtoM2Nhq1NzH/0pVhmRp8UYRCz5n4tDp44elWdAm0
HALh2nj04PD6qem6D6J2rBGPkYTnEfHPuFKHkDZ9joGJfaRNIRwJnrNo3vB07LKlhUMVBD+dca3z
RKgqj8f12TdNky0Q1mPEAk6UsAcR6U8+aZ2nffqoKgQ3ab8+10OmeLdPEI8Mi4L8H3sIN1MMewL3
Gx5yMSyIANjRjPRLVku58vE9DOmpqYSTN/JT+Ou9F3MOusRk/TxOyJvnyzDEc86j7hTE49Pczl82
kkVgmqe59z9qPejb46R5F0MHW6NTO/vPUyjhtMX1dkkGhHLOfSx89+An0PnG13WMC9TRBps6xK41
hwwRPPzgJfT27aIhaTv+hyOmc2qqjJD03UECUixuA30FMUmqD27kfjVIxvbCP0Xxklcz0jIjo4w2
hZvz1bblYHs3i73Xig3+ebLrZmnZvg0mnsmKPpBBxVnYYWNYtAlzGU1XtHU/cZccIz/61G6FRMJ9
C41uYFX1T3UKs7kVdVIyx0XybAKE3yT6oGY46Tp8D4dm2U4VhHfC/O8IJp6b1B2wHoZuTr1xq2uI
6J3hmdXQIxXEUzAZid2O63DP5/VR2B5aUsRMzrn4kSTDdpqar3noJcxNPRQpi/bjRM4pzJOs8lNd
+hRTf4WS73gshbSIzc9oPAk68qwqBjGVc1Q3WCOCTx3QBzWWQTjIonIkLTpEhVlqJKY87TN/tazw
A++wkvhoZVWXQe8VTNvl0PAhyuwYQ1zGIM5Y7GY6NDKTPllgkerHhVevEQLEPHXNdR2Hz9lgBw6D
6cW0W5A8b5aJCQO/qgtIp+chqSLI/RyLKfTkRSZt4Q8hxTzvpw2UKZiiVvil8KsDeCx3i5ud75uV
pBhKojsn/qhyr6EPYbLgKgKpy+KWC8MPJWN4H3azc0cT7zkaXGwJGh6gh/Wy9RGpVM3j0FTfpdOy
bO4WtcHShR22rTdJ6Ac31+c0Stz6XPN+a7W/72l1thy7StRFVSGDad45mDUlFmynUwL+/xxvah7g
JS/1Iaja92joX6ldJiwx+m5Szh2W2GeZLg+mhrrDwckw/uyz/p54VVSkIUNSQdYkg0BxX7v0ZVja
fJY8KldqvytiMJcc93OeoPesCV505XJ2XJKtDfsDwqxSqSY98rF/rAZGN7BxsoSr+dBU/SGax3Yf
e/W4XYn32Ld1motO3jNH3VO79mXMzUPjixNp+7zncwxbGBtQNGJDp0O7lmNQEfimbEOWmJ2bsBky
pKs/XDJsoFYkZ0mxDXiwtphnClKTh1EJGDt1h7cs82qiBCo5Yn41raXHW3mS8atgNdvADz+uHDDF
lL6PfjUWsDI3OuUfcoXZJVy6MWArprQtYthERdwgTpA1JqHbIGOza0PzZQiTImo/JsnCbKp8UiB9
EiVsuG0HsVX1iCc68z0ii49gI/6ebhmRfi4ap5yJ/Ardxd0Pi4sc1mOfnDXP0UzXzer4McYpfWBz
1xSjdaC9aAATEGoxKCMnPuoQElJqMceI7cueNXwL3eIT1WxfiV/KEDbIamFZdNWyZHS1tEyS3eq6
Z8RQ7R67Iy/NIPGSBmy3tr0jDqiIyr0X6rLGAllOTcQ1ZMG2C/wCAAimjXavi+d876vF5rNXP6TT
UqyRd7DUDbHUrQ+zIWcgA+OGU+XfD/0wHEznXLt6fW+84cjDdjm6Vt8SFprHNcZ+T6Cfzw1NTsyH
ZGT7ybuJggRA1qCKmVUUFk+PWckeY3eC2Gr8NWsyHSBZFMsyZa0L9oc6781gWBE7aQT+b0C0Xt2C
xfGt05VTWt88helEci/s/LPHk1OsDcP+kLiZCDTDkoI4VLhp0QXmnejuwppJX/RcFaAw18PaXVoT
MYSuCGjd4H1UzRdtsSc0DnYKNnsftjHfYV9x0Tf3s4EByIIWSm3Imrzum1dXRnpPgMCIyXtfgUgk
GpYm7xZ3V0nIkWy4H/ECT0HrP5BGIlFHTLUQ/ZHE7C5JI1pQIjpEpNW7S4nNI2NwsbU6DlQhWP3w
107uGNE2d1YvXxmEiVB5xRo6Yz78TBvzPC0NK1kcn7uKPY1OUro+aAUZFKM7fu9ECLHq08bxk+xE
BCBxeuaNeexMF2H8cCRpUfzorMlH0njffV/t4hogB5AJmwFpi3O3iaet46wHNwbr54Hjgwf0ZCMo
v5Uxm8Sxz/WYNf16TQkkSJuw0shxb63eeg57qknjwL/8ioPpOlE2bgOngXO5VleYvrpeO8A16y4Y
dLdTIn4gJioDTVooT6POEjpdYgjqvrvueRvKDZPOWJqw6TObDEjDXT4dXAvocLHtYQpJcASWZ0os
SX2mvUkf+97DaPntf9kwW0yj7tI3UYuAjkPeGvn02pOzFtUn1TW79Iket7IZvnozFHjN6dajFBTn
CgAtnpYsxSe1dXdqZPzW2GHcL2Pv3q8jgmYwgNCOO3bvAZZIlW/uUjtF+2qmy7ZKJq+clPhCVmvu
Zh4UHe/1DryKW3AJsaBKzHhasYcmQ+08TdjkkEjTYyKrb7r13GKZKc/9hNHDJODpB9y5pLRbTk2a
vid0kTtag1ZIR3JaBviSOuTfAr/xrs9MWHFMWSrLuGvVtpmmn+OixI/ZbZ+t6aPj3PMedAYNDhWt
4QBHqnmNFrFmqTVsw5wkAQfH06cRyMoq5fCdQYZorSRF2Ibimrhpbj05FdEc2jIF1lyEwU6T+jCh
6q0MOmWzwA3lXuim2algD8sZAccSYs1jX00E3C9pr2lUOOF6oIIcq7WeMhOTneu3e7cmmT+Bqlim
Ndj0LGJlsGIWROHg7mYRvkyNZ3ZdilUh6d0FQoJy750OGQlVGyX64NmOE9ul5mkxypQRtuV93MLw
H/vhfnWon5nF/wwFogRP1DyDKUFKvyFJ7hPa77RKLML6tv2mhQFkIqanrunDnaFO/AQg9LEbRrWV
yk8OK4IECaLtGZYgIuvO+56EDbnDAn1ObMPzJDxCzwdOV3XI5KX6kO2KAAymTxkG8Q1vVG8wWq+r
xeuQdsTSEr90cxQc3RnW4Ch7PLXI3vVVG2Ueg5gV9DK7if2nxvKi18FyxOCC1gtzMSf86IUIoKJl
0iBX9beECW/PhxC2X2TnHKSP0bsV2d0ThLMG/LSMsT2mZSOI2fhkqLdxwr2ToGHBgUWurnbegh6q
ddIkzcUBZRe6iGJuzrZr0/4DAB1sefNtGPlZW38p6eRFW2p7/TI5KUL8cU6KFgZvYUc/vY7O9OAK
R7/Oivql66R0O9K48AjxnlfNrl2CLFyrGuipO4HIWlbwIWa5U86MqHZsCq922l2NHeypqaoQqF14
bftElip21bOc52FXw00ofApUKMBbPyZMPYz+KjfV6s3IJRk5tQ2wUL9Rue+b4RIsjijWxf+KIx18
kwZZZEO3sfKhctWRzOIFc7FxZN6F8/wWI0aFjBo9KcSVzw6L+0xEyr04ivHcceZH4qfDRUFudBBu
XzodIN7qxB3oj1u6t3YbE4VNpgLplWPSdzsbY4WA2MF2SIQjDPCJnkzzrTah+MHnaONb/3M1Hn9j
zF7GFWPdmtY+MAmM1Dgju/oYw2MI/MFiN7nGZv6qnIgdNO1PU8vCve26CRtCO+xmbVNMzIITNn6P
avN9UbNfpA0WpLpqoYYNBiNYSnJ0xG84bViKUI+FO+KzrR3mqsbWlVFT+ycLVm2BspGrQbJ9b+ZC
44CMS6TadjPi1hzRrVhYEkTOiIEzFvY/eneoDl/LlJQrm+xOCPzGKFhRk/xwAlBHZEZ4qWMAdMk8
XDhKY49rRZocSEdVLgF2DAEU7w4jCjwYPlSqfX0/k8Zk5JjYzrkDOjDmwH9oMUwkvpN0z1gFVD1M
qq0UNwBcgZ6ScAs3TuAQIEDyE91LPiah9VMfLfUe/njGl8jNiCbupq3dsawAxOF4QXj/3tw8k7CX
pSOgQriTsFnbD9Xj2i3iaOfXAfZhSpYC7cjafdoZnXv9KE/t5OdkQGTouJBLvLDaTOM0gwGEYClr
5r4uFfgBkFpbvK40X931dUxmSDAz/fTJ/AB77eKkVpyBpU+wOtMXr7W7sLMn3w+bHEpYfwfJbOex
iRQ1lDpkoT5kxtYi0fALvbDmGoi5ua5VByDWRbb125/hFO5qJ6v2p9NH3SFIWX8A7/Dixt20jRL1
ZHjqPFs35nfLwD+Tq62sfNIxHR+RLyXuInI+J+Ne6Z/xCosKFSRFtQR3OMB6PgcrPYVRpbfaW3/K
kYVbcBp97sQyfVCLTR9sRBQgKEjlE5frNrHVmIfcSR8SAXgmldV8UKGqHtoU3EUcmLsWQ2yUk4ao
ASAsjwCvVD7fVIR7YH7d6mUaKx9iWkXPv31J79w2eqFDNN2vLO3Pnulfxs7dzm3if48axxb1tESo
2fCD72nbZYbK89hQ/RAGAtBbM3e5NrL0O383VA0rYBvSMhVD8jJq+NZDVflHMiQRel9LsiHSax9a
75TOQIzqdWhzq/hZ6cbmreN4ec3rYeutxt6T5KmDRJQZ1cZ7JEQ//GTt94vbByfietFmPdYSfyDU
kEksVlBv+ndHanAnB7oypBhEnGbXBHnryq+Ugqdxm+AgI6ie80wRsQcCIXM/H0bXHoLb3OuHcDOn
ILdSvCzff1jUcpUhBhiOJlWZqMW3bryZbg15CHjsbC3KQCDbTuBWbkoL5Gw1K9RZOFDvvMbuauYh
wlYuzMN2dfM1TrczUd+65gIZ9cFtcCd2ZKyc+5fFQGhJDIciyhG1kpnuQnasbdzmDW2mnC0AaoJx
vmc8OPdxBbIL6NByqYS9oBDkqW79NqsI/aGq51aMiCXMI4vid0WQyfVuJ7PoSlb6TqsQFiyKBdSq
XoDs7hYnfGhJ88KDSkBq674t01BOcJdznyff4yR9clqw+EvU/JhCiN6OYzbBuiRIBvmu9buTiuNn
LWDQCGd5aP2fa3NZcS/9+Abhyj1W3tTnbjiBYemq98Xh57XhHTBBT+apHj+xoX1WgQTHZtI9hQ/S
gkmUBvoV9AcvMwl/dMb0ap1k16AAKlOsFdlAsWGSZMwbxYBq1jCEBpP5UMiRR+yUwRoFTaLoa/3V
dM5TGLRAxeIq87lCmYryv2ZNPpQyKiMYTZM73DkQxKcxhqKOULlpAtjhCFZz5Q0FXOEJanvzCH0v
G4P2Wzh5Z4vYJY8ISGQmfkfS/1a/97cSot/r0H50/Qo1oJ7+9OX/2P7sbo1Uxt+Oe//jX/1++vsf
X+Kb/vZDb6V3//DFX6oA/0Wd3z8We/5fFgH+UjP2lxrA/z70+9cSQJTz/l4BiGPIURYN0RB1UmiD
hVOH/qgAxF9FOIsW558m6BTuoYXcf1cA+v+FBdv3b9+IFjVBgO/6ewUg2mXh6wQ+cIjZF0T/RxWA
+Kl/Kg9IAdHjP/gRHqo/3D+XB0RO1NeWhE6uu7Ro6bvukt0MEmUe/BPRftkijMg6JJ6iy4DC5kMk
ChCbWy9sPjrX1bkR7g/Zx+DXY28npqGAWu1jk9nMVlDkwMmm99wfxhy1RSCK/eXSh9+oiH46uCAY
343oERPXOB6Eh+R7BLIOvAeC6ybvZvIecPqcwNJ1JrOtQDHa1oFeBQF7tLlQ/tmhsgDmiUIFUWCb
3c4w8NfA5Os8lymdCnCae0HphocvKcINOFAbNRpUiqFeCJbUUrfFFFa5Zns3bgvggvcWrkYQdpuF
t0cReSVctNJyyOCIXmNgmVMbbwANlIOBENxTtXfJVZtrt2RRtsbzaW2rvB15yaDXuR5/dcbj0jjH
EJEf8l9A63wb9rjZJNoEbrzpYYsgSkDSBfBRuYUD84v6KKhhCEpl94ivM7Sg2ExNVLYk61h9tilK
EE38wge9ddPqQ3UtXge5jDwuh13ltZfed3+uyfw9EOSBL5D8OCKBmj8o/dYtOmuTGPxlc2GclxH+
ugEfmykxvgZ8BoiGNIcB985MG/h5L92sm0GxLSqb4q9mZPsISqLfJKeud69jRw/M28xa5GMab5KO
3FOgK94QAAFAkhoTmJzd4+2TJsEPB5yF4ASmJMkqpy7dod0EEF9dRHXxIO5UAnZnWlE72d+4WR5v
FW9zZMivDayRSUG2wGeeZfQyVmaTDmI/O/bqB2OZDPsoQuWfNsC34w0h5l3200kuQzG4e9Cucw7a
4KgqBHSubA5SQl9a+VFphNKJ2LZrA/tpvUfGCiSh2o2xwJI8li7GTiqw4lv2zVnaQpCNIGvu6hZp
kNkYkPQR+Raqe4WiOJGEj4iGD4C5yzB6DDHQeucuqJ5HOoNdHwCZibtgCreLE9+2onNrqzdlnN2a
XAMUq3UtuRi3hXu37IxYdhNtj6NIi9kdLzjcOotvAiaG5+0aMOuKpE0L4UxlN2JSdG6htJPXJCn4
sL9d26s/epDlAyl4heGuvAMC36KZpwL02uGGBw2oseskzxdpNot86qHXNPjQFW2zOmkv1vFRwYBd
en0I6+7s30YTkGLm6iJoxC6Io01FK7iEeE92PAyQzGfWHmNAhhkaoT4M3s2JY9UbNEOIlel2nb5I
2z12KTlRKfM+Rg40e4eh7jdT+Lr6bjGD1xlQqFUDUZHItDC3UIqM5h9lhaJBDlTDtf2ucr4jBz5H
Aaasj83ysMb1QyDNV1zrHQohj25sACdXR26BCk11zlO4cH2bC1fvbJvsohlkB+nfNP2EXf7A4nY3
dTOMa5T7AUpBf6RDwhx4HTZDEnlce8f8/70JoibwX9fB/0+U5KOvy29NeG774fz5R8O8W505vvdv
uyE65qAVeYwmU9gKfztB+o/dMPL+C43K0ZsQYTb2vd8OZfh7PXz8X2h+hAMsSYQigfS3M17/vhtG
6ICbQGBCg+Fb9yScZvL3QOAf4hD0gPjb17/Ww99OAOx/LW1G6yucoRmFOErTJ+iA+KfS5rmpExFV
ai0AzmxhR53WQ3uSp/jSn9KLc+F39b24E3cdfqk74MEnejR7dox3YtcdukN4nM8qR4Hkub2oszrX
l+7s3IErP09Hdh6OwzHYY/Bu8GtH9+bA9uKESsBTfadO46m5QwXJSd4tJz+vsvXkHMAX7dud2cJg
2clDcIS8efaO/NKf+zO7yDO9VHfzsTnX53Cvjv6+O67bX97jP3ki/+SBuAg33NBDRUaMqm88sF8a
BLTGmWvawXSxi4UKhF1E2uL/7RK3ir5fLuH6Zm38FZcAApMtYZLXSff7XPuXdYG3Rk1/fq84rgAf
Ig6jBOeA/ekaFWJx2A/CFCFD9YSEky0OHg6QzOsQ5NRyViF7FxwQRao22luwC6AImYl9OP2o01sb
8z/mxv/OM01w2FgSxiF6SyUY0bdq7l8+cLdW3igTbgu6RGBE+D604fHfX+IvnxeXiNCUOwxddJAI
fczAXy/hzFW0DJW3FgJKvZ3k5qa3B16y+feXcb0/N2W4TT0EsGi/lNxi0tvpy79eqFJJ5LccE8a3
8aeMxsdkUo+hL+8De1Oh7ijs+Iyy4I7z8DNKp+2aAm7rACjZQKBfQ/qtjdlztYKYkP4hrHwwWCAw
btQBRZ14s+I3KYMNcJ4PtaC4sY4EGk00Gx/eADaexEBvri16L9TQsqCyNHBFKjCGMU2/RWs05rxJ
AHIhYppc84bbyTpivxuGn+uq8XGNlj2G/50KqmOaPAwBzObGdGeca4UkrEK5fMyDDWljBAUAAp3B
/6oSSLWopX1Dmd3HFMFQjWvcbxOYXQubTJFlD0MiiOgrDLfHOh7QWRF5lar4hTaoSFA6MymY8tn7
pBwPQnbeQdVHKmSbew6q8810qZ3h1XbxmANp9mEGY/MEqRxC//OwcGJ/BvkSoDxw4QjOQw0ieYzn
O3cFHoIQKpNzgHgedmqDqrRsgWaRYZtlWRPbaxM0GQrTbgIMvtcxwEqSPHVAa/QJ8sG4m8ETS4ha
XJMfE5mLrp37vIqCB+WWJEGuyxXMfo2xnUUtiBcNHcYf5HYEnivr+TEV7LnTqCaJh+AYiORO2Bkc
tZ3/w9L01zGOrlOYPgE6l/hYsP809DxTxx3gE1MYR72GK9/UXbvhcf/678f4X3qk4Nzqf7jObQr8
Ml0HyiVNxtt1oG4iFHwXKNkAwnrfzWwHNWQ/okR2nOvdXNsTaPQc5bcFZKSCA6Yw4WvYgUHsr10V
3q+iz+KVv6cAZP2Q7f/9nSJd/MdF7naj6EUXoqtMiP3rTw+kazV0VMJN0RC2tRRhnCXPBv1YaEx+
PxD4Xy+of9kXcK3Ax06OHZugI8vt5fzyUIARslmk/lJ0jYT9py6Q414AxWIK8J/DGqCWfMo1wE8t
wkO80LuoqR6HkTwDWfwPL+if3Qoy4fR29AMO9vVvj+WXWzGkTnppg6XwhjQHUXBsF+8/fNzA/WfP
9tYmNvGIh5M+4j8FBp2lDRudcPltA/GT4TKlw5WFwG/m9NGQ6ajd6UwhbpkerNnt4S9Ls2cLykW4
uoJx2MQUrdnw/rGiPptqAOwKJnDUb2E8b6a2erzdfQV2MjIjjDznasVbBMgjNO4JLxuMTQ/RWwdF
AhytgM/W5cFsSz11wGRSuGFB++RJdYFYeCTWnoTbH+MOaYPmm2noDnZ2n2NQtt7yYgLcUdocRAyN
GJpvHwKOXeudbPl71fYHApx5GIYyXIFkgdKsxHjssGCARtkTIKnO3G4IBRhKOtRleKA4dWHljHLT
x8Svc0+Cyrr9W1/w995HsfQK4S1+QX1F1rnJ1vDudeprIAtOYWL2o2K28GKBZhdxxicApxHpczbU
146e25XtWdRsb0+c+Ggn0rvPdmJ7QhfUTyrURnrOFsInQdeWdCHoGoMs2nXAGAxgJDEO7wce3RvY
CDixeGfT6UjDejdF6VmkbBtW/ZUv4sDW4VK5MLAlao29abwoJH0K2qnhAlbnJWabXhs4HurVOqhS
CIagnJUHRwu2slwhn7JQvK2ogREOqvKd2zAkJ7ai+C9Vb+161zvysJAQVkgiX+1K92sDaxVPZlQX
g4AqctkOy/WP2+gdRX+xHJ1RllPk413yNMfqd991Pbjr5WWM1wJoHYri5UFCV1lGe2agbuveFqz5
JlC70Rvn0UNVANCp+aUyCgwPys5UcjbzeGxNf21Ju+mX+grSwiHklEjnnLp0z/mtuBHvvW83M9QH
nKjwhOn6fltfyZzcLwo1QQ9ojoNGEJdxno5ODw58al6TYbwkHZ4H7KPi2UXjAGmHIx7kJgWBqtBC
QofkVIcCedx0BLq8Ey7b+25/RfnUVjctKqm6p4kvReTg3WqKYiv8tE62B9nTO+7jVaGngvb8Q6R1
iDIAlQdsflED1PL3aa33HraXzB0cMNhhU+iZHh0UW9Mqvo86/xmNKE4Sb9Lp39YJRWU8eG6ol0HU
+ORcwlhNDUFtEtTlGrugG6IqCffgQPya6gDFuuDucc43Xig/BLUDBR09O+AooI2MYvkK2h5864uL
qtfMphTiCsYAaAZNH2/rPRnjNy/RPxM9lB2bftspOKIPJMuPvNIPpDceUlS0eUlgniXpo13WrebL
5vb2Hd6icUR7EC7wSB7zn6zHHoQyIci7wLb1YVF7teh7q081ihwIBmMWzejmIYayXsbj4DaHKRE/
qOk+4/F7ELTvqHu/Omjzld/m0qoeU7Q7YVNVZXA4DA/voxE7GcZhj3ulZHgZpvmlg7o+aWQimNXh
2kBqhz+21N3r/+LuPJYjV7It+0Uog3AA7sMOLcigCorkBJYkM6G1xte/Bd4SmeTtZJf17E3SrOqS
DAQccD9i73UslWHwpk4hV8VkXFiBuJ6G+li0qBJuE8AYXl58ywX+TpHUNhKK4tavsy0yl1LcN8Wt
DMVlFljj0sVmsoyIylXYPDoErlihD22HksZDKY2gLVwkKqU+lW3mn3Ar/cJL4gMB2so122uvibbz
bzj9eBEYzjVeiANYg8PIxahwugjZskZZHm3uqYlPAj3pTouzrWs5Lwbi4ijhZNIqdCbJq+oanKQv
RZ7uMCy9n/LYTSgH0B92vcsuax413106qljVmKI6Z+sF5kOjGReoDgccLup6vkQBqcMnIgFcsRUR
5mNRXrlm9KPL62McF0vsupu2jrZjz9/1vMuem7to2dYtpO/zG4r45sLmfSjgYykensT/58n5v7UO
7/6xBvE3Qxvn2sP8S/+C8UHcw7FjqPeC+l+z5/8J42M+l0GaBN5a8c9fg3T+VXwQTPOkTK9wxlMg
t+bQ4F/FBwu2qQmsH7ysQZVf/Te1B8M0P0YyFOEpwL8nqvSh5TzG+NdIxhXTMFqTg0C9886NSF7y
gO5g/Sg155Snkr3GBlwCVPDUDN6+g6iVdpi+PGSys0ZwEUdJioUrWasSDac+WGsVJ4rA3F0mARL3
VivrRRdhT00Cf0OfkBegCvCC9JR9kyqlHjhF7VKF7aF3XG0dhaa29mIwVTliTXrryK/ebMOt8Su5
p0HzZu0E7TPpfcuct0kATamr2lp4nXuev4KV0xkwHBTnGTwI5HJ5fJBGyQ8U/GPE7h7FUo2/wPpZ
tCdU3a0RvLz/N7P074fexVtcAAzBvLeIYTO1dq+WjUty1/Z4BCiIpzXsgzIZ1NLP+EtsaSv0zqsu
UWcwCxFNuHQi/OEa+/ZgOvH3+bKGpkBcZyCHmOQ56UoFwqFcDsG4tzJ5NvP4JTIAXrl60aMhKt7a
KXjWvQmNUwujw2D7KOMah4/fryErUSwM45egzZY+UuJFreBhaNUIBYsADrHRonKDl7Ro+NZWdGWW
3Tnl5lc6yuLcnl69bADdA8BBrWQH/6o6l4X/iPgK4WGCcjFLo2ctFD/f/59Sha9a/q3saEfklv5U
8qykfnfrT4ipSy/ftqnYVxpes7JNTmOH+rMJ4BK4FgWASizxdOxF1QDiMhyU6F68cQL9CThMgnz2
Nrez0+BaWJZaY2NXvo6zyQV95tiEgd7b6GkXbN7xWte9azdHNC6xz6TiLKf2yUjLvYl/kc5if1/R
clhW0bdSVgOuN4OEUvUvruIjkTsveoltwEy9VZGUMSiM4dZPen25acykOknuHeryBhzFziiltkXH
uLc0E7qcl+zRWE9HDyPa0i5oiOelWSzGmMbBmHLDPI14bzqayK9wWECECzX/thc2VaXJ5CiqD2rU
EdPXxUsyP/cxtchFHwq5yVFZkenfOlGE8DaibqIE5lkEODS8TYrhdRQs8eryjvlqb9gY4aLip45x
apHkPiGTK751dk1opoxviWFka3gK5ipKyNGLrhPXeW3d6WO2rwoihCKaIuAwxjXOuGvCF4RrJLow
PNRFhYxgGdCDp47gL8Bf3dh1ifaGV3Tp9I8URx+HBjvUoMfwL9/Qpw4UC9Yq25l68EbOliFxnfZN
HX0bAshOVusRQNfcjjjdG8LDXqReUxdSIKXuhRWqJRADVjwtkFBA/JuqdRkQ0+tJlO9J4Xwj6C9d
79uMdKI8GNw5Rj9e1gXtY6dHVsS6V0s12BraLbgCRFKL0FNIjqYyPSJVQHWToyr06FpVdrhi1QXl
/QSLcDecadCQL+lPxpTkOymh8nhd+taHfbfR6lwe275eBb7y7/vGplWB9zTlVN11uLQM3FbExdkE
5KUDvoYcfIEdeAOQIF4EERlGR0Ow9evz4CT9AYlChaFkWc0LYoeme5fpRbvIXPtY+MCvyu7O6fJi
pXdE2LH37FrboqU/ZiU4DSj6LJo8Mxf4ib5l8SVy2+fRTr4BMvBXpb/SQzhF744PDY9PP4CDmcVi
svfO5kCDI0dlrDZTMFXwFa2SOAggyUvo593K1tjEZOQbGwVwTO/AfUg8eyhB5YLufYp3jiKlKoYd
GdCtkNBwLATPCy2wbH5P0ak1nVWP4Ja+PtoBMZQ3mdu5qwZUiDDTN71r8NQb5bmRqAoE5seg7izs
A9l91GGyN2RzI8NrX7dBLbkYh3MLK3MLdMoJM2IvlBDJurOtU42kaJma4qdWg3ZEt7cRfRtu4mTa
F7WFBAqJsZhrfYi4F8LNHnDtehdOSMcqLsNvdWY/13h0VoU9wL0rWtquMxJMJSEWbjSnTpCpJdym
dlckaGraMQ2uw1HDj4NpdTEGLQ8nJ9RG+5Gnw1b/HnM5mhlrCwZA8xDJESc6FA27UNi1GbRAZsoz
ShsK5iKWMv+A6X+Lc56fM9sO3zLUAhu6QG22YiEL/xpMGU1Ni4ia7ubkyJ9uV6MbTGR2sKF7UJXu
Ciwoy1jXr0Yx3pVl9uqgLjERzmhNsSO1cw4yyLx1DNEx6ZvpJCbQFpXK69MkUYQYKr6yK4yHFNzb
TZ32F36Reauo8I9BgSoR6GYVAwk1VQ7C5a0wbxssdns7iMnRgmjv9/F4l9fqKRo0WtFpF2zbdtjE
bWjeTmPvgbYpITeMTn4b++iQikCuWo9ufdKcRr2/d4zSJ8HTIBkBNgh9cjOnod2W2PW+s9PkAfvT
WtpLlwMNDXJ5J8IcjzzIuQWtgfo4tvEzIGEcjHr1s8KRsXc41O10GBb1NKVcjFqbnQp2pRyibSzX
3ZCgtSRrriLC8GrZARezC41evkE+TL201tjk2lZuO/xMWB/Ci3PlhKc6jymVRZd66FNjTINvjUtO
NZn51u4N49AGkHEK7QaIy3bUnLdCb4D0zUFCLVbagLR1AF63zvGvzAJmSH/nbi2i3F6JUvqnrEoW
jd5TNtE4iwaAnoZYd55xMIzySq/zFXUJEVyPmbyK0c3YiNBmoX+39gbrLhFjxS5nXzS8yKuhJZW3
2wvbw97RVbA7gJYsO3oIgIqx81abyVR0ZoPgwguybQI3s3A7dFm0tF+Huje2yQJT4alLi1vTKQuO
Y8cAFNLsczNd5sA7VtWmBZSIHQoXuIf7tu/8o+90qJmoeleGepoqizLNLSJkDmEsEok5XmYeJWO/
r/uVlym8/zFBXMdRjMB8RTFujc7nWJqjtjQOUq8m6sJ2gNc1b/ZYP+gU+3iGXc0sV50513FrAZvP
T5Hip9/MBp9Q0miUjgo9RszoZbuxLePtYCPKH8NN0uTuz0zfkUdiVwdHfN07mHs8wsZVGOOXqzow
XKnmwLqI3F3r3UutH46pzv7a5Jd9FPRIMcpx0Vgbs5VvUcQy+S27in0aivHsZ0Iht7KPYaf/1OfS
BzvTAp+mRzYY2FfpYJzaaNrzot22hYc8Cvtymn+bMMPVEF+GHl941GXuEpDc22QbO0qV1sqrCDns
6ocMvePQVjW0pSFf08hZ9XYacg6ilGxneG8c5bAYxluzA92mGTh4OZz6MH1RktIE3q9+W4oO7Fp5
zN3wsU/8kohDsakX8rbKk+VQ8f1x0AhKlr5mPYskea30cwUNyDP7N0MSrksoZ0RBYCB0484d7esg
SM9RKtBQUiCTIWsQJOSLvpHuenHvZ0OztNIUelhaoVGvzCWSk3bRhhUPRGWtx05tima6jH3zh4of
uvyIfmRVOCZ2Po0nPxZyrQR/0EPTAtYRAU6aA9I1o24Bl+GErvkBjehi4qcXypeP7VXRht9cDSeM
lci7aYhehIwves/dqeRU+OMVBdtwHzzbDtIz2V21qXvqilzuIxnfVzLZJ5RLEo3qJdoIgfaUi/dx
iFCdqPRmh7SkXOQA/RZ1GaSHNNEv3dbpToMBgMbnqD4Y4EpWlEAujKBrib1LsDhtfIhL57uRBOkl
i7lqneSmS/vqjIOx2Oo2m6vtFE/qGhOud/ClOz84w8if0LYQtR+AKjmXGMJmxk2ub+PgWw3+C69i
p7GPmwBdOuo0QXvTueZGMxAEDawxWiQirCJ09+AVzp4gCwgiQAE1eYeqiap4x6KF1l32Xr/pknHX
qvSYYrGbX7RoKXrrMQfXMucK4PlQ8Vrjq/Ad4nO2GDsgy5KgHtbS118MP2DZUEuDrwwINVApxi7C
EBMfDBp4ACiu1qFTtM6lp8kto56Qegz6EuyEWvPS3Od0QrcibxCl0EKqSmDtQEzwjXOZPPD1SjQu
52Dvbqq+wYZVCG0dOpSEgwDec/wC571CLNpdBXWrOGhDIKhdsBOC6nWVtIrbxO7KF48MEwRHQOik
N/IcqxJLXWnjSijVkSj1hzzVhEOaL1b6WH4fgof3n8XqHi3e70RXNgNCHcwn4cvkge3K+2MRhNDo
SeucgiPcxT1Ukx6+/w6ed9aBn00dgFb+mHK2lQD6/HjA+DYsQ9oHBxBEr0V2m2RQ5CoDy2dsWYfQ
WDYSk+WkJePRaLSR6MXU144Rv2AtaJcZTbV10EFAatCdH1t6ZMGcEnil39y2/PlOH621p4t4lUjt
OhlEuk6KoNpq7WWVxuayruOExZvuRSblTZ+Ki1SxCLpZsSzadwE7BqENUGGwLPdFBzOQHpseJ+Nl
C/eqnK0yWpOhjCGy1X3tlXwBJdaYvLznm61099OcVCnz57/vO03JB5z1MT3PYDc2ur5HeTaxgVXN
ujJQ17gquIPNsirKsT/UY3lRZFlMHrptA7xJo30I9WDaI3y+HbIl7Njqsid0yBp1YSfVpdWTukdZ
Srrj4VEUo5kfKtfcVy3vyWh47iYpK2dldyGHaW+Np7yPyTGUE28nx/d3vrdyjaHhLfGfnFH3YMte
2BPEny4fOzAi02GY2DBB7+9VyM3xxxv8HS3QsYzsyxLOHoJKu6jMYR0k0UtYD7y9wW1CySJX6oxZ
6zI367c+ejPQda+LuXTSmeaV3bvPecojQ/JWr0b3ImiQ7NHwXHJuQ+zTeXRqRM5LeAAw5BxtFU7+
JsLpEuZ4nnE8ICXkVZ/vs9TbchGDr6PWPyb0UYaZmCf4SXedy+CKEO1sebwV9HLOCdkHZZfTlFF5
ED3Ss8rnmpj1xT+RPJkRFITmIWu/ewYaRxW017YHnJD0wOKs8s52O5/c8w4RGfwv01SIg21gNWzy
c9EiCp3TbFX0hsv310E32UcwwL24tbM3S07QkEZlmLE1tUPBRdEZXxACoeiC5sj3mu+15GfTwHnV
6PH0Vam28UD1RGKgxJgYvELF27eeCw3MMB/1CMpWL8RpnJCABq69T7M9GrrHhMBlfjjn51I3+aaN
31wjpM58IBLcNy2aTrS9N2UeTpS2STJMskBI4hF9bCpL85/y/OZSg9G80PX4RSfA+etyvMkhDZl3
Jco7Raet0zlIYoelYJFhjJTDKmm62d+PpcslC4sE1aFi3hAq9KtQg1PIUcuuZctu0+RlxF638Otp
JyE3BVnOgRPIaYcjjN18fEoNjDTzvdEstjpTPJWzOVhP2HPfl0PM15yFZ9Fa30vJZc0LUdbO2ei1
pQPUsszxxeUG3bTOhfPuuk/vJbMo5c+9399xrphNPSSaCEZ9ihFksIfbKKGHkKYHAU81ix5VGX+3
puomCYdkZQIb3SVywFKvJndt94O+6IWWsIURrehxhzEdz+R60sYLd+AhdgacKLXSzsw4+GuDfN+4
Bx8hq9e9Oi7FoGqAFdpt5uV/PwIGpwGVASfj/Uctl1WRsqYDZdBuq939aPnjSvN6uiE1iVGuR9Am
RVyuYpH5O7ZziHrGDKNiuYcAIX9e2UsRUDITMECtfclWu8hmN1E1qLPudd+Lor6PC86hPzfE32Uu
v8q5bGEZhnAZga4z/ctRH2QwTuXW2OqFjcWHp2YEHAN9142B2XtrVNHoR5rXkAdODO4piHi73ouG
4IjP85VpGbi52H+aN4F5bYVKAIIfMDMNGXrPCM0VD2HY8lRCTJzLmapAgtLz5tu+OGEAuDW9xZ+/
0iw2+PSN0IubljIdG6777yVioQGNaWzdpufunFJ6l1KnMmaHL41rbPOhfXJiiom96X6hLfgk9Jlv
JRpiZq0xJ4BJax8a4GaWhSNJELeygmXg+WwJ9mkuAzezm6lxToJted5FikmdjPnIb+mUplP4Qu+e
hF99swgfRnAXYf0Q0BlqzfSHmIMbGibngKESsqKdzIWjNXyZY4aRUQ9R7nyBiH+XA3y8gy7qKLhw
tNrR+P1+B6GlwxEdQ3vTw5Ujc3dO8zuOkOYGEa0jo5eiow/k4o8JeX3dmC2sJO5wxpDCHqGHYHcI
uayasq47VJsoP81bfMwO3FrUfudNbjReJ5szM88t9B78gvWvQEgIdtM5jqkteTdmEyVZDUq1cwqI
Xd4flf+t3R3G+fxbRPfJZPF/qvblN0kpP/0vSan6ByMx8UFYzrsURfJK/LOr4+rzZHGEdi4PnzkP
OvqPwcL8h8MpKXUUM5S1EI/+p6tj/oMxmzYIVmHoAN3M/8pg8fGFZT4OA5x40nSSKVpM83//RZ3i
9eOQpkXhrurav0UWSCPEua/1Ypf449YN3jxbPfamevzl7vw/SAw/fKr4IDEk0K1dy8XPG7juzoh2
Rd4d/v8+gQX59XtBAq+ryMndVUQkZpfHjtr/nz/ho77r/TvgixEOu7eu9A8v6ki1S6+b2ZPcl8tR
jethqLaSqRt//piPyp6PH/Oh6YbTq+lai48ZOUur4d5YPuSM6/nzh8wy2V83nb8+BO2piXSInfvD
tq3k4KgEYPaqaHek7EAtx7RfwHqPvhjOxOn7tx+lgFPhGccf9GHpGYM0QAJLMFJH0TYhiMT2A6o4
A/WCVzyrLmbWdeTV8Mo2NTOUyLu7EQmD9qr5r3pc0pkZIG+Ac0ZQF60ahoP15pPmeavWSjdias7N
4B9L96KBeDzeGeGw1YYfLrXcjr41zTmVQ74AzurG4zpLXRA45QWHxpyd7YMp2WTw9I3dgHSwKuyV
p36OFeAtwklN0D1v+2sh8+99Md0BEwHK7QG9sVeEIht95iQlwPieeuZBeRdl00B6DHb22AEQZ0hO
8UQCv+ypg7tjAPGbvglVs9C1lo26HtIbIX8ikVuGpVhY9WXlAUroJA4li8pkjTYJXQpIy8JbDpBs
hz7exg2cjR6hzQQ9vpSLSuYrYWHXCGgltHcWjbYwiQ6RQ3epfssziKQYRzkwqEj1kKYi2+UbEatT
NIyqV9PYZNVl69Dzefbj4xSgcu3AUmrayuSQwJnCHwU5PwNLZo3XneuordIpBVhOSPEM4G1jc5tw
UQnj2HCujsZdowJCsKeZBm6VGXa9I1muXQygrMkWshYa+hJp0m5wnwWjFuz7IXrShb0tauRW4a5H
yOWN7TH1MLQ0V/jkyWqqvWH4F8wSWTQ9EUW9TqrXYmd10zoGoxtqr07UUPPF9RvlS41jsgRQ5OG5
rFECV0kGQuCpM1ysl+41pJYTSeP3frhx/GRJXrt1XeserDXGIJ3liqB8mhbedecwi5gsaPMakA5t
MDaAKxYkxLoVgTmkfckFsc8cnb6+mEAapeaPyrivqain/mHYdXpIagGR1Q/XlnauInqDVctsFlxa
AbTvCw2SQZHmMF/WOG2w7Fo/rGBYVQEcN6s9zslWJmcvU7FtS6by2FsjKHfGEGLEsjdxGW2qbDya
w0yMpLlIPQgbPfVBAH51c2tU5rHR23MBZDrF7Vw9mClMV6e70/32GAISqHpx7RQ0t1CrxW2N1Sff
8nQetCZfgr+keF4ehAQBW3c7Oc/Y6iKqhWIh0mw9No9zRSuL35jJQB2c0t+LHQ1XOg01E4cBAa4I
NzNVTcmLBEcbcBzyO4vlFMkuh79a5ZJwFpBjMNeyyef9Nti7PPBGe1nYIL0KycpQcWICgkXLxqKN
pBvhqUpopLXaBXkrAmhPrFMeLviBkA8hY6r+4FTZksYR3lt9itdllkON4xGd3KNg7AEJztJllIRB
JakiQ9dcBVhgvBk0zDrt3oiBxQ3SO3qO/0CuxYprkXlJC+HZHNrmIo+1DVCjdd2az/AIUPJ0K5kC
Sk3u8uhIIbMInJV0jlN8I6GhWd3Rsc2rNBR8RYQ3Fk1i2GP081ddmazdibElkG1cNMtD3S77jhYP
L3gPtVpnolSf3sQhr5m3KRT+Qv4KNqiDNdzNy5BFJzt+aTvFMJaJkkFzdBv/FjUWs8GMRRSTe238
Huwm7L4ovOw864ujaj6KPp8i/9naP5y5vYQ/rVspLDvAjSZU1r9krv9rI8Y5n/u/x4zX37Pv6e9B
4/wL/wwbXeYWuwSA+InIDgnzCC/+NZkThy2SWlLHWUpNmvWfsBHHrnBtMgRFWCJNx+D0/acYiL+n
6IBDt7EQCOsO6p3/won0bpz4ba0VgSmiVI5whSlqjk9/ja8ycr9aMKpgLRwoWjDt2chs8nRTMLJE
uTQefeen0Gp9C4GE0YU2J17JDC+KFxbqD3mlGLBBj975QXQTHat5HleEbkEpKIyMnjlodvHNsZiX
Yrhdso41zyQcCNptxNzGxeh18cLx88dyai7boKDC3NacZ01YrjVqOrgJ9uJFzjydkBE7qFRAoTAV
RAMyD1MxAU0TdD0Hk4DK6AUBClkL4BvtFA3BrHOGttF/8XJgS/r4eqg51CbWN100XNy0328Z4y/I
6T1lYZ/NQbGo4nYMwVhmOAsphVHttjfKaqiTRWspUkagjFwaHVMf4MS2ZqYkldd+2g1mT0UpYYPE
JalDAKXU2RjM2WLGKN5DtDXsgVVxSFsjBTldULOS8rokVsp964evG1CB0mGHmfHByM0fpgRd6dpb
dMi5xn7VpvoqksVNXs0FqRTWviYRM8fjrOQCu7ktnea1dNw7I7IBqk6bMdnkPnFP77TPwtaw/gK0
2ZgyXCGPearL4TSlNBcj1ABRyilZgJGj6eP8UMb0UodatA2lYuzMRR2XzyZ1sx11gqMlaTc3ITS7
MTIfvXiIVqGPtMlS0WOjvHhNeOrhHdDpM1Onp06uvdgPRJE6rga3qRGwKnEZ13LT6tpZp9ae+RrN
sq681bs03EE6tCEGnmnsNpt6YBLnMDY/HP06coJTjvKrTtZBCnJP+MF3+qxqaRt3v7zuf5MEkah9
2C95CDDcI/dzsbh/cgbYFRScNol5IPKQ0Syhw1QfP7iRge9jay7FzMN+dILpTnOLo1I3Q4ZuadTm
8ZkaFOqiR9dQOXRoGlnQ6UG0mUsivaGl9dKE2qrUoUUx0WXdRdciNtoLCCRfJA6f3CfMZWF/InPE
lsgcv4+mDgBG6TzRwKBIwEE51gQ1nSN2lSy/q9y6RSmyC2dCU5NMI256/6box82QlD/DQfirYbyx
C5Bl8RjB06dlBO+cCXdZvc6zH17fPfZZvfnzXf80TdJRbFzSxeIpuOufPJR5UDRxN0hIYXhyPEd/
puT7s3YBONohr6WevTgazqNsloXpQHJzNMsqqMIv7tznxSerB/oo5g1cR5X4+27QFYGHjNmlb9br
zpKU7Amp0m0tCWK++MKfMq65fuBgvMI3yuw7+SHFz4rOz+zJaZiJygBPLZP+MmtyGgjVMxKTy56J
FqsJw8ZWmuUJORRXY6ApqM2AUipCxpzcKpZRwTQVxotqVeYsv7jCzzsjGBNODHxS3A5oAr/fC48H
yC+KtllPAY9C/S3ILdQARVmgValSSHL6UsLegi9Q8cJOP4Mmu4UZ85BZ4w8t/MKbaHycVssDIudb
hqOU+/ZpZWqNeX5eRyuKmho+ioL5wfn3oXSepgYR3+h4Ow6kRiIHinLO939HAH+zJcx59u+nKjsB
9k/DsUiOMS3+fiNCre/1rA0ZJ2NNkJCbPF/yCE9MGcbo3akGlYlHK8OxvkjLjTk0+/2DJUZJR1EK
spXBef77B7eDqOvMZbi2NFGr9eW2a8sHP8uvXKPYeEF+Fax9pz90dXJlOfX5z9/6k3vJUXy6I4hb
HFya7Im/f7rr9H2M7qxaG1F+1fbkKL28KIHLjkpeEza/BeF066nswdDMS9xTeKCvUQE8MImS0UOo
WPLyi0v6VE/mkijtADEhoGLGuf1hJWq0UVjLuKQBfIaEtVrX1hqQA7Ll6plxGc+W3+6ChoEtKBwd
eqnaGF22zBebpt38FCN3ahkrgvnwbIWX+WjuVdLwC+3LWMM0EslVog0Meq2Qlda7bLJpkZRfbHWf
t5jfv8OH16qp06DzfL6Da6uDmaH7F80LK737Yvk+bzB8jqtjPbPYTzkMfl8+R0O4E83STOVXDzIf
b2UyHcxlI5pdb2TAJ9SBaONNdFBd56QNXw9jPkFP033qXpKJEc2+/tUT/bcXNQvfeZmEZbofkhFE
Sk2Ut0O1Fqo3sJdugUVcjuhbUOatG5M+VtzukiB7GmP3WnTOsg7aM2Ps1g0UwxJS/pBda13x9Od7
Ncd4H94zyrrEzBR2Z+zOhxhQz5HA9zpuiSnSb5spf6Imf1kDfK2Gev3nj/q7d5ogc54JPxeJP7VE
GHek9NJumdMVF1DPq/pc2Jmch1iA3XbRPPWhu0vKbpi1ArCtHDQUoSTq/OI6Pu+n0rSYeisN23Ko
WX94PFSFfXWImOtrKe/aYFRjsPOHs3IuNTneOkH10gj30AXW258/1/z7z3Vcw7X5UEguvz+WpeZM
pjdiFPRH+80tsmfcb8PSDfTLtC2fkPZcjUNxhYplFa0mbGvg6J7nZt0iMdGjOSV8PT2AMDsM0U+w
cIxNoGQyIO7983Ua82v48ZmwqPTD1ZZClx9L8G3vaeT2ZYVtWl0bSG99g0phzrhy31swD5kxD7r5
1mIb8nW/AiOr31c68weYqLKemvoV5OIqg8hjKffaiNuXsMO9+cU1zmv08RrF+3Gocyzq6kOxOwbk
WpoMaFwD5rtnTiOIjNvRMC/xnp0Lo3gwBc9Nq+XPFaoLDB8rReHzz9fwiQQ1b8l0INh3CZkxun5Y
T3aPFME0anah569Vj7exL6iEMwKPxapv+s4oV4xMgauc1Ue0vBtvSq98Rg/gzAqX9NpvsgTqHD1Q
G5eJsSnRzCWiRvGmGcxFYbR3F90QCDn4WHTeh8KDulgxIxxZiF5szWXrIo/Q4ZmuKgxWFfrUwZxy
5MdfVlI+b160fnR8kyTWum585CPoMnMD5tIYTKAU6GLtYZ/7YKcVFTA5gtXstP6rGGxewd9XmJPX
mXN6V/DOfKzL173ptAwsNkDPOQjEC0if9vTdt0BbZVZPLMIMDHPqb1LTHtDJ12ojzeBiKkpt4Vbl
9s9rbX8+uti3uCDdAUNhAxPkan9pS0UR4tgBrOY6CboLl1FUXhye4pqEL3zMRv80ZjWZGnS6rncW
LO0iG4ZTfEoF8EGzJnTSw6fRVzfpIK/s7kdQ4B3No56ZAInNcDCi+QoUVqxbm4HCZ1NXL0kJAwjp
y5IqA/JEa8nM0de0m/YybJ5QHV13SjKYD5Ys8CQxdICi2RuopUHER8Ma+FdFzS1i+gew016iEyrj
h6DHJ1o0yBEYwDH58aJ10bGDP4rS6IHhztd/vm3vzeFfF9HV5847t4sdj5fk46E3RaZp5QEzIYOE
8UBJBvhv0B/81mHSu/A3qYbguyxkuUD/8YZo0t5BXb8pWmqDTGf9bw+gv65GGparU6iS7wWRXxYx
SJsIhlE1zWP4gJ1KhZACcVeYNy2eq+jQG425nIp53oFl5/TRWky0svnx55syR2of7wkNUyl1tAFz
GvT7o5SI0EhDJi8yt3diWkZBW1ykDJItt8rKH3KxtKvyq6ad8TcfalHocVyCWZBB712wX746Au9A
2gYdJujw927V8ZBUzcIaqHIw1sqDwj17qkfHfdXS8ZY14yV6nWUJ1qCYCpjYI64KBhr51g29qvCL
l938+LKzMnOqhVmQq1ScO7/fEztCD9RI4CRpysQ21Cah8m+T4Q7Z6baIKSn0zDyn1IBYt8qtVQx0
LB2ZSKGJbaV7wDG7q2jEL56UL86UfmcG1mOTo8U1DZOmjqgvqsLa/3kZP56SXDIZLNs+qCWbnuuH
eI7Rdk2d+RWzGGKoX8w0W3mDL/ZyGp+gLz3K8Cquh1U2BuqLKPpTHMEnS1t/T9QVUAn3Q/wSj1rb
IN8c1o1Ng4hJpsxcMNMn3E1WejOm7McwMhnqMhnfG1VuJYOa0OS/wCV+Eh3D5x2ZLWqbeSSUPMiv
5YnhFpTDxt2fb9B7xeDDg45OAN0yBzVx+Psz+csz15YisPHMQZyxyEPq7sqc9E3Uhzd+SwKdW0cY
rYxKYNBDyXTLKaLiOlh4pdpVojl78n6mpM9jsDLO2S/ih0/WUVd/1yqQTnOwzZnt7w8cFekqZ5w8
A3bq+Ocw6mjgmYSGn1B/GMZEHPo2YtTGbPgzGDFgmTgbmeKxzes03LJNoRBw2ZSzNj9W1rarfV6s
tDBAJCbFjaD6GRmRf0Q7feUV3mNaBMlXN9f6/EYTREJzYSvSOZg+PgVtUkLVbbVuXa/bujM2Xm1D
MFDMSRBuEW5NK/4JNZAWs1dFWzmOOuLM6tKoSsZEJ96mY+zHegIttqzDotoxTht1edwf86BdCRNH
HwyefmerAFx2zEgvOjhdlbZ0uK4YemjtO6t4ywIIrWWTPDrx6G6nFIRCEmvGOsDpWUA/WIeDsaU3
PDDHIa94RwptWVUQC2YxfZhSN9fLEbHifBujJJcrvdSvRz1Qi1z14CiZYr+ES6RvQ0aBLCJKAUtP
5CBzA+a2jn14USK4XzEDvUHxHa6x4+worh5wCtIcruxb3YZm546QEQsRf9Mbg5HDDFnSgp+2lj9A
hWRGTZK9zaZ1V1ZLw0w3OM5f6J5FjPPeFGI6/w9h57UcOZJm6SeCGbS4DR2MoBZJ8gbGLGbCId3h
cMin3w+cXbPtnrHpm+qqsuqkCMD9F+d8h4SxR+Ji3mtCS3A7OaBhHW+7FJjs034b9kSJdB7PhMmT
BzWR7w5OHJtIRPQ1vHHyGVE/4sav95lK7pIU5eFo/GUXDFA4S9jxqE+trUfgquWh603IkaKitX97
9vSEMJr/b8WVFPjTpU9cC+KyuKnd+A6LJBEr5ENv3FTq+4DgdEUhsXEzpqyp7Ux73xJ8e2U47KVv
2oPbiXPWZvU2IHYEcmWAMsFebWMhmVqOO39hpI936ezLy8/TY3pUvVB+EfHmujn0okMR7BD92AXj
Smbp3//DWfHv8x4sZUw+0emtM8jov10A1tzORdAnMPAbb1UDvk46+i0j9YnlczuF/jehck9RYe9o
JQCh/PMfvvy/txN8+TDykzDmS7thsuJj///ybmmL2C8rPeytqscUMHkUcHNArEe2q6OHuiC7XotA
XqoBUflslHNQjq+3NKz3//t38jPH+ddDk+8kBtznOPa6TPu3w73OF5JEw2pAbznnx3re46gm/2Fw
tz+VNhnDyGlxRoqhKR6xan7aqEa82Ds7M/99WfNYWecg1eUTgTFYFHi8+hHeiDT5oVWdvMs1mpU2
Ia+3nXKXPG+HhyexyPLBarbPvTIgxcv602HtJUZq/YNj8hPd/kP4k3v8eVfHGp3HghRgi/paHhOy
Q8qqv46CoC69wN0fxQNe1v4u7I9ZBhmlJ9o7H20ynXXMyR9X4d4K+/My2d5jQm6HM8aXVrbJXhHp
eMwi3l+/6/P/UMT/DxeSz8Hu+sgsmWoik/rXT5kiZk70OLLNd9p0j7F7h6H1ToaSxz9A0+DGf5NC
lCeMXdtidP/aTDH2fh/G13Jp4x3agCr2pzP2K7Npxn78D4Ne8Oj/vaig+gHNiJyOv6FI/dfvUDhE
M2H+xcZgtd4xXR1vVlq5axXWnIiI2GorfFTVKO48fUqizL0xSTgeh3keX4O8POSmt+/d1JvuI4op
X0/V7bR4BFw45dHt22472USbZDj6aKApEagBnalNXkazJk16ujuSPATIlpnTCWL+IUx6dbCpJjak
k3qnGUJRvobUMHxEc9NLlA/8r1PPZ7fzMPqVhOKZodgr4yR7EqA5UxKyLulpfs/LDV3OjFZ/lf9i
wEgN2qY1hJVMmFON2orTiGNt6It6mxV4I4s5NihiOXT6BzydRyVlC4ueso4wz/nA8AguZLnw0JTW
bqUP3IVIF4TwxEMI3wo4nEI4HfsusPRmPFTrZ+jAJbVdPAdLYhU7IamPSHlHH5Knd23pnzKczG2K
JMT1UCXMxDNV/Di1xjEii6m9lXKwt2oC1gN0Cfd1tO1V/CYIhiMCXpLM3dV4FhVIFFzT36gn7LBy
gOnE4AAm7zAs9W5pG35et2Bo8k+rkxp7QtU8J1hqSA3YhXPh3GGYvJ1U7t8Hvcr3WMte1Xrn1vSf
kYZn24sY9CJX3LkL4OUTDl/tMxcofNdUBIH7WX2e03Q4lLCLf75coek3m8T+FoG2jsIQ3TZn+ceC
VbQM5kfLDf5pOuz40QQ0qzew3iUf87Zp83jP7dKdWI7Rc2cdIRhrkyTb1ZbgF7+cvP3NoK55rYYQ
7F/3QDCR+SxV+TAgWeMoqglE5kmwu9uC6JQt4VAwgWWEp3MBPTN/q5lQ1TGDe4+AJ854qeLF/Sca
CsIHRXZZYn98qN2p2/rWeO+GC71uiDCPMA15zv2seTR0I3EUb0GHV28OxJq6urJQ0DuExcuO8/QL
H6697UYv+Kpc3KRjVJi9VyrixBbhXp016bww6QXBaXJFptMB0LpZCFnL2JFuC1DIF5omnkAhLkuQ
vI0sZZfAt86CyBeKpjbaCjz8b6i55jG8hlX4VEjfPZap3BeJbs78gUjcWFfsawOVGz2K4/mIQJGh
v9Rj3F90Yz8VbfQog9l8NEvL10vu4jDn6xCY87S6g02utkUfei9WmfmPpaxuRVbxKHt1erWwjUDV
VwDy23R60WpVIYK160QU3qZ9PV30erbGWUCwnA7JTa+rcdcAm9iwTKgvZWtRLx3LubQ+ljh9GHLI
AjrsiOgjwoIiZ/5wFg81H+xo8mN8m6gS6waaGj43IqUpi8S1le7TmOT+B++4OyYMs1IACsKbcTmE
hTiT9/VRW2o+BSjjSbfsjgslSeoBR0/a5VA3wyHJyuCxnaeDs3ZufEri0YoVzhRh3QUje36rfM5d
1ABEv3eoEJd3FvfuUw+opfD9l3aSw5l46fuBBIW9NaL36TjiaGevmJ7Gk7AdJFko0jt+jF0o52Tt
nwA/E2Hz809OV//qCuKSvY7JiwQ+lhLt0CDxYtHI/s+k3I+8INtymauH0YHyzmn8hCTgHENwizCi
XohCdDYpa3q8PJxQdX8WguSkSHGo5muFq1ZnqxQTgUvRQ1O38hgSUncyq5yRGOS7ag63rck69AYS
XjSF/EzjOxaUgjFu7L1mcrDBX+mcsMTNvks3IoQ+ZZ741Bb6yMrcRBN0JLw2NYIEsJRmIZVLtAKa
klfjqTOnZeAHsVeGhBEELeZ2miFY+0oIiboaG20jXiPI7Z26Butf/Dy9DoRRnkTrBBcvAs0wy4mg
xbg+OU0W3tKAhreARIPbbwqNgGzr2ywy010a8peMlcBNWtq3nZHuJmsc59xyYDyHpeNd53p50ynk
Aj9BQDHY1VOmkIyCN+kPP//Y28geZ0KpDlPU9Kj5MvWhJfZEa00RS/o76snVtNPZB5/77ZA5iDw7
czHjrcko0ArKyuOiKDEwIyKMTCaulVIQQM8fMqbIhXqFyd/t8RMWaZsc+HS8iuFq2UwP9bKMGzms
yUKJemyj7C0OsvyIl84/WxYBhNmCWofKR237uCBsckE7AmYca7ur7TtXWV/cY8eJDnMJZbAfY7ho
fZXeTsUlCumF4jyBhTAO8kBf/pHGxML4RX9tXcYaCpbepi2AysTB6n1EBVmkywVaEUUdGzQNw9Mg
k/fb5kY6r/VMnBeipQq1LmX+HCTP3FBEprGoLLxi2jO7h/TnNdN5yiHKZn37DWv3/NOguMNA4sfa
0mCqvq9JOZPB8ac9qYr2tZ8xUzKP8eGbMJVEqmnIi0ULI5xNZ4ePVUsGjUe1lnedD1oiow22kLbM
AoxZ5uBSKsNWnxaJ2S8t5bXscIwba9z5zFSP3UJB03dXBm7lNRnyq5u0TybCPjoGKTJr57uts4uz
5hVDTTmF8ew85+TMbIalN0fQlR4dFUQFUqhDNDj5aLynZChP80B3pRVqT07obZBi94HTNGyKAPIt
y51+H5fj1RbjX7frXOzb/tZvoZukYYAlhVzcgoW353ZnI5cTIWrfyjNczKom9SzR1mFs0cjaOZ3b
0i3poQVTusUeTZgAsOm6eTPZ/BVVqDNnLM9bPyJMqGxwoDUK/AYhxsciSALUMEw7VDo4JIj6KVFT
pEpOznKtNNIgCw+yvdj5dRrana1zfzMMdnvVvv5VEQMpHGRoNfIcB62KbzPPcWpk2QNCzN7qrhax
escSHMcBgS3ofyX2IRk+paYm0nCKCv9XENfd/U8vGR/y0lAU1RpVm7/gYvS/e1SjVNHJOY3aP+5C
gm8X1sOB+oMFVv8lhkxc3IhS0p6ATHiGqBWIPpcoSM+gDPw94+h619XYfBvUTgjN+mOZA//oZ684
F8VyHaAEB0lUPInY/aXtKAT1Szpp25KoUVslslc7e8+6znlQQekenTSccONOl7Ejg7UsdXQ3ph+y
bIlvois/EmocNl5zeSaTNnxpy3mb9yQ1GjXXPLmLvveJJUuwEO999zfkC06Z7ET5wfXd4QW1oA4/
pqxpD8DtbvvIks9z7LwIKySvHPjAPivr+SRn/w9ol/rslnrYWgTQboMRXK8An/Nf3VaU5MyPQ5eQ
eQ3dxwnzNZKRm6huy2VrT/5VFCk7o+aRrLU8sd/GwFJ7uMpyrygHN1Kl1jEhwoGF9Km08vb68ya6
cDPAVpAHDbR8yI9iXCfFHmxBaywKfsBVGiK6Z+n/InANJ6wUNz+ziMjw38h6NERL909TtjxLgXuy
cUCuYyfl5HcPrutsm0SBesxaPAWxts6TCOdLrENe3jK9afrqCCEIn3XPUlbFJe4Bk7yHJPIwB+mK
a29hVHQrP97YOhRX1m9sOPvxfpKKfokITemJ8MGde27uRgC2Gud5Ze4mt4Bzkitkyvsgzj1yCKw/
SsOiJE/Tp1pEJ6BW+MtMoEaciO6EsRAzMEL8AkHDioi2U+/E/RsTxjbrUxN8qKhiqV4GmgQPG/X9
mHxYI75yS0PQjsPP1u8joNaVd4Q+edOX/cVtE4xqAM049OTbBP3miiEU9kG2oEOM+zWSYyat0Kr3
Yo0cpyZkFNBa6SmJ9UeTY9zjbaPrUGrfsTK8l1Z1grC053cXXtGHxrdJl39MLfQCKD/hEX7Ik2DD
dbYGNh20klwDFoNizZAcn0A4H5YldxjBh1xcZf/08wS0fnMC/P0WWgauwfDZ5EIfvLVEqPzw2cuf
+oEjQpqSiIqI8KwxA97DgtG9euEDvZ9mpEqcclL/RhYdPs7QkQBaTXtHpQsK1fLNywt5qdVJkPH6
LPzC3cixvw/RbByWzj07U/rakpi+80jm2/x8S4nKIJ207ne58Btscqc9R4F3elN5F9wKz6RbTJDy
QhAlzg24PcgsuTvjpnLO3gLQrG+Pi7ZgwoRNi2FEZ5ecLDhLesthaBhn2E39KyPsaRMOabF1Ooyl
kSBKvioGfZA6OqqciRvlHLqNAIlQ8Qxkot2IzCPg0m5uonkYLxakm1O2M8LTN6qv+0uCfyGz/eHA
uoNz0hLufjI2IYejeid8bE71FZwcWZ3TKLdI2N6qOrqIIk4e57E+t4Vw9kHeQBdsBSGlY3RbMKp5
bHRzuzIR9mPbclJ3OWU6DrzHrkHmUc3NbvSwjCRSYNwM7cfMzoKb2ErfZ1WUO8Lm3hCzUkUuhT63
ktH3cIgiPyB1JPsnteiPXA3MCnVqxup1AnOQEGDgR18pOZxHE4xfvo3hZiJL8hCRViPtgIGkVcRH
Jr/eDu/pEJji2uUr1stpXgjquLyQS6kR7q/I+2YATZfdwqh6MVUiDzjvPwetbeJB7e7oEli7C5P8
mcHP72IgHyThma479zP07m1fEjpawx+p+woX/Vj+E6IOvpkUj16TT6+VnM0mzMbosQODyjM4Hcib
Ywg6TdHT9MpU1b1pBPVqhKNHNOFfdonmhlVldxhMI/dlNh0sDtrI9ZfbKIAZZuFkwkXeFXxKZCE8
DL3rg3W079IEHMqiqTgLXAux+gMMxQCie+9LpwCO0D3B8BAMGrLo0FbmYQnVcVQFgfVymTYLk45N
aPR7pkjIMYRu7svurXGVAI3LjtBfHlcyFleDjc8ZlF5hS7EvqgEETOdup+XZI04c+BMKzVmSZtjO
A0BbByyNQfUUt9189FwcbSlSZsPyH4iie46slQsd5t9wSr58MQuyiVBrOY55pnPFC0tWGtGhGZet
/Rk3ZcTgJbiDnrPGAiWoaofhs3KoosIQMo1dIrSGLaa0tE5x7z8OSRDe5AmFUK/k3WRP4zmbftdF
99wNpXMoPvJZgiJLRmr+MIJsXZnHIeeWcWajIQY6x6iwTnxIvysT81upseMxP6BwJvNWELU3RbW3
xYSxml3cjWr5abhGcfLMD4xdx0PjM4hMfIwz8DDe5taeCeaL+61uA7LtybPb6E4e2JmNm0hZ/Rks
EOEB2bRpoyo8LFX/3sywNOXgSUjt1asbQ9w3yGj68MP003sMkOKBgAMliRDO+v4Y9fqra515X9JQ
kxLcJ+dyyF7raTwoqyYraYCgHU/OzaJssnpigd3Pk3u25qQF2dFnxsBzI12C4fpAk/9j9EeUWoge
jb1m0RJzlWtM5EX3YSQNTtblJ0+RHDdqki6HyYVIxtCOhFGNQ4lwKzKUN56O1d6SOyzR4VXLzCYP
mnpce+FWgsXMGeAM/ok7tzloBpKHULk7LsQnD0760SNeKMYbd5OK+aVa/qAVzx+NW+4mRO28n/KA
GJWzKOWijhEGobklGJ0qfTdWHbn0adCjL7cYVhTJrjHmtsw9dUwbWBZWND8tvT7mwn+iHf5sQiC6
tH8aDmY72Sd71QqE9C22PCqnhMcW39Ln31curikvf3WHbKIuZMCGmw3n9nggVCzeYRbmPB/Gt8Yv
njKXtS0SWt6ilgwmmWcPLE4/LBPITZSrz7Dy3JNDvLwEBhaVVbYjErjwUnZuvvm2fEPqISdhS024
oc950yV1QhHWWxcxBgPIkfEt8410Bnmqc/hZwiR7OSI26KxiYlMV/kn9WZEmE+A+eJS1/16VPEtE
Yt2k8RI9pBTmYVKiFyR8di+nMD1Mpt02uaFQZWMGk8PWWw7sNfcMQ6jwSE43IRIMYp2brsaD11q/
zBS2x3DEh784J91SNVhtavY5V/wZyFYLaHKeHkpWO1xdy9WyEwGPNSSd0HHvLAUAAxTA1p0tCu2e
0N8uzIhsn24iJ73YdRSBqWLLeOzCVpzJU01hbGsGqAspINLelr52j0OS78bI7o8+Fkl/IG9aO9a3
n6V/fKcZIOLY8GCr6Fs1E5yUqHyeh3k3Za92nL1XFZ0aOWxEw2n51xfOZ5c+TCQzAHy9ZlFJxvNk
yFeU4SejGYBKfflqiE71E8OsuG73U9d6/A1wl9iT89GdSxLKuRWEGeoXN/P+iTpQRkHnPpqQHqRe
C9mwtH+fi4l/L/t7DIM7ATn0FLJNxkMxHondyI9Rqd4qjzOUn/O27x26uRKtArCQ5OBBRoFLvE8r
Ob4tKbhGNt6/mHEl90JVfwDZD9vEcBkZB7OsTGOY4nYQH7OyB7LgFxAP7bq896f6QJuoNuAGxetQ
zuNet+OfgA3dJYrs+SAgdayQwx32XffIiuZXUcJu91XPGN7K/6ZhTlzWfBs1OD/KSP61BmQUy7Ea
6LQgEwNOqNxqx/Rz3Jg0uDCsE3dF4Ozhc6pftKmPVYwXorFm1ilAOmULuyvAj9PkR2e2f/ceYemd
oIKKKulfhvGbyby8ZBLOSkxhxA08uHgZBzPxJPfWKe9JXW/Z/gUkdKaG0FCto3jPipIwXmkdY18Z
2MLjx89G20qYQRELs4C9t3Y/Fbli6n5kboUdqUzvoBhi4BkKKInh+On5+YIF4Ve6osFFPef4mDvC
ZXkBN0IHj8m8bLoG+yIRvRtnlPVuqvtjUA2/J4t41oaTb2g7Gl8GEaGgR5aIdTdezA5CPBGKF7KM
VhJqq6/GGh8vqDuOqlYATF3QQbPNbfnXY7cdmUTtEcHx0X7CpNS7JXdvIs0mQtVKotXKXh3Nr9Wn
S5Uz15TmgWEKVG6XajpgHi60AVqkGd8NOYBL6RMxY51d5NxeIDzqaB+FVoQfExgM0doEOJet2sYz
45E0+MKjUNOYjx9ucuIdBPRVzYhRCGWmcq6ORZnd13hoKrGCM2xfb4yJi40I1auPYujGs9Fu1n35
wm3xoAkhYZ1WsnTwgEhDzNmjxKOTNCDk0ynEH2tfO9pbA+4mzsxfshD4DWoQbVkuL2WAMboeWfUg
wzr05L7tgZLULNjDEyVHxGwg3iBx67ha/RSHTosCC97jnJHHo2H3barcpaMyn5Zeo5DtgA9E9hYX
V/Tb8chBzbKXMm3qQ5AM4wZrx8WXXXuoAgoeu8eo4mlPAPJirpKba2gf272uEVYXsuwOTRfgaKuq
U7fgyxM9+d2Vu65xasSKfANu5lNOD5iASdYGeDJhiK6e6oiURXJx11Rs9MLI2c5ARF5DxHNHy/Wr
Sy9fOpBst8ioIvM1B651lXl58cdhuHH9hyqAK3nOtOleNTFFps/FTZsGuzFN9OOgG3SYA41GFbPl
jvh06G/VefE075hh+tdQrMaca71rHdb98G7wnMtUWZ9ObgcnpJ5fxQI2f6lYrXviOcoL++wF5CZ5
2QzaS9v7UfL/bjCFK+8a50hviFP6rsd8prNMxTGOZPAFAqM8jUsm9pF8b8sR9sDMYMfKK4om6HHs
Rp1N63QDQp/sLSXsomxADUwUvE6mLrY1QiKcCthwJvHO4fJg4dndAtKvdokryQwWy+vksdnAXQAy
eYDaOPbuKZNJsSux0+24wb+rUVOZcsSNdKbMzvV2bsydkLXcr0ODmdCs6+K89wzUIdiGHCEOeYBu
iqk9NvIy/LXHNVG06Z5rybsEf9fflK7n3gYdMprWz759vu9Cy0toWyeXG+xYDq27MXntIb/mz/FJ
jNk70ntRSc/qZEQD7fErantfHHQEVzfvPsukJI6EWOF85JLGXtln1TPEsnbbTZOzjaIe1ll1idFk
6BnVmmWYZqmweHVDRDE1XiLqy+1Sf/f5FFOMoou6ZnaiTouRdxXO9dmKvv1a/p1sLGCGjrfGX99D
+dsGTKk3kTzHnMO7uR2bgyfkk6wKOnWgxn2f/jaa12koUyCV3cxMmg3SOXmsi3VLAxf21nVzlxrC
ZhXloK3/iZ6wqoaxcJfWoMMovZlAQJ4mQPSuZ9/H5DAfN3XeN+cJpgDf0MRF6/DBNljrdgp029bH
DAsiNRoh/xj8H2qEzZZ8+cuYPhIneuiVnZwNyVVntlf30rbkxs0BhVokRHMcSOsw1A2cTyD7NyQy
kM4iCaNN5J1j2dRkmbJXOUlPBrebPeDL2kSdF19CK92rIbfWiPlbWK5EuMy/qpZvQE/YaoMCb1ej
oxYzOGrmtrfy4zCBjquhA6ZyepjQOapEWDcT6gAIZmm/r4sSEbQVnuzFtV9cd3ijw4d0GTwSzYZN
3+EBlIzj03Ys94mYU2wDqTklpvf3dl34WwIKYQsFlIicX86WPwoQvg/3rcvJNjeCoHEP0z94x5yr
KMepXiikLHgyLopqOR4ncVcNlO2+4x+k08vXeWQYpztIxuTFXsjpfGYfX1zjOYdiwUrFt8VzG2Qf
P6dF5UKciNKYOGxSruwIv2tWf3QdaWZZHVwtJzlXWk0POTjp+ykmPCUsRbsdZk2cgAdcKRIuu8uM
5TirIEZZ+b7OkEJ0JH7aTv2V+0VH94JXkR/5K1G47POuPwXF6N/3WuwBi2KsTbBr/iADdz86jaoP
su3Co9O0VYVOKTIHey4eB/tr8A9qDjymiBkL12g6uUGTHIUUv0yxvIlEyjOl25fvjIKS3yFTI0WD
jWOYjLr8thkaSAi6IBnWAQPL7PFQOXn0MM/1K59oeJsFPR23yx1tlx+qyNfPvcWI6zrFzsVDvQ8X
CUp6tuxtU1TFJf2vEdpS75tB+PcI0gw3PpxYLqbqbIWfiivw3ssymuygDe6sjIQE9Lsbepz5u5rr
v7BvNqHX2vdmUvFtQOYbU+KKxU6S7n76AaHBKkxGXOzG/4rXNG+IfFunofDpOnQKY0bUa9OR/JBR
R4WM+Lf3pTu2Jz9c3smGjefIJf2tc+5whxExbqJHM/NwOKKxttyix3Tmh7NbQZK59q+lkpzfRfza
MJU7agC7EE8Y/3mppyh3qGT60EQcUSOJX2sZOjUAP4u531clsHyvR2U420ywuZYyuezM0Qa+dnB0
fGQ70dxbquDpbdRdn5J3bAH38KzyT9Oi04rH/Fea6yeiXZ9nY08bNucfVZc/lM2w7gQtVHqa4XHa
F79aVf4yfnAB3uzuJjc/5AP00yCct+FcioPIyLALAQ/W47xZ8vIFX1K7w3n7d1KhRTpBc+Pp4jXz
28826Ciq8l82U0AuUHzrdcbCNeTH7bLp2ZHkA8zZ6m3J/K9B+e9+G91OrffbVNVlUejTi34UNGWs
OwqH3k6Jsz2R18BJDmak8p5VtIDYq7t/uKeRhZAdhgbSPjaBZndaURra0SVNoicinf7qCCqFCDY5
tIwr4ue7fmAxWyEWMfQke0vpexlRGTLLdqr8xL2b7ARY75IkwK3HxGxjueexdp4Aoj43Izeq3UTf
hrV3MyCzdKM62VYlMgKDyGJJSZoP6Z4U4vJN5rGo9F2o3rrfexHEWMqmlwxmtpmiv20ofsFRGbaD
N8FYcVV/A56QN5Tn2+azGsPu6IGg3S1dfS/qcNz4QfU7Vt01AXMOjP5iu6a/6UYuJQZQbL2qW1xh
T3nv8KoDEziG+t3ryfoFgXqii3cI5UIYDU6ph3Ce2DtkUceJ0sZjF0eOEoACbPEjiT7DvYUkZ5N0
2t+GeYa4bD5mFSwX5QLHMcV95yZPApQbkhpnU3t8lnUBSHIG8rtplpOXG0BFPsoUpYp7H//T7sc9
b1uLYizkGej9MH4C1v2Mvu6n4FWYYIFxgCIh8OxLbrEvqjDitR4vaUB946MDX+b8lDQgh51dDJKz
rxpUIIRbNZTeY4H119OoeQQwAgcajBqw+luSwVXGiNthnQ/cl2LEHskyjRy2o7fjSiGoxzWVjFPc
69j/KEZSVRYxcVJlu0/76levqVMTlxkTX48GeJekfbqH0Jdt7RQ1VDZ37yOVVxdC/w0Im4CxLATH
SWrvspifciGtvLdZ/Dq86lQx4GhTvms2DYQnkU43ldvZe2GWRK61Zv9T+KPNaZxccxp2Syh6aGY7
/g+cPWMMLRZtmIZWTJkGi7ENgR+O2zxpaI5Ai7KBNwDEeERIAjClLejo0cz7qiFjqXoLwOxRLCJp
CP/m2npqsWog6ZyZH7cGwlL1h5AfmElPE/QwVhrVu4UpFzYRlg0vM3cgXP1tZjLvMF9L2i6QhuQ6
OBNhsN6zFW6rBnp91u+7fHEPdoIpV10ctuoEE/zJXQwWaLBBG7akkDT18JQv4R+iNJk7NIS4RXoT
xt0/oQvZSJ8VnThTKo7UKeDkWBAV+VXL9CgsoEGAzlXsu4Yatcv4ijHrORAtfHrGcpmNzMzMhAav
iXbD3NwsBIrsg1I/5L1Ey1OPTInXSc2yPES05ZuYqbjjE3BWbJHQqsLc6V7dFRiwdmFNi5TShjlL
iTtUnEStYMTTsAx8VPEMxW2R4jYOlv48MYwsWofWOmCVE5F9vcTvskeZJYPy6Fe0XS4jj34Nv2KN
Ie8LEXabuREtJz2JyXN1WywQ6WflfZXdkJ37AseDhyBfYZAPWYI5RWNzuBEOr4KZZWB3ssjDgLPB
o141w3enXuOVmwzJJD9FOfSyOCBQsurthhRRUnpEiTsciVxijRbWieWudKx0RfRu5oGemesHGbwi
uj2079BHlicLSAYvcUBr3OfPLlXevquBAlQtTiw/bw6lS5GOfzBixDpvHEGtulL1gQz7WzaoxNbp
z6oj8p0Dh4t61O91O3z91A+Kda1kb9faqLZhvDGpgx3Dy1tFR8+E7ok0PQ0PLVrOrmEHl0fz+B1z
d89D+YgejVLCa/+EluO9Rx2UjMCI4QVz37Kronl5UFgCvY7yBCBpse2iFlOVbD+aNlqTRI066NLc
BSJ4CPLltuloW1JUUlu0KagWAsp+dwS5VPn/xKH5RH3/m7ZebytA3P4sYIrMdMNRz0vGktOkxW/S
bJZDCKegsImuzNjbqB5dNXvhE2fJkz1OpzjsXqDgU6w6/FoH6EuL2WcdHy9BAbtxVPem9D+btjiZ
abkkkLTceLohiy/YWEnwEPnypNCFrx08AYG9TfWpGI3lX7kb/yM8LpgEKZXdkaXbRbCokPYe04yI
zVmPhIB0iBpVfWz8ltEK9GnFr2Ef9+aXC/1GRc4uLbsbApEOiHFYFBefQ5k8jm3z1k6KaMn3zglf
9Lr9z/zuyUuQRoGTgay9Yu8EenE8/Om2k/M1ZLXc62ad5qPbqMPHsdO3ug+4KzJWySr97WflPory
3VBzcvYUZGrmFOFegymlXwubXnFp7TtiSsLTxAIUqT56HFa/NzD1Ue+4/WvtNw+tNb93Q0/4w6Hg
97iJLfUtfZs2L/yyGBaOc3IIBuBd4GlYrCr3Nq1T4P5jaeO7pp5X0xlZtDDp11SbUz7Uu1k9O62N
CN98is55zbPkTc3WbbOwtZ2961J05SlOslPdYQ2gcaGj7+5a4/dXflvbIga4VlX2VdnOkVwtdIKT
+7etxm7vjV68bP3aIS9wTHBVMAU0IG1Og3FZNkV5Wt+ETfX//pZSv/m//8zYT8LiqMTGJdvjMKEs
2bjSgabjID6rb+ZQUXA59YudQYEoQ/nHW7A76DgxO5CKv1wxeEDcUpiW3lqZjt9IstuPYRLoJXJy
N4U4JUg3nuiMN1Tv9OkOZPWGgSD7MSuGlFuhKUa7EiAYH2JdQ/MHqTJQ2G/1GivtJe0uUsZslwwK
feaAada2/P1/uDuPHrmRtM9/lRdz54AuaBaYS3pflVlWuhCqKhVNMOj9p98fU7uLmZ7FvNjrHrqB
VkuqTJqIJ/7WIqvDJ9L67I+ttqyBu71yuvoBu29VUR6W2igVXU4yniEU21ndbcXsAoqjudy5FyZs
WnpVdggBb6GDMSJEI4bNken+a/xBS5gsW0XTnZJpnRm+ucC5QTtHN3C7mqLZovJtFr7MHoLUKely
iktmTy3nRoGax65EgNmw93eK/xyQYpoYwfPcvzRaPsHQi2NiIpowGrWFMq5a63EIv6lGBOxsTGOd
jbI4p9vcthZT0wXEA8lPV6EcFXNNt9edaM7Kl7U30d/URm/omeWSDpZhFdKiuRSuvuZYTJalo3CP
IihfJhx8dCKqrCxnhkA/QsbQ8FwaAw9dHG8JhdjqOdmJPdF9ays1Hq3it4nKFBPJ5Bc1ZiXnGLdT
skn9cYP+i1S8DbqZ5wht26lRLcKaqNM3JkLoqfFBSqoJKXL1EVXOVhRudMzq8IBL7oecO6kKxGjY
IfVVoWGGyTD+YJbfW7RSvnNzIO/M4bcljOCh8i2abgocuoEsn+GsX9o+19ZoUjDiDcENwIJjVpt/
RrL6Tobxw+1IvmpaudV5O5fKr6ZV7bUYUtFUdzXm8rqJmitGQIg80/7dJWSxAzTKnLfPFsUmzEbv
kk3vTh1Ma8+P3yOJb2AYxEoK+Ll4EoRdmiVemZhiDK+bs1uCtSEtkzfQPwi7h7zFbEowHGqBOn0v
456H0iu6nZbp3jkv2NUQMBz63nwsO9/f1VE/rrCNJEsfzmZVyZxGCtv44gn0Vn/MFUDnW8ohziBb
B3MakXj6EULHAGpKC2klIaSQ7gVBp4JOpAil2KBTOmXvFXYjBBDhYYTt2UY4zRpgmm5IKLJo03Y9
dcZyNFPjoBt7Qc42nQoSkE6Hp/abQW1R7oJPhGeVO85Kq8QlFoa5i2Lv92hm04JVKF4pAHCbD58Y
xiejQM+FX+mmKx6Ef45pC6FhxASjzo5myjgtopwnj9HqWFswFhZxUExB6RV8RnB4M1KTHl77uYCg
K/oue0owPF6Hht/UM6sylTubpE6+zSKTe9HGc31WMFLVznVtXlEEUp+QoO1XIv1OQUfFqE8bnegr
WmByHlw7L9ZFNX4GbvFh1tS6ZUaEHMCgq5fpY5UJVONejSoy9Vsqi8qBO4C5sOjErxrBSByLcYWm
2UPXiQFv0sezE7fhgj4IzqJe/MsKs59Eld9MA9ear2UaB7Mqeap8VsehMX8ZLgP9SBfWhroawvDd
6DeabXOtpuhqUOixahl725ooQXqRYRubBiIfIisOq2hja9VGYOpBn9KdOH+sXJKUsoHCZUx3ZWNR
6GiweE908bhN+TEKvpYmxcZAR7aepfaWcyv66isP+hQ4mWE2BnGroD+G7hgyhy4Tias/h1zuhfcq
Oyrlq0qnNtBpT62F6jqLARwbBs94YIdNinJl6Q21GcMvqHBQ6ZzBcjQAgxLns+cqGxY3uxfGFgqk
gUPAhi7bFpXbRK5MGM369WeUs3Kduw0dl9pwi8QGNyQnnWlVEAm2SmjW2Lomd0SkeQL0jm2mrx32
GdukIpdMUpT0OIrQxxa0lWzHKOoP9B+M26iD/wcOwfHXp9ZqcHVAKbSw03weioU5bYbyDSUE6j1r
U2Og0KfsIsLi09VLZBj2sXH6ZN0ak4+fuTrLKeOlwUDSD67GMtefU6DtVT7RwFN7fAM/fIHno2sx
ShY5N2QIy32ezYCZcn97Nc/ZrLVs2NBBVGWD6rS8dHNBMy0QwORh9StoowMmunRtp/wcwF/mTSIa
1nrtbweGpiJcVxt90uI1XU8PFDzRlEAhUKloGI1F/cj3xLEojkoyA1Jlu2Acb8GKBhsUAgJ0LYfw
S/fpZquptXT0+Nsxir3gsrqMzhhrJsI2a5qY8BT9asDXwMgxJ4BXlT0uhLCFidMd+bv1nGJFLXe2
TPsJCWH5OEoBW63CdN33w0MdjJ9FLrR96ecGezlClETo9qZKunrZRd7CRbzkwpEuw2B80dK0PHs0
vG2Ae9NjRc2NJcL+0IvhMckxmNhhdWqnryik+EzPRcieXzPfCJqN5IiKQE2cOAKqZHqDI6CRLe2Z
gQ8ohlwZWc+TD1q69xXr3sixHKiXqNaSv1dFcc3wU33TcXFshs44oERej3RsPtEugU1FwkHp9DVG
gjrMyqGArVG6f21rnLrhZIWHbMzrTU0k4F2oFgdB/1TmWXdAAKFYNeIiC889K+gkYJ7HCv84LRpr
O667DfLiHwke/I0VoJse068OWflSgtAi8YjwULbN1RToSCrUPU0F4GHqSPuNzrx0oXedNIGxwkYC
HGRfcfcEVUNwIdE6DcDdIppQebWDbyw8hsma5g+rHvYpNIh2qu3hB1WL6NDeQPW6VaSMN82eUXOn
Rglmk9M82xZmjeRdt22PxDHrw9HwCIsDWayIq4PEQ+xCRiPehdG05V7LZ/dQSacHW26NQcpJrGtP
4xlsZX3qWkAXzi/LOtSIfq0FUhne+0R+11q5ExW0cxSgpIiG8LOF3HRL9UMZ4YGCPoJfvnxXf+gP
hkOgrlNhJy276+DnpzJm0JnbheJkuGH5OuKWfHU87U1ixyFaKdQdXADdUdK+roXGc6VVv1dFibGo
L6evnN1ySekzrNZGUyXo31B/DByVbPkderQpwiCFH5oBOCZ6JC4o5WrtufV/xFH54RrN5xhWn/qg
H2yDElJr4NkwcuLbyAzoctbrztwKE5vWPStDIY2bJrCfLuZGOrn2IskPzTxjgaZs2xF73M3B0EEg
P23aKYK2/U3OxVom+ClMSK8wPYT99GzazTshqC0LSf6d28XGM23q22f7L3MER7oxGldCPHriKwYM
clXxos9FLtgSrkbocmH0D+JEWBuK6n2Ixc0Gemgmb1pF7IWryMADVAMHXnxAdY47saO2kZX0i1aV
ydblsV8O4TAtxdDdJqqJ71df69hYQu40rpRkmeWJ2GYB9l+ifUjCaFZmBVyM4y2m25jtiJllxywR
VsznIarEbZyNr2RGXMokrnaWg7jPQfXP2RdleZ8mD5Pe2kdR9TdJaOxlqLNDZ6J/iF1t31Xml6q6
aCP6Ai7NyhnU+8FclAISS6BVUiHR1QNPq+c5NzYe/EmZ91SOmdpFKWBV1NQPptUSg14VqJWnens3
b2jJHJqZi6c685w9Bi6wvyqjabmb3JWmiORrhubJDq3lLrG9GICpKUCwb0YAiHkX4Aya/9sotW4L
MR1gy0J6gVduPfRZyH4FyDJTHUnHV/QgIHOjNnaZ9HGeZ9jbY12Pti9GHHm7ZlbyZ0PMbx5dmmaQ
+W18L7TXmh9/mOB1yzoJEhaTNFkMExCKnaP/HgKID8+Mb2MRdbssp/uz0v211lFr4YNd0fGLP6zE
JH9favqCgh2HN2nRCg76McemI/OiyWQXm5sD6QsmdEPtbtwWeZel9TXPgrcpNXcZS85DY/kpu3Tj
JepXQFT0ugmZJPRh0tY1sDo1umzZrR33eyNF39ZTP2zPhZtuKcFlZMgGGfkJEdW2uW566zmFtFt4
bUxJKy/EutAGOCtsbqbbWlvK7ejVBWF2h/olsMDwYtjQtTHYxylEOvOfjdK2jRX2X43Sc4QY8hbH
pe+AEKh/tcr2moWRRzfLde8k1KRl5sHq86eU7XnRu+HPoCPYRbinwPCelMqilXLi34OysaVWuBhB
CF+SVF6ATTbzP4HGapJOb4VWOeeqR7AZdpza4uAG5LSvInBzBO/rrp4T2Kv4o61oxEL+peE+4RjX
OKGzBv9wZm7ItmPagcxHNBSC2qnsxeiT/FDDcBMgn1FCyuLN30SRlIli7T9flns4118vi43vDcTW
wmpl/OWy2Ki0g96atWydp+3SPKvQzRecf/JtjexBFfr3JPpwJVAD+JO6AHoz/6pGbTo3fSucnCcj
B+rPiel15JwREhVL1e8jimfpLPvZa9QVRIjuwDDJ+EJ6QaAf8Vrouq3MzYHjnW9Z2J+20FH0JCnn
sy9vzj3IsFlqeZ0dg4KA3K76b8zdf02omiN9SFBFieDbfO17qNk/hY1YelaGE/aFdWs7F2OiSIZj
5K829TBXoWBalDWf4T9faxz5//4MkiZEhPXs13e8v9ZUuGLSTG+mUML2pqrid0dV9m4sX1jVezL2
8WKhxKVf6lYFZgYwbB7TlKFlyJS5GRQmA0ABjRDihW16LI0qXmkihvlUh06nIEvXV3ll/tZKhzKz
LDmT4ISzwaatu9K7E9PiBMZuPcRpuE4Dt9s0rjXc8mjaNhNLsF6iIQzlRyjp4fXhiJmO6407vuOZ
+mEq2MSRyW6hu2bGk8CJWm8aBaBblUT/4nUPKgMDEQWSK9EEr0FanAbPV6ewfCHUzF2UnvVEniBm
Kn9DmhV1o13UQuEXN7gmGi3kiSqga+m5x5acsmX1hj6mXgfUMyBsAPRgBIl4IL4SOFzcKNiucVsx
kTbhKhq0n6ABiVlAUOZgI07wUCrr6CdEhgCndGvMXw9ur11mqRVRrZL+10EgJ3Hc0yWYXP/Vqc5Q
Ci2+mjrc1HmyU7HBCSbPfmgCV3bW6t5Rs9+GtOZ8DXjpewOdZikX3h7JdBmbXwhI65eq+hMZ/zn8
j/B3/vjnRfyvrFWPeZw19T/+9m8Zy64gwxX0wjegSXEnzrEu//Sc+iPV6UNf5mwTyOiHzD6HuXzz
+jqH4YuahWdiBovdbmXa4xUsR9LuxiJPCcjLmKwSx0LUEQy7pEKto2r8RWnd/HCl9dnFaj31g713
YJCXkUaf2zhRllFE+X+To/VvyTOE5pimbxIkZcIvzQVC//wVOv5PEYNyr8V8TNFRMpY2LRoF4xEG
7SehlaR3RPmfvKX/X8P2BfvV/0na/bd+pmVeN7/+6xZ//iJgn4KuZtx//eNv85/5X3H7nvl3QQqz
7rnklAGoz9vf/47bd//OJEmiGul42FlJqkPh2kT/+Jth/N1kFSJW3yFsyRI+f6bO2/l/ib/P4XWk
CJs68f0u+Vr/D1n797C7f95jHBdVmhAWGwzLLqH///oAMEi0uEV9ObfO+ycN6KpTxlG3nRMJEpwm
rHFdpChHY6JMTrEl8FxXDk66Ojx1I005A15S0y0fTU0boY3bNyTT+tLxCtpZ1XUQHjj5WG6zsdeP
4HIP4eRo7+7XP13w/8ubaNBq95flG0U/LyNfg6s8Z/v9JfXFycu0jjh1EFYEHBWEjEa1Ma5KPLq7
AQgwM2P7EIYGgQnYXRo0WWtA2QRpSfqe6DiOGpjvFN/BQQAvznEeS2Mw/FWNXmtpmum3NLXymAYO
aUQSMUcE/kcKDdHp8buWoJNAVMABM+zOKppOyQxzWuCdekhL0CzXzLUQtEZlD8hA0L+CknqzaCFh
V5shemIYZjDVm1FVv/uIQVlL0UAJIQUQKZq7Wry3TqutUfmAexC/dOMU8uClxtW1Qu2BSkFk1l7+
Yc/YLqXDL+LddzRIlAkBsWETuTTjwaHJaGna/ZqWhPKEcBjM6cOSjrWJ4tRYnUvb0DeChkyOWVN4
6h35EpfWax5JfjKK4WRGpmHGUIuR56xacIfIo3aFRIrA1bbDDGpLu6cmtnfx6BKylQm5K8vpeXCy
EAoDUNzrup0EJXc4IiH7u3NeQOgOWHoYICAm5DdG7AnQboG4NzP0XihWU2NwflW0QFi5idQDnN7W
Onfn7VsCbAY+zhnMz1iXffMW1XLp+aO8WScT3L8NYJpjmIB2pgRcLXyYw2KDASDUKKh/GvyxmvH8
dNVP/j4vCs7zM82A4KhcFBFuRuzJMI59Q1pVtfKr9lQH8qV2FVky68A1u5PTw9hb/dvUU0pqzvyG
rmhkUdhjqb0C7KTlPF70DaY+ppg5wypK1nCI4yawZuu1wVewG4aqlIaVYKZXusa6BlP+QzY4+gQa
sbOT2DtNEl4xkzOWRn2mNxM2NsyNodp2H6sA73MPrQNBoA5ipnp8RBUyiA81daAnw6eqpZqJoXis
nIWAK8rSIn6sUczXhEiuY+Lrt3hzyh8OHjrXdJIVuSxUrsz0k6kq2qgU6suZmqL+7DdBdS9Sy8vX
5ltEERWR1qMFLgrqjNtGhZyXGrIHzZn7gksHZKBfXB2MmRabopJCJT3vskM7M2g5VBoavXGV56g/
RDNgfK7unFslvmMjiI4ldJxwjZPHXV4R7EB6t02+HNRdRWDqnlR/9L0PQR9LXHLWKYftM2z/XBrO
awwLGMAGOlgz0IMlcISMM89OlZ5JaHCtcd93R46f1DEKB0lzYp8Lc8IpMjDADRCQblu90ir/q4CY
rIvsi+zlEAfWtU66XdwY76ZZPNZt/RI2MJtF2gDYBXsOL0TH6TWa7ZQfDPRH7FT/0pfUl7QTrwHa
62ULe4pzke7wVQdVPtj+VU+5SbHDygXbaksMPtCvQyzLJdsBEG2Mix3pALT/Moay1X1FpuMARzjT
uZpV3+qZ4DWy7NMl1pV2pQ7+t1LatR9+lpUJLSysjQ9PnMMXqwyduKUsuttNnUChxF0aBmLYKN26
OF8In5HMNYGxz8F8iZMQS7qR3WWg3sOZrI5grUP1E6nqtgqKiICVHzEQhR5iuiCimlrbhqgj3310
FGWpZhUgyCnJkjGOIB27Gqq8gzJX9CVHM4cOhL/VJEzc3NBUzzS7C98+aAS9QBIM7jaf+XiOZ/bC
GftT1g6bghVjk6fFx+xUjswKFBZavx8ISGB7WvZoCJYm1L9e9T+pm/nMFXkNVYpMdlYJ4Oml6F2g
DyT79OwgJdCC9mJhgKLWCJVBbNU/St0lvKFVwWyCp5eKVSinE+QYonreVbPc0CGWAh702ayzG3Hl
/nrCM0yfCTujIUxrn9qIwnLPkZukiJvtMCEpspvhkMYQNZ1GiFtHusYuQtPJbyu9Jb6FcEOfwjHP
m4mf2HdPbs4m4o61f5I+OG84ROyp1JcV47Q2iC4i+LR110VRqH0YoZ9Ecx79NHv7HSVw9ZRL0k8d
AAq+6vQlEzyc2BOip3jAwKxnvbabkCZcTdlruAQDa8OkHe7t1jigeZZXacJj1DDt0MjE6vFtUmIQ
H7KJ0XmEuhmLONxRAfDCLXsuPOORl8k6yWDaT2K0HhWh3KosjGvhtfTSs7JTFNFZh7AS6DMCy3pz
nRDb+BQfLKsut26Drz7Qml9pgJp3nk6eI5/+QIH9atVV+KJqWfQPdoGNU3q5/BnOcckozsZz2xXW
KrYzf9mFNH2FWTE+iMKyNjzD3TlNu3TnNvF0NFqyRRKJ0dnwAnkLJfG5XmFExIWXEQJ2vbuheJoO
Sq/Rd7gk20wy1w5xYF5aT1W3jBAL3lTtefLrPQLt6XUkABYOX/cug615HNbKYlunj5qomse4t+xF
ZQtnZzhJeXZU/NB0efiYxB5N7igTsYW5q6EHygmSr8nL9Ws8leYN+U/mV8l60KJgZadF/aDKcUKE
HU1rIhmjQ4WrkJzAaG2RXrFyK6O6uvPkVXAeW7uU/qWTfcwmiUzV8/IHRSYEIKqO/8SuXnUcSDjj
93ZR2qvB9po9WAlugQDWMnGVuZD1NcVJGnnVsSpfsqKP96rk9cYFzQYQ1x4qSDyCklMwfXDBYlIS
9Kh7RtDGg1ZceFA99DecjQNY4Cl32RU7cLOELrtN4/Wo3btTE2kWv4K6QLeLddZ6EVKu4KkayaiZ
5lYf7BAqhdVyLwRxI0zR15ojd1Fr8Ze5pKPYsVp53pkgWzRWE2PHmP+YRXG9g5mijIyNaBH0Jizs
heXvRYQ12Kf+D97lUQzJvnRB033SvjKTsPqxTyv2X/ejNttTUhB+YxooNpkmfSIyM+zGLrrylSzz
gzFgTUrIVct0QOakQ3eIIASkpf1q7B7zaFREq8Bz0gX1ttDXs0TcKWFSmXN0T8z4q3nGTvbadgR7
BcmTIbNmWaGGCFuUxDJB1+wHE+Li2bATh1Bk1cUo7FNV4k/tOv0DHea3LWGnCtcNFo6d7nlGn5EH
MDp6/aoauucmTmAtiVshHyqvImDFGK9KUi8zDSHpOKcMSV8H2dK8Xdj4t8bGF16QFpAMMT1BmLjC
3jqYkbfX7EwtLV3/Crr6CxY+IzgT0akNlDEa7q/CKTR0tg2GKimNY1n/nKx0MSUPQ/Ybwc4VPR61
ka77QunTyaMTPQ8rbxWG46adXW2Dk3ySUgTDa7jPk8msm5NbNjSINov8NbVxbCg9eRs0gRC031Vj
+Ub7FBqOQBwMyvfcW2nkYOMxpZExWqCsG54GvdmX1atZJJ9xyoeR/vDMcecBfdMDb20To8uTNraW
9jHp2QJliNotnrDXOTELRLjzpVYv/QFx8jB05qIr3vQ6jtdRjlRCD5IrythOL1+BKLYtCaHLrDQa
xBamQYzWtDMwti+woyVLMiA62H3WlRTpt0c2ipAMyzLRr0U9x1JF6rVAHriouhFaqhlvji2uyciH
BI8pqe4SWoXhzJgOlIRA2KEGMNGz8dTwSQzHsQ6F76+FK7+DAHknDQMn28NMovZuXxFaTopyTj4v
1gGSq7IRY9SRBgmMR/PjZHv8QuxGn2OZuvsiNKkqIyp6HKbHWLLrK43DSdURQgEIdWZyZGtrDW0z
1CfdLVOi8UN91rI7qzoIrGPTsUUHqvLeGjJt13WQIH3Nrd1EbqrhFnTOZH5JOLreXo05+UznrgVI
yNMwd6gEEph06tZ6l9q0Bep9i9OpOPdZ1zwWwnrLT67Mg7dUGuFZ6LhC7v8Z9NhWTA4mror2URdl
yyZrKDlUCFNH1x4uM4VawUVegyxoD8TGoN6Umk+fSlAvW5mNW72wM+yQekmwyuRfQy/jX4zDnP1j
se3N8bfjBGibxhD7rEkhS29fRtZsAvPLp6r7nbZevfeNHtNj+whkXT/pwZQ9+7ehkl9UisvLKH3t
BcHKs+nmDapQ7y2EezlU5sC/VPKbsqtg1/fx3WLtcGtzeydUm9zuv0bI0YriExLmLfQ8lElsUGjr
KJntnZ9YxcXmYL5kgz9Z6bTrRv+NjKpmF1JScPZy7wEb2bWz/c9aVdA2qv9RZLiHu8nZ0v9WcSSa
9B+OhCcbCLm6mIy81djnKy/y6YofKSdw4uxUOBjX3MFI9+XU9aitiXyv3vO+dM53fgO15Vs5yw6S
jvQZoNYd2krN0U9V1hAE18ETE2KBbmKejgjVYSFW0j5KE9tvIIbLaINyRWRPZUF903iM5pgR1ieQ
0KdZkniH4w3X4hlFe2x3JBMhxE+y6Jn6qFzJeNOE6nJ38Nwr/NI2D0htSHpk8rPLI6O8LWm/Tbyn
7GO3u1lWdzWLeLfsXER+u7lPa7HddntuuhuYn7x3qMAKogvqNuo2oczOXqIvRpllj6OJSI0igStr
J0FHWHNoq7MNk9gP9OmJdBXlPK/kXWxJd1XnIJtLTVWFGDn36q+yyFzQ5HFYVjZGAAlQmPH0ZEq/
cjG8lVYDZZDKKjeSFEm8fqbazj6ofdd7hAIQxXWpCO/TDfPBnwfNZsg5QY3Vg+LpOxttqoDJLZKW
altzFgUU+a4N0Pd6GkJfombx5SfGu+eZ/I7MrGin8PytV0YkOI8KoRjqFRK0Io1XcT6vKterlzVx
VJeGqzgUxMjVcfhAxaTxbCjFT0kI8bCnw0g8LOkrjyl1I53ZdcfADobNRIl11FTb+63v4QUXnShQ
+JTVF7LMAomARHohDZzATcQoOcdzYyFgrB5RtzeIN2TBd/9zHy2GATW48pgITCZN2iKvgVadJ2Ey
tPtl6HXxJqzcx/svew4+WTlpV4NCSWJReb48X3Yw/GhdkqAYVnEq+u2dKTQqXEGQySJxk41jZd9j
N0B2TA4mzIGw0UANF3NK/ZPKyk9CYfqVTtWueBZM4LitfY4lqe6guCkpiJ2fudr2xL5hOhcWKvRc
b6YVw2G6LloSXZ1ianZ9ihqYUQHsqRyiJ+goNtYRXIp6pVcNu8a5KdN3W5lMg7RGxwnJYhktQ6QT
2u3SMjDedOV4ACIut63VNHsxdcGjOx8NBpV9AkciuJFFtiUvq9OD+sF3GBgEcMB8v/Zul2PLnZnt
0rdeizxyUXekuz+5rQFRLjL03sfZV9UI43n0835poPLPybmC9sXybLS69cdFZbvELCpSyheqgkC6
LwkqMqnfJPotbJr0yVHf9zjW+0tuCHEiBUeeEoAxAtzrx9L234oK2Ewr2qeo4P2vRCSX1YCwYOyj
jvTbQedIRpcmXVMFq4PhkN2X/dFPYF2sr1o8116/5wNnntiN24Vht08uwSp/Mq3UxFoWkVAOgObb
8LcRn1NUMBforTVt0IiMQ0hUVxLY3p+eta7XDhVpf7lp6efE0jexRvDO4DyFtMF0loU12JsWERJM
YCAuIrKVj7QeDsgdxMoUlf/AEo7xAi39MdeeZCjCtavXHdbldt25tGX1Xsppu7hikG2PejB+NcTW
n1AgcfDwlkUqvQuZPMW2MUZ3adbhrSn1GI2t8+TottqBzaslwgKlEcNUB8Xn/drznL3Vo2ld7zG5
c6dpMDnxo1n2HD79lRegbEyHASenGi+hb3xH1I6T+Mo3sFtl7XQUlHy82t2X5EJ6PrbsVEu3OkP0
FWHyOsvMjcdGu6Y+LiMLYGouwSCfUTSrRR6P7arGNbSGMNsaLbY6Db/JdjKGgftsEj2fSmLTaCXn
AM1JJN+5+DG393XbjvKj50Uc1wTU0UAH6TL2W+I6kkCgTHYR/NUk5QRTcIRgalaJCvbSYxZFHK4+
C+KorIsVBcnJ1yti+IqkBo5hhae+lKSJBJCsxIClaGbKx3Q7pgTTFAM0fDmnF6QFVq4sp2j6vkow
YBU/ZIcoYqQGlR3QP6UTYkdLP0kRvpdp0+84eyXHe+ieCxe01AnmhnjqSMfp8fn0jQw4LVu/CIuq
H8IBNKYywxOWtF0z29ZNzP+FRvLIvK6nRPZVejoRZ5Gh+sJiTlJ+3yzvN/T+xmjM1Ukvb3oV+Nux
S1IEpMmLpYNPhlV2DPUoezTYh8ggJPOYAPZT6NsYbBUDKbirvZ9okxOy5jno2muG+nJZJng0fHIp
dKISEWdr5DYzm277QKdQpNMSAh7CHjABORK5bO1apA4eHwRdp74V66jRIyyBhsXJN9a9dekl4Z+Y
fDU7JTNnIHAmyXZghHPifgYlYKgPbxwkUr+2pDusL95MonDmjni7qZOn/sOyiR5oqSh6DqxfRiPI
wUoMAkId+4fbo49GiMWYEo27ALyLhZ0c6HiwWL9at9p2YfEhEdueaW4jdQuRPaAkZl3WI3PCg9Fw
9v9zRbW2hxdoaCaw55ECA2m/JT6BPEcP4VwxiJowAN4HL00jTHzRg+F09Y+IXBg82XjJ2JlC5Eq5
cUiqGOAF0uBYagBv8d1KzPPP45cXh6EPM5LhNAhgt8oRpaflJgnYKTSLXL5k8o7KTQ0XF6fjkFPO
8TAQ5rfI1HAuM68/U56QbibVtUuaT9sd1iwLralFcKkrHzTWihv+x7MEauwqqz9V4XzC53hPwAym
bx4j7k9c03FbD8+kP85rVmgbNPaSm+kFl8hlMQGQeYhN1z2M4XSzkDHch5fBJpKpTtsjmL+1gnok
gKQfK1hgBY1pEuPdP4eFpb8CmTm86LxBIiVQL8Wo9yn731OVYxouC/0xIwpMC33tVRZYZzHY6vkt
Gi3Qd9EGOxJaf4a9XMVaNzyaCYVbnQPAXJPYerhvokZebhNkOuf4w/Lb7DLVHqOOi1pXIzvkkOmg
M0Sb0yBsa9kmBYqne4HJwCO2MWCt+1lggw1EUW0pgJiWjkGpsBH71PXg/b+oai2N0jgJkX2lvot6
BAIW/0LgLZqazzK/m5Y7R9dE6SbFJ5NWtcVNJ03R6SbcLlX0WlXmSmrnPDaKa6MVz8pNQnI5e32v
j0RTF9Lgh/RCqWWBegqsHXA5zpHq22ixmrp9uA+eY+LXRwgUJoGJOc/RftZNdsnBlFf3xzyLQv/k
z8OjZifVXgvBV7HLvCbU1JCrFpAGIZOdNuuEKOCgLMM0T2D8wUteqAsLnLrROJbCHLhIC2XwDvgO
op+aeCcq56LV/TUDk1LA+8dpGj6j3tf2sU72gmPkRPAECfNGaALVztHB7LuIzyhf3tVijtvwnGkf
2xipk0ICJubOpbPeOr9qrkEuv8IeeqY2cFzeRwzDD60XQUOVAgB4vGOojZYR6eZ3W63PfM7Hhrtt
VbFykQPPcQDd2g2ym/L7kybou1Dt8GB0nKMpF3y7L81NSTk1Vjs0DQB/i0IgFQjcdWm69VkzCwGG
RDYZppIHu7RJLRhUvy21bCSsgIgvK7XP8AnkVnMoRwuNxLAsksP9k1EhZb/6ff0U9uFjCKh5jInv
WiFFtts+XN5HJTqMCG70w3Ozsednxf4J93Ya6sk/pkUBy4RBUxIXuJjconhUnTykjqUeewnv1ZBE
Qx/z7EEhUopscAZtAfOiylJslanHbKTFFlj5rKbmSzqTS7Yes2WfO2tXK+NLpugSyGOOrghyOOlZ
xB/xXHZ1sFUWjow++J/cncly3Mi2Zb8IZQAc7gCm0TcMdsFG1AQmUiL6vsfX14KuVT0pxEdaVc1q
cNMsbyoTCMAd7n7O3msf27gC9mJR3Zc9XDMfMBVsBIRwAE+KndM/Kb0AykSI7joHDLLpE1fuwBVQ
NJEAYrdJaVQwGzi3od+Sm8FZR3bvb6Ucp5XppceqDgSnwvodbaC5ay37PrSqcl9mIcmHoey2QxiC
Dai8o22CUglbZ2NQFEQRXj/WGuUMPh+0Qee5phl5sKJLCXunVKj45q09TTydCkrRTlejapBwRRgy
pJasVWfIJ2HSP8D8Ve1a+Z1qjnzM595EFVNXMzu73HcchrboEJO9w2avdfwBmXLcnqAsYmGeJ0Ed
d2dO++RjlP2dlY93WuIWL73kGN/NTsHSNndhFEJ17bpg10YVuEDj2+8tbtBQkO3Ga1F05TI3JdNl
fjt5H3lHROz1Waiy+Srx6B+tkiENgJGuZQnT1DlE/N20n3xXWXHn2Jha5Q5eynBb0TaQKrwL1ChX
v/eivnBvYt22V2mPxfs3uuA3DOr3PerzMc3UKn870L+iGikOajqORZPe97Slfnfn/39Ve5hILf57
tcfiVxJOpMT9l9Jj/vP/S+lho83QhUNwuem4Osmo/6X0cP+HScQI4awWEZN/ST0c/iX+NRIISCh2
kfv9b6mHIf8Hzmf6lI6hk72F7PT/ROsxj4o/pR78x4EFIveZxSOufhlW15qhT2YbCNBGA9ff95xA
24OPNv6P5/GBGOMy9+T3ZfAXY2WzJHSOC9XiOJVEo09jvW017UgEPYiBWRSWHkp7Z1FtIm16TK3/
KIr+ey3Wh1fF3SC5pOBxXlw15qehC0ZabEsXKAZBH0HdfnNrVK0jweJuyGYC/rwflIeWwnMhtuhJ
rnH63/IGdBzthOJFLQxE7QY9+Y+wS1a49763rXbjjfp9V7wZRvzsNv4DX5e9BsLWttmN1trT509P
MHr+fUuOhWGSuS2Y5n/PbQO0rDm4Q73tnegXYtyVdPlB+O82TcCBrfGA2sc+Rnv+ks+TvRV3Bjur
ReCGVxaW2KJuNhPUbN+u7svxXJrwYexNHiHdzcUSgAjy+GNbjOtqkHdmdC+SzfwYTATkBAxEq0oR
ZBBjsWlcufrix81v4XIIuoaL8Y5iqnIu1UaBJfMJgny9VYl93eT9jQebtAV9rCK8aOLOyaOfsWNf
C54x2CtW5/7UNfaWBumis+DNgWKobHcdasXOhILhxGrF0LqysvY0QfzqHQwM7D0UYLVEli+k4m2d
GMz4iKdu6G9QQL/o7Po+/1n/iI/mIe8Sbsok1gmkVBf5gRrqZjuhL7o1MxOPs0dFo2Z/xGI9+xXa
a00Wa5O0jIXAxGYn4mSm4rZhG+kR/mOBOGrYdi97s1t/fmMfjSUYcUha59xVU12IovTWKSB+FzXH
hfk45u2dQHv5/BKXAkKpk75nzrNOCWXgWPp7uMIgcvNYRDUGg3WKELMd651ZPNSsRwnBPjGols8v
+E9U7+8rIhYXwB1JGXMuJohqiCii6lsT9MMlzYeJ4rUt4zNV9Ps+mDaYrV98446yIaiJijbVnUjc
o2BPreXJowrDs1c1u5yEnNxP7x0wDk2Y3MoELy39eM+L7t1U7nG+xKOFg6k9YDEl0ASupTY+xQ0K
OFzUq06237ywfPv8xxnOpY5t/nUoAXWWBF0Rizj/8z80pTLNQJ7HGmdZh8IYgZ5wvMzp+yis54wa
0L5vvavQq8gyc4D39xYsKqd3NgGOnFVT5dCuzyj581AXt4HV0R6KXMJJcd8FU7nHpYnGF9mFN4Xh
FbQmBAdRNReO/WiXsQOkHSPwarYepQpOLrS5fxJFS0eI+Zg5KM9U1pJh47xwGk4WWeWRYlJxJKPK
GCQV43lu1WPkMURPizXwrwe7OeYobWAHhtSAnO/d6PxKvHznDWZKga/cBMJ5LKQ7k3zv84zdLRal
OZoaIp+Qa/w5HNmiEdsLcA7dUU9gQlbQa1eWStGnbRBkvlMhqgL6dq0XRcsuVd9jDZV1l9XaSh+H
7RR1PwhXaID+3vd2WkOXoNVbChRJlHUl1JT0u04/Lo1PmQLVm9fOQiOUFyFvsKxD+01CwaWfM+HZ
96iGOKDHUF0wchYGdB/ik6gB1nW9cuzwZ9RG35rwSu/6FgwjniWXXXRpPA2R9j2P3FNN0ydjY8dh
hG9aMhSPPXU01f+kPKYK76yq2SXpLkuRPLaSIgut+Jv4VgU4akOAJ7TmKwraRYEyIp6hy0SkRBTa
tLNVKsrL+sBgiPtTOdDFNTrMM2bYHtO2gQvNhhj/U7TAT3znJdkTZICVh7BkDl1Z+M2NOZN1LCo2
S1TNdG/1hijR4kixyl32EPOGoiw5ZCln0xWPmfbsRkD5TAaYqmiJEQa0jNyMtI4BqKCOWN0f6lXp
aQw0BDRyN472Js3zH0PnvsWpe6IevofFg1IohoFo3ARq8lFFrkX4LNRwP+X4mwzOyct5eGHrwwxi
lveGZpw+n3TuZWDhPOeIOnKlZSP9l5ffsDxtnaQjDJ1zDroJxOK/4l4dRIj8K0+YIol16xf3lBHQ
4WOFsMfwPks4FzheRFCIXaxpKe3yzKxXbUzQwZh/w9aHyCcAwqFhLIqyU5rwgc9w9g2ZXLWOfp6G
9hYWPGYgy4EtZ7kwLaMrn/3ZIicWQYnkZYjajYS8Bci6I0in473oIaeKxnzsW4G71Ap+mAFckLpm
WdE7QssHDEq9oKQaRi+ZRuabVr6ZGjjvLO9Pto+nNEJa1WKfazTzpcL5TS7ahER12oVx+O5O8mYE
c4JgpLLuW6V2RTY7f26MYce97jTXvSaHElON90LFC55HsFGtDfu8ordUVD6KwyR5m+hixiETL/Tv
W2kOy7FoHylIaNSHrcTc9izTJK1Q3yboi3ZB+/j5C/0nHPD3C7VhIVlYU9hQX4QDUmEacAZg5i+t
4hne2X1MrErpHI0aNn4U446U/bTTWueA9QxixKmf+VlOmCzsXh58tC1YIuQO8fCvz+/s95X/3AD9
vjNXukI3+R+Bv39/3nvDcStk3tW2dZqHykEXVgHj2cuWopNNkO3Cqr0NftS+00mAnwyiIt19WAUM
TfSzaZWNSzFFh8wiDJD4p06kN26svnmiznnHwDAyB5SID9xP7761Fv3bOlaKD2d80CO0AMlskP78
NxmX54r5NyEEtwwWY2GzJP/9m3SRV0bRUF+jBy9XdG52eeQg7e2Ba0GE22rTSGt2WnlskhaJnWd0
quPvmvut9Dyf8zhjMOi+yN68tBBxT5apYyVzLHYl/9yTN9WSwplXwHe2byVpKjQCrLPP4cearNvQ
K35+8RAuj+RcUFGIQoJq6sj2f3tF/li30dZqaeNO1Zbq5hs4kXABo/Gg19pda6pDIuJHrzBOVoxT
S2Tbzy/+wY/l2jYh1oZjzgPr7xeAEwsyadgzqNDgN6p71HgHrorISCOexbQA5n5+wY9euTJN3riN
ZwBj2sUeTPYaXaG45JXbxa8aTZVeB2CP+zXedrV2IedGg33NhgFx0jBdT8kWrMOKBf1XY/AvpPEX
+6YPnwDGCg5+tmmbl9NKlU5nVy5DsMMDlCHzZWeYgbup3esoGL844Bomz/NiEivTmp15GNQY+Be/
3gXJ13heVm0Lqb/ELoqHPr+aw2wmR/s5yRQ9X/Lc9+kzPZPXZgh3hU+x6/NXIOaX+s9N2PgQlMLz
oOQ8K/8ccAaCyaHSym1c9RkbGTPEcNX9jIMd/UJjKSiULWMwH6WyzpGd7Ej2ebKj7EdGTg21cVxf
HcFNWM45yY76vjAKd1V2xjl2kmeL0FZTutHBohjk+0RkVBA4pgqhGkEbIiQhevDR8KGPXZQJnXHc
qjSzeO2f/8iPxxk0RF1Jwsf/OdVjeCgcetnMqsKikctCNmTGuRSIjTpaUFBB8xnBbBXBm6W3t+wN
HtTIkPf8dRNM17lRZl/c0mWd4fc8d5WwTIlux1Hz2PjjsdueiHBJuyWnj+i+cXvseLSuPXOPGu6l
b8rFgMF3UGHzxXXnMXX5ugX+LA49fGLV5RwfFfV+eublNpnIUSrz5xKn7OdP+4OjnIImxf6HMpVp
XJ4WfYUZxZv6cqvH2rWTG/g1GnqZZWDDd1X0QEOmc5KK/eeXtT76dP5xXfti/fDdIBtY2CDkZvEP
H8zownfyZ6fzmqWcroiqwvuIV3sRKuMmjNq3SsnrOqRlb8uQk7OJXJlwo3UfhDedqN1lTu0bGXNS
raUTb9JCoBdptbuKmhSKj5IcM9zvrKB7LfW/1zbyQNoQkEgI+8Oc2Mr0yWzY+iFlpBIcGw6ZxkN9
KmebAhKajRUkX5yhP1hAFW5Xtp7KmKtzF+WDsTYyPetaprLGHE2GUy/Ka0lm5ucP+qOh++dlLoZu
3LaBIkSBYAtd3ae4EGnWn4cJAWpCunu2VqPCo9IiAPz8uh+Nqz+vK/6eMkRbuCHbXaZM192iyF4P
Hp5tWuNFtPeyYYPA+IsH+uF34/f6b0vKY/8x+/4xS3tbNwOSGsptjijFpJmbN8FDP3LCdbbGkVA5
TrvZTV11J1/l34ZebOO42HUO5gNb+vef/37zg/OFUmxEdFtaKH3kxQPo6X70Ok4j4mKJl+z8hgM3
u+H+RKhcvWidkV6Xd9SAwCXlskQHSheHLRu76VEM2Pj5spEcBvV+yn4VgDRiMz3O07+o68fPb/Wj
r8yfd3qxsqFfGMzA10uSSrsl5eL16CdfuWY/GoaO5fIgWD6lcenUy1RrDlNhF9vOkrusAIjTEK9k
xOU1zpk7PGv3TeXtbPonohe/AsmxZoRiTx71onBOxGiui3JY5VDrFp7qEehaK2GVZ1lN57FmIleB
dT2V1nMKa4eV6m2eSKWODsm6/fxh/VP2m9cCdkAGK4HARfn7n/8xysCgUcUYUt5rYXzng/MstWJT
mBmsZeMqncodIAeymNFQQpCI5fidyPISqDCFndLWiXIj+r02v3i+/6kQXywV1CBdSyjFrSl18T3N
Q4Yikq9iaxU8rD5VN4FPvXroIQxptX1TEaNLXgFmMZeIAVHwDcB87BgcRh2nf0fQoK+raeYuQjyz
qgJhcwfAJhBoJ8pN3Olzhh68jcCiHGDkVIoHu3jyaxUh1CmzRUeaIvku37W2PmcEBaz6iv/Xt/R9
aOorvaNuMjRIuUDOkYhn/aBj+gN861tkZmuYN7seGLJoDmVlfKfZSxZdzh8ubKz1GR+oyCLQFwIS
8s69HacJLfpiUY4aQTy/s43wHvpyT2+eIlJUXKuIkldcbdJkOiX+aCJadY5Rg76JZWBVa3m8kV4K
Tzg7ZmFqzoESxLaAgtba9MUjlrRos4cgmnF0skdBoniSZU4GcVoS6TwUJ11RneuS/dChB+rKc2G5
sxCTzZEVoLJqUk4eGynRgnuk92nOtrJ5pDmRgmhAzCWujndfyrXEMxhU5c8arWMWXZttfA0R+dU2
io0edLyrdkfq0z1BFpwg+EgvwvZbOikUeAE/EIRM9juMczl1Sc/DmuMT4D71/OAkouSDbLRd6L03
h3DgLyvdvQr5Z6KFYZrdI2R59yYBPS6CV2K+2lIDKFai5EwK+egQdJPVTxC6TISg5QvAdl6nSp86
L77WIHU3PYkxthW4YAnMBRn1R1FjNiXj+Dqlu1B72qvfqdehxx7nWTADfAZF7rQvMT8+rrJ3v/av
zVQuwzq+FvB8qW3iJfuWlFhG2Irp6zTuXkqJNzJU+apGAWgHPw0rIhYuiMg3AA/4xdT+4EPo6ILp
Q1fOpaR/sVYOLvHbdUmyVkgMJqGr6zHS2O6lC3eY7mFR3+ppdxLtE3XhM+3T2x9NDHTPZQp9cSPz
hS4ms6Nz0DJs09DZ/l18kb0oE26KjGSbG/TQiY46cgw85tVdUcnjTDIzupccgPjY5odiQBU5fPvi
Dj7YnjH7MAwo9rzzefrv5ZsEwkGLAjQIZi/vAif6njs+ehLrwegAj2beJg6dexEWP/sm++KkZX1w
rnNMBwCKJIsag9TFtRHXJKSk0pDK8UNBP+f4TJGpWrSdfqu3wwt0vfe8EIvKrN9xXiyNEsUFcKNF
/WPUEfji7rVezLqJtwq4KyFCSFY7C/Rabvn3Y6feCaEjek1W97nE8UQpY+PhFk3M8soYTXclk/Yd
jc2ZhG1x9JS49/SuOlg1kfRZpOAk+thxKK0amtwzkLbkbxMb7K2xH4zbEiOp0EaUFxFN0Lkq+sWb
+ejp4Mtk5ziTANg7/v1mRlDRo+v6GM2KlGjS6Cf0bGD0gNijOv+uyupbKsuzKekFjtM3wD0HzS8I
8UrXbnFENRcucQm+AshzvzhJfHRjAGs4h1MfoJ8x//M/FkarL/EytnaOfgXEWsKpqGivI0g8A4gx
nyShzx/EB/tnB90JCzC4Ciq4FwueQG4KrXTIt5rv7CcSd6pSbWxXfNXmm/dpl3ORJZWzP1R8ZV6e
/ZrALdF+dPlWJ77Tb8NjbsR4HqNzHGuHtPYfgT+eWiEz0KXWKa3I1TCPVvzlCv/RjFTz/kmXUvzL
OsjiKHHFMKf4VUay8EJnUw3VLXwDWae3IzLQEUp6V0HAzqLui2L5P5wcNj0OBxVgCxzJlbIv3m3s
VA6NASPfRrWOt80fjqbKrwHerDvDuIE+QOZM8p5p6dny+i8u/sHW0UG7IOhmorD4p3rajnSOANcU
20SqWzSb8RK98tyROBZ2DgPGPotSnaNA//75APvwR6OYUA7kU5td/MUIkz39F80yiq3tk11r6U9h
gpujDRYqFFvs/ijOSNfAKjPnccfPn1/9d8v/YtzRDZQOdgqTNoV+UeqJ2arUMguKrdvLJ4pgahHi
a6X8eYvoU6dkLF+RdTyq+uwSsm22u7roNnICCIHAkoJER5xnezcWpJ819lut9HgJLcNcdSJ56r0y
WQ/ldOuqXi7FDiOMuSEtlTq5IfdlYSL1RvlqW2zIrABigLRfAyruCwpMwEJJbp4UfMDCeE4H2EP9
z6KansAx7IrGJ6Wn+2HU1dmO5asbNy+Fjk2pccb3s2lrfJxuRNwS7NHXZJymUb4CgcxOAm12hHIL
UqEWO4euffRtaw8/qRiAIQE9LLu8wIooJd09bigb3JVo2+eu8X5KXazDUQ2rLizPn7+Ff2hcDPy5
2oduhuqLaVsXX1tJMnPhwnzjFOdjHU+ap7q0NMRjwax/9ClCJcVMgNpMsYf+C01okcg9FqZuaWjk
i1KwW6CZOepFUy3nWG7ZFHRWdflaoaKftCY/mXRysUrgx2wJi0GBeRPKaqeQ+nJe+jEU81a2MJsN
oYy70Hr1x5ws5o48BnywyegsSYm8hZJnLxFD21980z867bjUuxxHUPEUaHv+/qhjmA2BPxf5VoTp
a0s4HxFM3aKsHuk8ge9oaPaiRtQtBLfOTGdX6r7QvaugorcrrhHpkYWZwl/44rX8+zE00JIgmHGV
UjAqL4onSTJIs4L8uY1Smx1vLa5bUAFLj+05FlFjSVrLa4kKe2nIFBoFozHr825J4EO9TkfvfYrF
Sab5UwcJZjE+BPzxaajPkWVsoIRBnm15lHrsbM26f5l0Kzl0XfNiKEoFw1M5AsS1ktZdff6rPihg
zLs9wG9UeIXLF+Xvh42Gxy/t1sqo7jbbVGKPDvO8WqbAF+IqjDZxHz2rJMcIzDM3Ek7RQcdoQmzy
3CTiKbTSCbiE98XD/uA7aBgWu1CXp42O5/LsnreIGQn3zbYtdbbE9LZGyIYCqtByTqfRIn3v5wgF
xiWb9a/KSP+W3QVLj25bdHUsoEnmXGf6Y1eBliuQsgvzrXNIWnAq9TiuZxztnKwYcO5o1L4u5VUq
xSNM4SX3+UVT6Z9C1sUNzMvTHzdAIJMRpHqSb6u4PRDuAhymXdQDH3/cdtAj9jHBSJ8PhH+2Nn9f
8rKT6XTk4kJwZAPsdqcINVOcseCCw/38Mr+Ren8tMfN1DMsEacabFerimOHrqWoFCleyMMs9SmhK
nmjYDb09QDtfpxZJF94A2kw+RM34lIbRj6YjL9axV1G5JYxkPSX5oyRhKNPuOyv9qp734ZOHngUP
C/0iq/DfT94kahJYVsTOK9FIWldXNTnMSFS2Nf6nxNPWeqitgbPeTjicDQhxtlxVYm5u+8cgBhtY
49kjcaN+/eK5ffh+2INhjzA4ovwWK/0xJIqEAPW49/NtWZAn1Yq7orE3E/iWYCj3FrE3RXUYM0ms
a/hQNuXeraOXvL4DKvVYURH94m7+ObXOb/GPu7l4TJGmhQE073xLMN5GumyE1XCigL4OvEM+kium
xCOVgltki4eCGgUJULsyLLbl8fMb+WefNt8HxhkkYbSm6HX//br8zB6mHlAJIqbXAE97W4tdY6xz
/zox5owPutoIHj6/5vzb/hnBf1xT/H3NxshSu+/sbFu6JHI55kIR0knIwaIGyfT/dqmLyeLpHm5J
POLbGvd6jm0X8wVam3vzywbYrP394FdJ8o8531lUkf/+VcJqi1IhgtlOA6vX4OB5q4ZD1SBvLX+I
0LghbPPkzUxQWGLBFYjlt7DEbADmaw5bBFn+ohMKOthyI6YXNtdLvCkYG8dj3WC1+fy5mPPe/593
gBaQQjfuGtu5WItTTEkS0WG2RUiyG8wCu6G913BGF7V+nD8ifQkpVekYi7d2Z++LwFuPCcdnTLcF
qKB52iaBdxtl3bOP3YQ5NUqUZBOzPukBvkst2mgQfoEJn4u2/WLV/fAr88ftXwxbu4+71kwZQkrS
O6TcXC8Vpruuy3aZHq/9Zvq/mSd8cS0IfHy/LtvoIB5MI4m8bAtR6DDrkQvHuq68+gCy5gqF8Cql
P5CTi/35ezL+aUjM85O2MQ1DncrO5aiq0Wqh6eKHhiPnNaXSNZlLht9CatGXuSDaft5uy28UuIkt
DPZfXJ4T878DhQ6Aw8aNvaTBkfrvYd1xFMm0iL00QSz5wjERCGb5zaBRGW9ky9KO7ADxo7EVZKdO
Bn/psGDUfMKKUu7IKHzQxNnrqnDTj92zUeCYr2qKw4UhjojArVngPa3AiicLo8Q8aN40pXNjTt5K
jz1621Pd07imHZRi47Na7FZ28KjNafWDPEFUy3cxPhdSWTHjICNqxnNG+LcukmyTC/NgyOoGrcdj
EAysSJhpRXRdtOZMLjqGwiOW/oHqFMO1MA51mYYY05MToCFnkcXWgUM7Rd6K2VmFDxYU3wWomOvU
0n9g834aSO7cmjOxT/OxvA9wXqLjQB0YsE2FqKR19npRX+et+eSNiFrb0TmPSOjWhZ5d9T1EgR7W
8tYfTmSvjae4Dk5T3xTHwIfK1ibBgSf+s+ojJK3BGRrLtNBGEe6SVumnZBp+4eUzo+9Ck8FdV94l
MgYJVP6yVeNuGAr5cgwx0mnJmyNB5BnQ5micstBkfY3AB4V9Z60zL/1hx/260Th+2kQqbKpK3Ba4
jFciqV7LwTBXoAbKZVs6BwBJe1kb2k2q5c+hB/c8w+9PkIO/UoORsYCuhtzDAh4/l731itz5LPDy
7EoRvQxDv0TOYCxr9qQL8greJ/bAs+XYWEUGVroO9hYmwDlJV1Pugo1CE1nE27fur6aV72V7b2vO
uoXNA/67IXmPhODVNFjrLldIRPOQzAEIre007DpLvTbGk1dy302cbL2BHW7ruNehRyc1nLpxWfTl
ok6Q/jAGXrN+iWLo3dOG4VQL/dVN1WPEriUbrQMgwl8FUexNFwG5Kl+1nTF2t1VDSFuuvtth+IK5
MqCIvpAkpC390KXlYo88A/tgQ2Nr7ZixwmWtmr9EQ/0QKfkQ5vyNDq5Gy5pzqHnXMkytVVF0L3Be
nEUbVuNqJE58SYzEQdd0xJg0EQUGNa3gHbkeYiEhqnXWWDEdyZFCfUxnLp1I0qVXxw67p27vW8E9
ySrn2LtqAMYuHd/oVyQR7YdeJxshb6yDztkVWdtC5s1tXMVv7CujTWowXmCPbKVOGk6YhC+ehE1Q
h0jbII26cYJisaaVBHALwBVberR6uhO8FbPytksISiytG5XSuQXGTODEir8XC0mvBpqLOLcesICu
WgsXAQYtZ7r2WvastIgA+bh/arL2djTGtT7GD1kIpcHGWTgODP/ereFVpUm/L8Fa5I1z7kEvZ8I4
j5Z6cYkbHXBzMqCkC+FuhnD3pO5AlnvLbM5dmu29utilieV7y7L8QCA2ZCUOJasJ6HCuxLaRb/A4
YHTheC1TumVtf/qt1xEerSsYZSUbpFn3HL/Bv285O6GTM5r+G6I5ZHRlaixVddf53wqkqQu/HHbS
dw5Uqx7D+t5qcNMnNsE6RFktfKI1FkManzWslACmGIqGRq6sotuWQMoA+naTG87Btu1d0enZCdbd
0cA+vgLTOGDRa2/b6rpS8K7pY8IdIfiTr/iuSEeGJUIMJxXOBmc0jzpyFvzK8VTOyD5XJ94cCdoS
vhER70TG9hVuXqtZdg9ip9pSLNO2PvpOvbbjqzZNfiRYo1eDAxYxBvRBGgjK5pTMnSS98+ViQCk5
B5Aai9zcB058lfdMYsPtbvXIJCAm1657yRAqfw3YvZl92WIoWQBwH3X/+XiYfvwj5wPq+eNKn0jh
8Mdnjc8nlCp0TP4gXims74yQb7GoXroVLuVXOlY3atTWyircvekZT6IZ4hO5hnapP+C8TTYF23rb
VW+V69yDoUZWWAu+MCMvBreDHaIuj5XLptda22gtVtgX01WBjGpR191tEdbuhjCV3QBgct3AggYI
OH+t3EUbxC/EkszW1arbdDW5PGBhD1jSiaULaffNX5lhsMqFyslIYCzSVqY1FYTbxnYe63LsV44B
dRvL44oSEs5Uf6GVUUB+PH8O9vZxsttxV/TDdThn8oqxZ7bHb77vS6J6qzUN4H5LTm7Of9xqV1pr
AaMS+KPNnEi4FroEjFrD4Cjj6gcN+skCgxA41tQKOIo38WlMocSS+uPy3fCdG+ip3qKfmOAevcWF
F5NDhAel3CjKpMskCod1KXqTkmR0MlhVDo4HCa4c3yej6gnIoNuajnLaOSbdzkbYPystYfmxmVlU
qCh7dk+RZ33Hlfqcx0gchRyzRdrTlDHrdcPw83l+gZ+9pX77WCj+RMK3yEyZfGSu2XAwhtk4oA83
eU/0rDucSGtXIMirx8LTUcWRwgTgKXQ3YFyYbqTHq1Mc1be1MZ4i0nzMGPmckd25ckyBofO5qkx7
oefjCXyxs1ZasHYwZC1MZa98FNRoiyHptMSot/WP3LWCdUbJmoLxvRZbT3DXo10E/CDuil+6y4rU
GXyQjXZdGC2ZT6a5T1icOs+8C8lmIeXJI7XVIh1NozkdiIIvTO6x0KV0t5r4B5J2HPmTMDaGADdP
0hkh8XGyQ0y86AEx7XrX+D6IwTmGTc2YfkPbGqDRd8mTqOHYtW49hzuZr509dEu4eN2qADi278En
olcHyARFpPF0amLOnEfHstdV1V0UNBsRYfPDdEtcaDyzTcU+tuPHcWw4B1fOryAN90IEbHv6BV6x
eYVd+xqcaPmUO9qt6muCREpoGSMXjnGcx6RCLCqhv4ArJWQDweHKVvGNKpkSbVLc6XUU42nXp+XU
189VUz01sFFCP7vqvPRJC/mK1Hl6NPr6wa/ZXMUD+UOjt0p6uUvTkNk0gQyqPI2wQzt6IBP0vWey
LHU5VlewG9ptqpPKE07hOpv4sNL+v/K05MqWqX6Y2qORBSMsRmuf0SXAUez+UgmAV14EFoB85TW0
s6uxewj81EUEtcX9xUJtpWqjJ1Df2QrPUjPyqrICKaUgXs4O8neilM7JRNhlOqbhcmA9t4p0xw5d
LIPcgEMB/rSeCgNOSByvK7u4mox5GVGjv/am6lfKvn7ZCwClw/sc7XiN9QXRhhcTwBcy74C3HXA5
TAHvmuQmbWQRs41JoRFpl2pKXqriLalJxfBCEhhMk2yihHzyuQSZd8mt5eCj5Jv7zeyThl1GzDHN
r4/SKeu1G7C1DsyOXYa6U2EqIBgkP92SjCWW6XdYC92m1Y8Na9uqAAEgo5rZacMiiPGM0rAMye4a
2oMno/ehJn/B098lDvXrJEtPjW4vU6QeOubA/dRCuKCwQuZ1YcDOUy0aFhe41e9egQWJBvwORRq2
Xe01JflWJQQnIrBaTBnA68F9tJlzCA66Qx4NxTWs7nYx1eSZIn24hSDWENvIAWACUIVk7BiiGlmQ
RgksFkJ+bb+Dkj4XMOfWKvqp9zXgbJ+SlB9Ae8nUwa3iQ592B1P2LjHW2iMt4QizBiIo1Lq//PC2
2unWbdG9a/adFxEptpqmlSSKkQ95uxjy27J4yLznkW+q+CmYlp4LmSV/Gl1IX2dfvcIdW9jpuIiK
N3OogD5IbFAwYAZ/ZWBW8sGVif67F17hQVJiWGUTbssJ57gPGq7N9mMGN8IO9r6yt4m+j+r6hKUK
5DM54LVzZJW/Hnp8MJxkctc+1qZ5pQ3ZzWA+xlNxk5jNQXnaPgC7nCic+YO88RM+daRPuPR+hzvS
vWhpkO5qRZQSzZMhgpORGLs6yq80Q9sKBhstVCrs5t7QbluoQiOMLptTF+fxVajbh8Qc90Bfpkg/
FIZ7hN94yC0NH9s7yylkU21jkVqisaI6Tc+ucFhbYbwpspwEjmldEe9mef4xFdGODR2df3UOOyyR
WbNK2edkYbPznIHDi7VpAQ279cY05C4egyvPrx8a92y35bvWedgpxA0Ep3PTTSeQGJz8vKWwu6Mz
JQerDM6xHV3bejofe9ajR2QXbRlSschRG+8p2l01Jl8vLe2XJI08CtEdW4KV3KZ5gfh+ZmtzwltX
dPUJgtE+hcAcWmBHw/beUuWR7t8msEyCIfNl4e8bJpmM/btO1jvSA3a+cu5jUZ4i0JlZA/fRKQ6+
5b1MVfoN6O2tkfqPmiOedYyC5mNan2LgpSF6ffi9By8gXIY10zP1J5wLB13vH2je23x4rLUb7ZPJ
fnc9fV/9T+7OZLltLcuiv1KRc2SgbyIqa0CiYyNKomTJ8gThFn3f4+trgS8rbdNKq96rWU1kSZQJ
oru495y919YI9kgXiB7CSi1h1NTgMJNnXpKoRgigQjUxiOXPlQiNLVGcXjZPs7XYcxzezD1BunF0
T7WHR1mAkOV2IqFyGMkKEARXAawCDMdLIwWMS+UMOeJ6ZdnUjIUTmfJxZhzqnBIvTE3TMGjAQ3TE
WCQbg7MiShqNMbPOtqL6VZP3JbQnWtc7moB0TBI/WwRPAn2C38ZRO5VMSOGd2G9Vs3JQUyPaWF0o
DNam4owA/AJiR1OQHUyZi4fIVO+GyjgBrK9p6veRsBvHCjmQ4WbZssfub0/z/KhalHknL7AqJ+/F
jWygUcGiFRgg9/RPYb2GN0444A0v72UH2vouwvnWrZTdEnZ+jK3HEOyCkgwNIVsT+JDARdRBZxiF
TctDg3TqfWMYbgBpsuOBQKgdoZwCE0fbIsZbaoyTJCV7HQe4rBS7pJQPTQocv9lbQHBbofGpk3uB
UZwVBcYqK+tGs3ZjK/jmvLKVJwKlyHQQUKiqxCJgMlSKzIfgcatXTCV52NKdJd5TIkBcRqLNKBbw
jKzhus5xtyNw0tebZFtJha/BIJkxI1YzlQ+JsM1h30OD7LstuWAbSGeUgD+Ky9c+pwTAogIx8LYZ
NRe5HQhfMrCNHFmnbKPAsseZJ2kj+4CTXTFNHPFokr429wK4fdWm9u7l6AG2WrTsm4aFjVrtKaVi
FxRs/GZwcj9HTA5StsuBdmIs7SJN205gXVu9tKNh07p1li50CBF3KGff8S6urPQeIc2QvRNbGPNj
or603OwBJz0WZabYoW8YRG6tYELCdko+0Zr3E91EGThXHu5y+DKb4NUN32h1r6lGQOUVAazBxuyE
bQ7fv5TPWQ+Tpm+FnQlBapbzJ4ICCStY2f/0IId5n2czneA11YtxIyqgwWvAzIWtYIIhSnAbMkFd
asVNa5N4B532KmFvcWzjGY6SR60MXYLAkmU/YH8CxEnogxOgsCdJFPS1TRApbfLULiqZRWwN3VBe
adxgsOSPCECcwuydJofSZRkeopeXPG/uSICYKYSKJwYaaj6dTSokzXcNYpe8440x86c2ViimO3AK
yJ0aaVH2EZqJMPeQe4Mfxj+LLgWIcitKNr4du7eKg4kE3WJbFQ89IpJIFQL8R7paB6A1KSU/rkrX
FDKXtLRgqW38D5tmIQkYxRbBu8HnWSEoeyTfghS9GmdmMJ+l4qM5SQAf7CHEVhcIWKEPg2LxUS1b
vNjHz/gwM5aqA5Tr9EveR248a34DX70n9jwEmSjGuRtNFVEmylY0WICyayjSNgX5u1an2jVW4Syt
HK4CTyRlAnuMYyAEhe9uh2TxyQSRm5O6r1rBKcV+E0zNOWsLpsqDiqJZJBYSsy2itbSOj2m4kBIk
ezLsiV6FNpvGwDUXX5GlXaezaqiml8XUb0fEZkQrbKoxWS8DV0Dq2qpMbWMUcqJXE+EhihX9H+x+
5EWXNAuCLvYaMGPjbNJJLGxpZo7E/q3I2GzJfEJoiM/Doknm1pJvJaSxmZoyscLibAXbdQBllnmU
BmGrkkjSWyk2aeJjV4kr4kuAw0sNSX+e3clQAFW4wPf3YvB1MvszVyczC9OdA8lWJ3KBqxQmDbdm
T7atAV+Icd2pzNgRBv1eE16wcOylPPEr2di1zXJs0/iQ0wEJe8Z7Ar4zBst+wMEhxHbh6gmVjKV2
ZfDaiZzuAQo+jCTDA9wWEYpDppvNb5lBwTiZThSRD3UpQvZgpShMvqLGyFw/VJF5SvvRjpBqh0Gw
S8TCzwrTDWJUfaPqZPJ9tOBMBpZH9iFEtptaJAdzkQ+sce6SVtqZcBKH7huJ9l415LekAd8z0d3F
lKOHIXaqlLuiL/yAQNWscgPmGKlBmkw676pEPOmfk3o8iRy2kGfhWNFNnRrwVdEti2yiEpkszW50
C8ZgEwxOEt6gjvrU1uPj0k2gD3unaEevVzMHer6jmovXZCrqw4Ew58qBuoVe5CzM/WZkRd/3rTco
sSN3pdt1lZtgrlLK8UTwobVJxv7cNlXjtmNT7b9/IfGmIkM+fRiksnax6rT72IpoU6zfff8xivKJ
Qv6/e/nywtV/ubzNTCTkH284y5dw3X/9fHn5+/974+XLHxrYkUFp6TsKZMPBCtPxcPnu+5er31VB
jNPi8jKSOZpRCeng3/9GJdOl2nz/+d++z9WfqPKyM7Ge+Fe//2FzV2/1x5Yuv7z8nzirxd2MrOf7
ry7f/fF31MG7MuxoPGc87Ui/qFXtSRq1HiCn0B3lvrlvFRyadZVOmyrovs7C8CiPVOh/3815pQOO
Y0wVwckhiUQV+HMrB9xhDZKD1vyo6TtTIqQUtNYiaH++N0ezCgWWig5aUa5lPlESi0VLLLU3tP0e
8gGTEO4hUp1Z+81T62rSW6CRXzU4q4YMjzayg1XvaVzJPdSSYOrOYJNj2LvWNBIcazJqwaUOay9q
9W216C5g5juTZzPYrHNcmgDKJ6cZPi3kZv3+OL8mf/nx41zbrEvY0axVONBIvQ5VjVSvxrqRFqcu
qHa9bFDfWaWpFKoG2gUmasGq9X//GV5pkP70Ea76uy2I3CYfI47IWN8qwW2UvJgLD3dGq1rGtDB1
+99v8JWmPhukkYzs1sTOfSU2nRYtnUh3RtkLqi/ryI+h+Uu5eot74A1xz6ubAnuvYWfmfF+LLEPo
tXAn2be61aF9aEhLFR8ynJMKxlsWndfuGaxg+oX0QozblVZBRactEkNWeCx1qeFFdAM7yIyyBvi1
glaLDKfOnV6gF1bMYC7zYx0R7xhmM80Z4yEbmjekzW99oCtFQ69W6ihOCDbqWGexpaPsaV3AMuff
n87Xr2EN/TQmR8ys8pWsLQNRosf0fr0hJb/KAndK0njCKj89xQazGrQrZNLmL6ZcvifQVK4LipHB
W3fSK+3vFdFG2KdpmBrpqD8PWZIh6HkAntULh+DYEMKSmTN1hJeGtcZUd/sUQNUMsilUR78gM/fP
HwQT9NUKiENLx6H4efMixAyZlKjSC5rcQYG/0cUBbFX2DNDcNYrlKe5X3HGDni8yMDe0JtMV3XjL
xP+KSIetY6wwVcXi41ypHQpWdEUBj8UT5diidEbtqq6tj2KTHZO+eOi1bKOYy/tMJNr+90fgV0Ok
IpIivQqDoBdiXrgaWeeqHeKp4TLPpszptc6TBWtls0nktunSSu600xKbmZKBoYRTnCqjuJFSk27w
Wusb5uphWTrWhxQmczW56wsVl1WBijZPCTvtojd0Guvlf6Vr+eHzSuLVZVsJBQ8lg0NltOZulZwH
pvqGduuV4WfVgXBVEEGL9ejqoiAWsc7gppRkTHSHQqeqc1KIxyby8I0NvaLRwXaJLVBCzawaF7H5
D4q1XLeaiJg0VJRpQ0cRhlSq3pd0wYlfObBafUPs8ermgAHqaIehcVxLghbWqk2qopkErrWdSFwr
C9ua31EPCFEz/v66euUYWjJOcigkqopYfx3lfti1hrCQWY4YwsuFRcgSUK2Cdd9/bTT1/vdbeuWC
IPeVZypE4NV6crWlKSsWseLGAGwKGCGniSl35uP/bRvr3v6wN6E8QeSyePYlOOMyeltYzN4YitaP
eXVdsxs8Wy8xtqp8NQRg+GKxMQiF11niEzkPX4ZK9SNxFt+44V89MQh+VpeSDsjh6nANtHknUWc7
hbE8DXnyiZnSaeX7ARL5S7v0fVNXR81Qw6HWKp5kpJYKm4Wkh9E0H+s8/PNDAofu+3bW6/6HsyOM
szIZEIQ9UdXuRUO5F/LoLUnjq1eZBgNOgWFjafLVYetnvdGtYJ39GIHTB7KPN/OvnBlcfRZqLIPB
52omUpmzieCI3aiJrGLZZAeF5krzZ+oTb8wdX3ncINrGLwTYUmOXrsZQcbCKjAECrduSfYvmwV4w
cKvRAUpnbugPdUtOmPWWaePVC89Azqww5ZB+kTVLTZDpXA8FDKLqoV6QLqzmLCUjo2Z4w5v02qaw
ZJGjzEVBLWA9mT9cEHMmA+FJdS68xTpZIO83oYTCEbpTAg3790PDK/Nwa12WAF00AP8Y1/ft2GWa
VYqFN2ZPeS8dNmZ4NpbwLg3fmKm+NkCoLBmADa9e2F/WHFJT6qE2rALF/FhMwueSUk9uxG/4q17b
DO4m4Le4XDlXV9cGnb/cDGkzeooBXbGctnUTbnWl2f7+sL2mcocGgYVL1Jh8Yar9+RzVxcRgV7Cd
tl0tOFTL2ZYePJTZeMIZAiIsI0chdgM6AnpbU93Vv1KFGlTFk3uSMGoM65JxGLXBhoPyxq148S9c
j8aWarDGRQ4K9PdqSFnabjGDjIu1p1ECAl8PK0eArGlUmitQiUaxCeJRQy2n074Do9a+pEhehERD
a4Iojjz5ztyodb5ZZMtLy8pmzbjvE7JllXBfULoSjNRvkMCsBXziLdw3Du96mn63A1dzmDZqNbNd
8VbhgFWFiS19eNlT5S+TglFIkVeagKPKzRuP/fW4/LJZDf+nqOCxRdf681kV5LzXy5o7TyG6wVyo
IIPXEBBQTOU3A3X27/fytWuV+dO/tnb1gMln4E6ktRWe2svc2thp+5XI/vD7rby+TwqtCibJGKCv
rtQiSrvWnDiUkzZvVnrUJEZeqB7hOmxL3Xjj0ntt7ALI8a+tXY0nAwq3pCrZmqZ9m5EukInracJT
JL+xV68fOxw88modBTPz85kKBnp0OVFrninMjkCCplXCZqj/0t5838rVfZQNi9gaulygon3BAblR
id/DJeZI6v9xd66u9wq7/zAThUhBlbC0/HMmv2i1/Mb19uqVgMFNoVgo4u28Wivx0DYHxvh1QtOS
jvBN0aHakOEgSBOKSOuNAf/VK+H71q5ZTJhH4r4d2Vqots4UWogYYa+aMle5+cZpen3HmA/g6qEa
cH0x6LVYKaI+M9wpL30EY+M5elrvpZxo1t/fTK9eduvM459burogoGOa4oBqwZsNIknGvVn2NvLj
N/bn1UMHQJT5NA9lACw/X9xtoZB93HM1dOX9+nyBheIo9VPU5n9pQyoWC4kvv7igQ3U2Ct3g6Z+F
o12VhMsTIjkT5anmbyxBfj1FsJ0lagSr7RPZzdXI2iYs6KA7FF4gGO7K5G5hi3dYJQO7MYo/PUFk
Y9DHRIa7CyDz5+M3yBXJ5jID67ox9F9PQ1Z5kRSdhDQiyeIot4cCYPGfvTTYKOVrXRQ1GZTF1YiU
LlaGIQr/bUmUu2g8Q+s95e0/ExD+LZ3+lboXm9F4Oukic2BZvZocWhKKZiPnlBmbSeucvEQwCIA6
/iAe0S8F1m5iipHSMzWy9o0S6q8X/7ppXQEUARPzF0hEDVNMC2tus05Y8aB453Hr5ePk/IUDqbMR
zJkmTparsXBUSyEMERR5YYBakDbuQmdTgK78+828eiQ1UCSWQuEIgurVkUxTObCCIeNhL3co02hd
C1jcl3PZ3BSKJw6RvVA3M76Jz2X953dRoh3AUEUfAnfu1aYTuczSKJlzJsOgxUuBSErSNPvijSH4
UgT9eT6DIwaZh6rxTMbveHXXiYsqtHFq5l4d5oSyQxLOhgohwlTeCiK6GsxPN6T0VD7FeIKFNSpi
atxGaLQwO8iJjH4dHzlRV59jBY9+at4qVvectRyXVn3LwvTrqMeHZeZpIRmH0njdlwmLIYs7S829
PpHP6r2qVTZNqDs5iN9Y86xH9/qoYBeSUaeoq2fpanhFrUCIr6HkIKmxpJgaOxwL2htP9F8XqSSr
IJiiAQBqgenkz2NQZ5JdOnVL7skW0UDl81xraJE+kOt3HObakdeIarX49Ptren3Tqz37aaNXe0a5
BYkswjHW4ADzYR8o2ojqGSESyxCrju2mbF9+v8lXBnY8hdyrXM/w+6+JKehURXnQBzZZNVviQrxA
W7yoQDAQIyVZ2jcewK8YzoiwUnmO6PBZqJpcTWeJMo7GRiQodFxyAuMMF83URgT3rS21g2l1a5DP
MM9+PxuApt9a9722tz9uXf75rPZ6lS7UHaGkk5RUxXhLhsmJkSGFWITSXP9jnPj/mnezVt//fd6N
13/svuYfs48/Rt6s/+V/Im/MvzMNYR5g4Pjl8WZx345f2+4ffxMsmcgbXWNgoLa0djuUv/1HUTZd
9I+/Scbf6elRKgFnQmoGF+L3zBvl7wBO+XsiJRjidTgT//WfPz1p26uf/6Po87syLrr2H3+TDZGt
/Hh7AQViso/Gng9H85iOx89nPx2BhylLkXpqPSHgriRsSGLnK9F4FqxveYCgd7XG+/jPSBlHfka+
HIGAxbuRudUuqLVTEva3ut6c4g8FQTI7MM+3QXaaAsNfyyJCmn9SM/PBFOC71338MtwGoflcSMkq
JURoknZPdFpOSYpDoDSQmgl0KOye+XuEN3cT0Ql0jEnZl/TXNyqhg8t0CNKnLJS/Zrl0M8uBG/Uq
ibDIlMqJdLMhQwJeI4FpygoED8617aS+o3fmZyFvaMVTBL89iLbKoKFzLR/1WbtbpIekB9meMr/f
0C0HkdEtX1Ccc8O9U/XiMy6ID2kcEGrrdTIAYIG4L7kLzmYF1QwRUb0Z8+xZRONd6yOO8mr0cLFo
pImVnwheRzUdboPJym1Tnc9aha8TWgYJ8ZCGVaOOt5QF7T5USmoXc4skRTjUU/+1RzUcVJ1iz5rk
16b6RSjAFGbAhjdNop0RgiFKr1/icngOkghwojWfe3jFWMpPVhFptyTQB3sp7jZLzDI5GsRvlOsP
WOYspDHio3oihx3/WArcXerNL73iygbmgimJxp0Jc6VA0Gdm+oQaF/mE6ZNcIB0xA0E2JiDDDkxw
neEQS5tqUeq7GprVNjFpDKvGN4ySboZfDddg6rW4U3wJ69yWzBXJ7pEIbUzxpewr/GkteuVeJj23
yMwat00RuV0lNRiaxm4HSzvaAoBdNhWmCkXYVsl0EIiFCOAr2yMVqjRIMfVZ1jto/6ONy0Pd5PJ8
M2VybLdt/b57JIBvYmC13mcqVt5IH56nITwI2IiSGMsZ6QaCi9SqwXM1ojBMEhSbDYacoJ4qd8yr
cyxWJ/CGVCK8sfiimlurH3FhkTYZ0VYro+gIeNwJ0AaNSWz5Y433YDVcGMkHKTMg5w7j0UJHHgVD
azeWdkxVQj2tCWOeFg+OSuj6NpGa01QwHYnuFsGW2hKFaHvbjMq+VQnZbUhSG2nYKDwjFpPYNSzv
p1DsNHtx6yctEPFCC6jSulCOHYyi2NlUuwgMrk6xS7exYn3JoaW0TXQO+gSNdCDtFRDwmGQap5ZI
/gnwrNVBetOU6R1usdMDToNjrzXJputNjwbWal+d/ACYwF6tBLcPxAeTfGC5O5AZ8xLm8c2gNuvS
bhT3de6nBc6oDu9qbAqAzohfTgCP6C0FuzQZkBIpKcjCMMqOQ3JGuwHyUe5yWI4xTPCkeQlWdiNV
6xuqVZInz11tq9XynFedHXHxIuxdGZGdr4foakqxOucS7iG9WcXWTZvcN1II9CdT4+0Yawdi8Waq
mVp40JEQuqOQGIDgwtyNRz0BA5WPXHTcVxiq4CvBaPCXFFGptkJvzSk43qQduKalfGizacf6kjYs
NY1qwQ4/ELdkxHsqUl+GjDTPrOwweUX91lTC4oBI3ZF76+Myd8i/UjXeSWv8iUoKgCM30+CFUB/w
+ifbqJvrW4hmXixHrHumILDbxuj9JB88s0dqHIZPgW5NOLSVGvltFdhWII2uCGS9bnESzNFZ04Ry
q/TCrkGyv29S6FYxoEjk9uGxtIiKDKJS8xR13sGrJgYqoyhaWOnXeTI/Mw4BOQ0RhRYdI72ZSr1N
11/hDu3PCWITe8oiYmpR8KvqAkQeDpa5BAxy+D0J0RP3MbvYl+aCiSy66VoxvdEiaThF8EckXR3v
qxhwwAwxlchgUcVGUIXbOQgAxtGL7BjOewLRX4YGU2eFIeSuEklznatVwW2GD31igSnNaWuHk34m
3VF7itOFQVeovnbj5MaywFXBcnYzYkpotCA9NNaqSjL8IGyS90FpzYcSgw922q0wyYRfhqnGOYmD
rdHpymE0x+CxbhokkDMSyEX9WhjSadIL/VZMsS+HEdGQmpYVzzwnZQrHYkrIdEZEUB/YdKl0R+g1
QImTjEdL792l0psjx9nn7oSJ2MvpUc+RUYAsi8+hImKWKqytBjPdH8RmduH3YXrEqocjrrOe2yl7
bOPJ+jqhxLbk8sM8mtU5jXDqBG2qHoVWM27iWGUwEPC7a2J8BCl4bFgM7CHDP8bVt8gEfVoKyXaZ
CPyd0EvbWERX4wqXKb6cqbKcGfZLH8/3y1CFG8J2ImQX6T4oRk/P6z1+WYnkFNUZBcBFIiFA6U4J
8GXKcoLZN68L8mAVnl2RXTYcIyQIeI4k7TbOrYcQXKnWyDmmZeUJL/5i38LsJJA9vxfm4dwOsmrn
CeivSEGGvJhI20nk2lep9kAZqT0gcTLdighe5PaycpgFomQUI5qOdcGJCILITvTUfMLgaGIXEJ9r
PUpsyQjnDygm8GOWH8qASM9WnFpsqGZvy2u4qmzOhT/VSo+LVP6gLop1HqL0oZO6NYxh/KiYreKk
Fou0hcRZH8rzuM3oOJGDZ84PmRk+gVMhmDorbzSCknwS53pbtVD8Wg3MHR7rwiIE+0kYYzdawlNM
rnU1D91N0jU3szEnvjXjPMKDg87bsmaPZxaoIMHAm9iYwXaITRSrOHPqKPCGck0PLfOnSaFklkVc
IYI+vTTIsp2iXxgXq9tFVUDEWqPk61r7MUqN/GDGgC5NKRYh/zKy1GH6iPcbD3Q7tKCkgQg3TTPs
uhAfCYts5hGlsByEXvksxNV0x0SMnQCWqBvzaVrib4suPRvN0u9is3GFwYTv2kGNJrXIHpDIvG/k
ANezVHQb+jfVapdP7uVOrDYawfQfixm9DFXG8T6oacNJPFUY57VzI6TdDdHq2l0fP3XtPLr6KEXb
gqT7Y9TywMmaMD5wgz5y77S7MJ9LP0zqD8wa1WMZWopvLtIXK0t2YQoNr0twwEoQe5KDNvCA5Vhv
icGB2z4LgWfM0amAIxHDk2h6NDMpsexES+PIxuYsWskduaKYLoPoplmxFJm67I0Yd9ycd56qDdsu
1g9WKnmVFXGdkJMI4EJrqnciwItqBV9cCBigMApLc5PwPXOSdlsVzKkmPvcIPKNCIT/r9aeyXh3Q
ARH2WAH7tBrpxUPeCMifh/pwO4HkiGnXJIn6KZe4awjpVRyRpGl5EOONvBI9ypoQqk7OI8dosPe3
jxJHI11wKw+Sn88LFsD5xOLChsvHDWw08Zp2Rmha2dpLWb5kRVJuZKkON/CeH+O+/DpqWKe7VRXb
D919Cr3tKK+KWasLnpZVQ6sH+XHqis6Lo0dzlQ5fvlhkIeCP6PqMWww3yQ+/vHwbleoYAELg73/4
9o//RerACdGK7P3yyvXflxcdMj7afr+YXy6v/vGrKu9+euMffnv5qwYz0k5i0C1X5XW9fklWdfbl
x8t3yyqo/v67qz+JL7Lty8tXf3N5h+Wiyb76P9/f9n/18rjqxpH8QdID6b0f2rjYp0vJeNut315+
/v7K5XeYRoQlDHYNITQpEKe62H//i8t3l9/15C6TUr8l3MsC9W8VHfEzyefLO16+lPJA6PvlWz0f
+RuGZBjS4AeQjgUkWlCP/lI3Ve2kplLsuyEs9ySZQEsRZILJw2o3zMs/P2K/forLWwWW/jzUQ02v
kZuvHIk3xa+b7y/fCXHAd0FIPn25xpwLirS/fFELC2LN0DxfNoWgF08RMtNNs25UIJB7f3kBEA3x
dUIHsXtChx+1xTp3MCrsQpoV4+yrCZG7fHd5XV5UXr/88vKz0VM/gkyy/f4nf7zF5ecf3uf762W7
TDtShAKn1geeTghC93Sha4LOx728hLROdAAXm3Q9AJ0JcxxwuWFAhhG1zbie0iYUeL1Yz+bl58t3
jRAOtrVgW7387vJFXU0lCqM87sv1dKglRikFdQh2Q3nwyXK+HIPLl3g9I99/vBwmDL1y1k2bvkkz
+3K2Ll8ur33/8fKfVGxDf5xQNBk8GS4/X165/GGCC2YbSKdAV+wghKeAsVzf5gpi74ZkkdzcgE0G
OD8qD1bXHvU0vxnr4FaVPsaW5BfLcKyx8YqFtKOz4IXtDCVK9pEOO2UqrPxhu+D5OuMVTs1TNA4M
AdJZ6lscRuUd7QiA808GHqBUtDxDAN8dhbtKLT8m96KAeS+efarQnm4GTtR0fqfBlFfR0UkYysTR
xdxfp26DXCetBodh8LZRa9uQv4XFt3aJ3VwNd7NGnKHG3o3jqQpNbwiz9UR6c9S7dQpsg/lc0SdO
Zt3Cg7Czla7vZM28xVAcJJ0jTN6qeg+dqA/v5kJ43zX1C+W9+2F6T3HSjVnypllxVHrDLcrWo8Bg
F+Rg62p+KGFM49rrDhPIhK5nIqg0XiqqOyNP2AlWMMXzGKp7AyzIiIV1AXsFMMcvVfOot5Ovd7If
JNLnKZ8f+0B9GePouDQflX7apWF0hHh04oF22+cLK4LpMLTqXs8NeKvqRilGpzDUYz93Phhvvykn
JqqT23e4sYG5ZNlpGHiUCNtJSs/iKLhCWzIPMM7BYr4b8vLezDOnighwYP246eLhgXnwTZovJGqr
O3V66lKn1DN/oS7cT8auzMevaSY90IV511jiLYAZKuAyuBVWYGkHma079wW6TkX5MoXhTkRqmaU9
/xa3ldnfVDGO+w7PuSHdkY0ultFu6sjhGbkmY43T5HQUY0pHyU0/kRfXvJkGZU/C2RGrxy4TZK8y
apCnoT9gYwLDtDc6Ehl6gkCXxEG/aKtS7MmoI+bpVOsJEfayD39g20GFqK3pPpCrUyoue8nM9otQ
3FgTW6dXYD6bsNNLZgF0HPeC9gxlxk0EGZdRcCPkmtsBo1da5SHV211ZVl4asMYN5wMrnptZeQec
yY9N+dCF4h3W4ds+Segq6+ys7HSx5BYfo3j0khkzoYilo8dAu9j6xIkR2y3TRqKP8dIF+14zjppZ
3DRKdixMeaf38U1qaofSeJzV+TbACaeHhqesHKA2fg/m6hn8liEy1HRztutV+ZCq8r4qm2NtKq5p
wBpSbO5B0iXUelyTevfNSC1A2HaBcVht1SgJzyXin7R/UqdP8qzs4rY7GnHoRZPsRhWDT9vb4YxP
MCC0pb0Ti5AxM/5cxsppKHjcmfquC96lTb4TR5PbgKnmNB+0tbo3dPtRoUKhHsTROCd97xCruFuS
8MMkD3CblBPlgz3v/KJN2ZkVNcGRMCeoAjJ52abRci+05grgBeoAhSPBCV6LLpJHv2qQKwEPQO+g
SfXJbLonsQI6XBvnpVL3CSa/qlT3ndHcC2b00JMrsYwFcy38drGjV4xWRegxQrEo7e+iOT2lxfjR
iL4tnXRI6vJeKts94G0OrS9w8ZHZeR/1pDOk7UE2CM2uBbvqZN4BSLYqv2Ty5IuxeDMuC/5rinpS
eSaY710dzfdloj1befGSELIJm83vyvlZHFKPsuV2mESQgOWuMaZDWoR+JlKhmyg5Arcwu1uhKTdp
OG6M4HM0DU9m3r1j3eBLVeDRsN4X0hESAuCg8tiN881ghOeg03YttRC1ORYha6wxdREk7lINE3fF
6J6oj6nQ3ZFKSyzacQo4xGLxrmJxkFKBsTSiUjjEpcyVJEh3RpJ4gRSSX6NDHukI+Iv8jEzTWOju
e6KQU4yXipLYUZ2e2km/1QfjzPT1LpBMYjOCRxUtuxEWfrl0fihIfiAEN0MqPGppuiEb5KYOLIRT
NDP7FZ8g7MhLdZBLuAGuQMY3YDvBVj8bYuSXXbQvhemujgYKo9IuKsJzXJgnvZD9JYvtHqtrjvWy
13zAK46YhNt6mTDwDnCATNhQ8U0ypn5mat5o9ZtSi2/GMTnMqn4rCMU7JUqoimeqi3WyJPe4kCs7
OqNriEeStHQWeqT0imLmqnLoB0Hmi0vpk1lxzKYXoRn8Mb+vg2VfyaYXDAvPJ9G9XOJK+jTH0W1G
/6nNhm1PYJvR7OSyZ5RpHX1I7Ewix1ycbySugmCYd2ICGaN9CczoMQZgMWvTjkL6JluKcxkPO6UU
Vwsa3vl21z0kOAeSIt8S3LAtgbLkYeEETpl3h7F9yHs8gZpxriP1RtdHHLGdn5bw26AfdoRFSRnr
8iE/ZkXopmm8VwmaTrrgPVykL2qYvtcjYx+0xQ5L/yGH1dVIeLuN/LzE5buEimJqqq5o1jdF5lkY
TpNHUfNiTLrWeG9+Mpp3Y3pbB/iZt9roaGBbQsWRug+15RojGWjcRicVtD7N9tvCOhNBQWEXsn6v
n1OrvK/b7DGewh3cUZYksi0lJ7pallKBRcT5nKwV1yF6VxGhVlYBVt5oG0TyEXv7XjOBq8zJjcl4
Ms99u5aFb9RS25aF4awNyFGI6MgpG2lhRAgWN9JKrmTwC7Hs8Ikx138wl+I2rGNXykgUTykhCq6s
T7uA2UTgaV15jAmz6XaFoTt1eJP19Kb1/iwZBo8lppjqsNeV+FZTz40MCMNsEbCkTpaqnjrJzihn
TiQU9tROO9Zjvi7SWdDsWqVyGTHqd/lRDO6yVPPmdB9P+q4cqrMiYx3JVyDNgwVdKLFu1U67FVpx
r4qpS1yBXVdbuZqcIHs/T8FGhDxkwZcwo5EouOlAYXrOZwbgZUvq7wS1qCPOr+jnm6pR9/UIJiCo
P7JqztT9BPFLi3HXecTDgGZbx/CZkCx9C5fF1YdwHxXFYa55xNfCR1aTTmzcp1nr1lAb+qqgDj65
8FEyCYBgrFJPp1xJVmqJxKXOgAOpiVuoTL/CXY/FvOpLW5Ir36IjWxSfzLD4b+7OYzlyJs2yT4Q2
aAe2EKGDQZ0kN7BM/pnQyqHx9H0Qf89UddUIm+1saGQwqIIQ7ve791ywhmlYop7bhMXAd13ViBJO
qFeuE+3qYn2k0weXaGM92SBXBTOa2oqOVcUvGrFxjusdQfxIdI9Wkp/nmuHDMn8P2fpsKzXVGe/M
1k9Lou3zYXlN7fViOwiz6Jh2BiIr28Ct+UkCu9AM61jEGJxWsZsgr6CAITM/RKt5MfsfVd9chBFz
PcrZS0whZlnfZIu0oHIDRDzW3Bql4Join0SlehVl8aOMYBdYTHF62qFu0wq3yqx3SrIcmGKEMHf3
aZTvdYjspsLlO3+ZwYPGSnRU4+patCy+ExkgOL0NptxbMFWrCT5NzdmfvK11f5vN5gMT5YsTCfTO
hJg1nj0haCb56vQxGE14lWx4Wu6LcgIyu5xgSoTjlktXWSlz5dA0gt6W9iazxQd854m14QdHB+qe
9eEIY+ZA3mZvG39Q8wJDpZIlS85Gtjwn5KzXeL7wDRmlxCc15lTZoBQ5t88NdcZIkIpLbA3K2O2S
Ot7PgtYsF67izMzMtnZJQrdNkUMZ64MVi0XnrmGZUTTlNLt2eCzQ8su89StbCSxjPqtOd86daTfk
VmD1CqWNAA4aNTQ0i6U8TR1myhSufau5Gc1rmHYj1Sm2Z0OGmCswGNkcNCLnSLIv2ZyedZLpfGqc
NodxtxtVAAOrYPWavEDg3MmJe1SHt2nK9mndeGRpH5W3ImOP4mgnp1SRrYf9YDGBMljjd0cu34i9
EVkDA1fLqa8Vrx/H/WqoQCegOM0trDWykPQGb8g0vf7M9SY0ZiMUztnqwDsqaphXTRhZUJlgwyYW
dqrqhFK5m5mvmRAZbH7BpGhO2lQfY6c/QVJ03WhnFLBQDO2Smutu+7MLQkgOTWKF2p/K3+lU0v9z
i1wQn7qx72j/Utq9KeQhUcYXvGgfW9VS1Ki31mHZwOK2briKs2tsQN+1ixFGI2v1bt7NWh8WFoiO
uSBO8ToDbml1ZkEdXREdc7RMAYLIBkfyRwDsUxgyDqIIl7bYm+51gYlqsl7UuD5H5noTakZikqB+
IS7RArvIeo2r+Rdcvfd8cE+qlD+a8nHYtkeq8VKwgB96dG0Xgpa63CZ3g+hIdEqTfpbsFqc2ffLQ
ZlrFA9XGjTW71iNlm4Auyi7h0t6dTcP4gh54JBOIfi4142+HyJztFdfYM3H25mj06OraVYm9z6ft
MkZsVi6HzFGvG2tVQrGAvrmPeq7tXAG3vqQM8MBCZzhrlIs0z6QLQvoLrlbDxFcbvUXTGAvYYd2O
+87tCMHuk1Q/jDjGG7M/NF1+0ha5n109WJcmIC26j4t47+gzGxf7GRHlYAKKGqHjVFyajQQuT2vu
NIAYoFZ2A0jfCmJUCQ9LYLfT90Nue7RfMhIwHiYuv5VyHVYzyIovPIpHMKDwxcxdry9+WrW+tFFl
dONgFlgBqnqXNSiocg63f14Ju7V2J5/OvF2D0YpSbtamyDsjTQGgYQ2FCnn9uHWk5VBumkHdWaRu
NFb60RRF+7v4U8gWgE7HCLHuDQQoBlL1Ka3KTA3v797fJNuDoMicwJFGjsc9rxnDQrLCCbB9CivC
Nn6IlDW0Syol01SFskNHDaO5ONX3yyT2d/njX9SQfzz2v1JR0jH52Q38IgrRXC9nWB9EcwdSpsu/
pK7nR2tCHfqfAlqLLu/nMRdKa0RK0pbmyJJmJndh7kZlEPu/FTazg4T0t/rlDglQxdph2/Q/NJ+7
pDNabN4Jv8pAraH3Ws3MWMl66JeS81p2kKb6cvqI6QUBINes12nM7Ld4XnxXacePpHad41QXYyCL
sXwyrP69rEHBMEekjK9Rux9ZA5eqji7rJEDkKml7rqNEBTA3yo+0VDgwodmf7h8mDI/yxNbe22Eu
r1vagRPAlR8JNtnAaovieH9aH5t7e472ZlM3/pwMw06qNzbW2g0O8ydWOSdQCi0/dpGT7UvWULuZ
KdSHWO39Ip1jwm7wJkhovilGHIgGAqbo9Dqkpgseyrge3Ya9hTQU4znvCtYrdhr08RQdRwAdvq2B
emuy8bigBLyoVVU8FnHzC14u85vV5aQgv79RtWducQ+WRf0hamO+11ApihRCTctf+KS15Us+WUYo
kQh0W9vl86y8Gkv/W5+W7ppolEeWVglSJoo+gc+OUOmz96lwqMgttPU8l6Ng4p4HccR2tdeaAObX
ZTBN1qlR0Nj83Vz4LATOREMazb9z3L5y9mOXWdUFVKYSnyidbuMLUcQUYEl6JIOEUlCx39mUUn+s
w0hjeHpzHLwIYa+BjFV2y3SxKug/7HHwCwUT4gd1RH4NVcUyuWC4OkXSpKZq/WW1lx2V6gC8euaX
/N2jdVTr9ZGABVLZclzkdcSRUcjsvMIxrTZbTraG5gAurwSdgvugovMqFiZdjuO+adtTkT3RT8Xg
OAtMaMJDUQXFyLHg0k05gpIvBgh3JgM6WDJdEqqSniY9XCGvLfhmK+3gzmzXqiosmP/Ha7LLhXGa
uuSgoNykwglXVe5GZiqItUiBy6EEYyd+2+zGma081NM7fljW4N2jY0LvW+tQgKCMGN7Wubuj7zGo
ZBxk9HUmSnqc88Qfmi6o4y+zB4XT1qC8O3nINdfvKibB5Q5WJt+7+iJR1EsMC1+G8YjIYX2W0WfO
eF6D0ZmeaPI11KMN4XdYzrGGCpiWwaS3gdK8afq5Ma6RK/nXnsh80DI8p1ydkp1ZIrLtaifbqa/Z
EmTJq7Qf+V14Gbr8bXY/dPnKDRH/ZTIhooElW4aXvuLKrn1k6eZgsUIHWkBhi12/1BCf/mLC6tOR
GejmT97T3lhLF3BIIQWbb7p1Ehi9ZPzD4rw6pXUCNag7L6pzqfQlMKDdaYOteJQ2ZQAiXcFK3QQs
0h/nxvw1OwuEv56qwcgAFKBdSCG/FQ+T4VwsU9nnzW2as7DT+g/WSOgrSIxt53W4K7rordduDfcY
enM8IR8XbEG9gy2q/NrALMXBmmrfrD9qXsxtmZ/kKS+qsROKzi7QLDkhDb+X2qGnc3RleoXTTAp+
So1UqxRm4GQDJdUrE1aDJDL1XxVntvJoii+VtUo9nvOuY2cweUuT+wO70I3BVaXi1Vn0YxlL8IXz
ybHbp6VK92siDmOGxSxZhrBGlXXMY830XcX1PFjG1bXrV7M22HCT3aUmuFjVp1ifDmp3rk13v+bq
ceXwH9r86Jbuj0xqiK4zXYP9NamXgwRf1gd27IJTGT0x0e7JzrgJuMzk5iFjyWf7MjmkeGSYoZcr
u2u6ANaXcfjV6PtV34N2HbmYxk/bqa3p+4KOlxGe2IgPQH3F7RGDUm4ehPIQmTMW9IfChonlpd92
7k8vDYmZKTSbgwVQyzgrsLHiYCjeUufTyT7H/HfG+dGpetjgFSWjd6PJKKiWEqNxfFgKpJnJzY8j
6+9FG18X1ugZ2I5ieDPG6ZR2nLhqtMPItRt7nSmJSTveTc7rFRDipbAhFLj7UYl2XZruN6lBMa2P
sgKZDEauyu2HsRlCiwSRp8mVaxjGJAUmiH2N9f4aTWD/RX1z0/bnaTLVN03IL9yYzEe7h0asD0au
XmpTPaPWVNwtxkG+SFoVjEnZs/24zkYVtDNru3jCMmNxNGcPA16GET8Cc/+gSbWDSJvd4DwX2XXY
us7hVcOLUkbx1iyAWQ33daDka+O1/hUt0n12jKkDJI6VdiW59JPkpg3s+mAqw8ImT5+CQpa0MQ1I
y6W9mqwERPHtikvppOkvt3Embho8YdJYPc21eVZKOwm4DCO2Fld3tfVvTWHpMrkKte+JjM9RndmY
FkTy4eTu6f4Mu8WOI12zealnzhWHTL4/mcAiywEzltDj5lSMQoQ9Uzq26JHN6jsSry1kkgfDXV7s
KX0oyPQ+u7KD/AL/j/F8037WfXRcMle+IpYX11hVue6MRvuZUzzll1WtXdZOj9/Equ7HRTSfSd++
OLY9wC11vuFGx89xbylPCLd2WFbHeklUjmileJFZVbyk3Vmdk/b5/oilGn04aw6dy9vnitF2Lk0R
P6rcUSJNtKdFjO610gu2Bdt7bNTca2cro78o1k8mUL+GZM76XbFmzXbV396qWJbO3SLSfeakr46C
CcyLZE7yaXtzfy9WqNq1WvcwKNU0czcf/8glZjqZ2cbJ1pLONxuKdCgD+d1QI6EtVItKui8u5AT1
y/29pY50r4iLemcRE2bvb2EK7KXCZU7iDUndK8cFyoIJypBFLpeytR9L34k6VrlFOTMZYFjQzcuz
GGLzmDP498dykgBvY4riY2XP0k6+3h9iAXgE6itvWXZusqZ7nQ1RIBgkG0GND3UY6rtyJiF7/xCs
+uvd9fz/q6l7c9j/703dfl3U5a/0v3m6t6/4L0+3bf8H+QpHF7iprY2+hKX6vzzdjvYfwrKJDdgq
7aPb5/7h6Tb+A4rt1sMH4x9owRYB6uphs3srJk5wRyPgbVogXwg5G/9Ppu5/S0zYRLWIRJDU4Jf4
t9CJm7XFVCobr5Gwxq4WHYupzvwxoHXtlRmwT4qj7rPCgelkVv9TwWrKMlJHdJLqcFsyZbilqmbC
Else857KUL0rfy9LZrIiMiaYnH18NCh2uSbnIU7NazwJcZXzTIWvMUhggwrKKvWf7v8lYfTvyDGb
aDGoMXrYNu6Y8y9xNAoHTeTAgjIODKbYatWnMTF+L2nOHtshsyWkJp84c/DgItDml0607Xc9ms+1
ie5YqbMaEn/VD/90cDz+HUX5ZxP9v4euGCrbJJ4tkxZmDXbTf7fQu8sEprAqAQmOi0YJ/Jy8dEb3
3VLIeJb44BlluNNJaTfBI62nzE9nS/00liEgyD8f/8+/DeCGzbL/j8SMDT+CZCi/iAFMApvh/fP/
xFpoJxiwnQG7lEocQMgy2lNF/Bp1dKU4iO9hJtVDVefVRdfbKDC6pfCnpW6P9rQ8Q7hi99KKrWA9
TdeLtGZPwpGtz9Xs+FW8kfS2T47sthEFluOqT5sHIo1g14BI1xJA0dLqoqu60AoCktD2qwHR5v6U
dR7ig7WK736o8Z0NU/+YxGt/vH/B/WnsQf/+lub2Lf9+2v0Tnc42EolX9e/fSZ8UlkjRtj0kW3Nd
AX8RVnHLi1ti94kHh/wgao5xrdZeOaUrEuP9KWOcSSSH5thun/z7a+tOhx9CvDCKG8xP9wfNNMb3
tczo9v94UKFQ1WaTDUyQL576GiaXMC5WBlzfs+Isx4FrmdS+bh+7Y8FAp2kcP6oH90qqllsUQHuR
j93l/tH9cQ3Y7N+fxP6WB6aIftI58bOUsXXNtXzq9q1ZhhWd2+f7YxTkxGvAUnLZ64MZe+C3LcqU
efb9zRD3D6bOPOj+eJ2I3hsypg/3T/7Lc6Ui1MuY/IocHVd817BpWRcwqeQmKKzkPz1EmgpkdmT9
WdgLdQ6R5TBa4w3kHSjfkdfi9hz298fp+5j9ru2U4P6MfDBmr5R6jjwxQ7Suc4fWvz+yBS1d14y0
hyj7mU0rwGvNajxNd6p3HWpzYK3UIq0jVnylbVufypIVWkLmPsQs1PW2wPra/C6EbYHDVZpwnixc
FRxw/mRpBG8bPEtx1c17wFpbo5rJLbVwXimtwlJZ9ZR2KCykIqW86O5co4+Kp7Ja5ouET7JDOE6Q
9OI4LFMFUYFsxEHLm9wbpxrVwyrkiRfzgUANYG5IrZfFgf6+sEYIkkGNfLOPnzC0R7veWT40VGt2
uhcKxiDsuup6aGNAEy9GJj4yixAKNP8+qBTaIOoRGDGrCq9bHPx4nfY7ncFqirT/lArMYKoBPpip
Es1SPosg18qdS/ekM/SPaxTvpjZWQnPBMY6jCFfL1tJuvJS9ySyTRh48/fLU9EnlD3i94xZ6mp2k
/TmpkmCKnZe6s9j+xNF3nkx4NKLL1NLvkXYLfD2Loyna+kpB3Nqtrnl6SbBGLUEZ628Zk9xCNdkM
z9c5U7tDPjipl6xs5wD6NnlaHuZiOIuqOhqY4D3woRr7Q0i+9Vuc/F7b+UU3+O7bmROSL9rhHAUH
HxNRwZUoDes7xrEV0kCR9HHpt67LALCrDlq/+XL27jhubV4Fm8PpouCmDEpyElX1yVXjK17M7zWS
9N4UCvUMeXq9v77cON6b2ebvqHHqCvVxBpHu0NlkiOhppW1Zo7IZDsOjDYA+zcpbpbdXw5FpoNn1
LVoRbta6tbwh1jN2DC6tX3ODHjXIYFWjp6RqEoR+oM5q14V6Yf2W/UAfmMG4uwHK7fJhUCjN0dXE
bwo5i+OI/7PVeNnymUGdiqwdumZ6xd3W+FOrqHttrnpfwbvS10Z6FE15yw35CkjhqR8Rc2bELd92
4EUhKYnCCOfe7IK0tA/LNABSnuYZPctrssQJO1onj/kS73OSw4HC6E5OdXSQomc5az7kfa++0MT5
2Oo1VR8qW8QGbNxOeV5w754Ym1bMCnQG7nW6pyY71O0hPjUm/yYs6Lu51r+SQtmpBt0fAFgOSSoG
hGqR75MEdzPCydyK9SthsICfof4xuYYB+pis/DYILCi4jq3E3SW9NnkFpEfsFstJsIgN9FVqj3ma
kpixma+NKZc9tXzN8RJx2Ye9nZxka9anruf3gMActj1Su3CUJ+n07kGdpj2GbSbX2xshQRRDh7YR
4OPNJ0ADJpaWmH/8/d2k1vm4hP9i08s9VQ6fuD8WpVpd7WL01UNrMaffXKP/eBO74p8/vH8Cvu28
b1F38wbJrCne7ZQtbxV9KXpxy/GUEYbiNF/yEhNU5zBcXkgJEJtOo/FgLizDzPW6tv2HlsG3XMpm
r3GX06EN27o6cpfWniJa/Hxw9XmYpcuu7Q0o0tfeZmpbZKokTv8cTTPkb7Hm3jbemmgbSWtswFpp
s+prEvCkCVOXGGeUyY4mTxWuuZXgAoDFU+vPtNw0C3QdcyRfdCjB4uOFz9M30Uk6NWl/S4hZhIOV
3YxR+0x1lAdFOtdxqW95ZbxG3AGCGnwRsstwIY0Szjl5o8GoSDwsj07fUvFi/gAZ80ea8kHVsher
iP5QWjCTKSTwL3Y2lxxcfBzFI6OvrGGvrnf8TXk2/Mjs4anKuh9VPjEcqYgZEZVQsEA3WPTYXfYK
+x7FGsOyiB65afJTR3mGMenJaTinTlmGVNwdF8V9NGpGhDIxKC8YHpsYL37Z5w0XA40iNAIqVSEH
rNL6ixq9zCryV0lIUK3lh7kFowZJs0JGY0WDPUNMj9nIq9omUvNMxLWGgTT/MFdhwmO0FILUaDtZ
DfF8ohioJHGbMJuhq4S6cms3ptWDbTcXgzuokv7MXFyCfcbgPSNzIrUBq1Akv9uV+gMt8xKgE3JU
nzKOALu6uMVmG1b46aAAQ8qzM0JgGPIJ5WA9o/FbN4bPgSzTowIugvYfkP6t5EZAmwWbiWvUl+do
G4kV1SelG5QmxITXqyNYgyci7kQMOyKOhU7ZqM50dS0p4HI+UmN8Qaw/FcV8syaHpgpSpFsOZKoO
uYsTYahZe7am56QOsjYXXZo9n12x/K7Hmc7baiXoZj5pS//Yx/QiDFF7LaSJMZn7oZPVL2NnnNUR
oWVcXbyR/UfWCLLSLnk9FoLUMauBTvVC6/wpO1s7KNFhQ0buCrvgNqpAiW76xQiouaM+ZirIGHJI
K5F1RCcJowkkZqys33o/97ROuQ8OBhOn1YsgzdDC3Ph7RdfxG0WxqSKKSY7m8U3MaX+SttxHDTud
JCfpUqqL8FrBa48Y/laqFGh1CWdi0v5a27w/LGj7HkGcR4zVgiQft+ykXC653aOJN77apEjpVcM/
Ymtli+UfRjFMyAmlrr+7tcGSJ3REq1Zp9habfWWhCmeN0s0j1NLmrGenCBSCZ6/jR7FMb7oS/xhp
WHYS1ompRLdMLf1ZT/oHTTew9jXme1KMjg9NlxYmSWoq4yizKQgq1wLZf70YSk2NQJMSiBtxBBag
tXrldbLi50VndZFN3R9DNgcTrrlTJY/1MvymIhT52ayek9mClFpI9Nzo5hSPY2wSl1wibssUYzRt
MgfktjLimwSjqDzk8uqv9GHQyCYIrlhtOC6YZAVTzmVFP+VypVcLnYgUGOLpti6rIQMcK7TWSxdL
n83xAICb/kbzRx1pRbiO0kQ0FgctAaJkgSVjJxOzSmixytJ4dbCqHtczhlt/HN8gFlKcwkVYG4Q8
4bPD7KWhNyabPbNbOF3pKEJL6306Epr2Y431sFTJEDZz+lFPPUbvcUoCspG7mGG6XQvKo3DPqyBc
Y6LPadknhzkrj+nAK+am/RuGuG8tF691hWokFG/pzRs8mfaUrAC6clXsB8jhger+VSzuY5w5v/H6
4x/AKWCwFjqL2Hoy9JyM9jqF2IjPjUvvTaRC/bDMAotCu3ci96EttkHS3ONnymJ0fLVnt5QtIdV6
rO2bt2jofHpoJr9f6QstBtMXecFOMaaszy20sLP4f5jQS4LEHK9yRB9sSS8becX0jxzQIT26adKE
AgpTaCTU0iV0H2CYyYPZdn8oUfOUae1fy+bfV/Ws3FKxzDDLLBfMYIctT4DDbvXv77YFezpP255w
f9bfX3D/WmMsnTW8P9rdn+Xa70U2PkTc/TWcWVA4jlYlbhFCKLbVxa9nlzAoDBIm+2Hvug+Jhti9
mF8kLHsvSbddh9L9HjTa9wriSXlVfmmdpXGhEpeWgb1X0Q2BQGoE88CUhasf/WMrsyJLpfqx/TAG
Q6DQad+Vq6D5VTkRXnJmulH4pXJORxZQCPoXpqA0STgsvRWu/o2m+FlsLiwRaWXUMgJvFpCbdGSM
pv9R0r1RaW+oSAGFlC1eRiBqHdnlQTwkItniEW7jE+VxFEKjTOS4Ty8tBnfF3kGq9ATOMkoMjcBO
dNJouEpV7nkoD3nYN9RxD40gn0twqGrbl3JdQ8bhy35ctdeRjZs5LLuozDxa7h5ig9rPSXLndZSH
thHvU1cApCT2W0t6/AzQgEuxtTZhmdXX4VvFEOvZ07Cr1/K8sDjwXbqENF030QQEl4rZYDA+UKLW
UO6R0XDEn12fan2uT4NDbjmZ3Dos+Q8R3WeEkFE7SmwXkT4uqEJR54lDXx8Tb1xHGjsM9UXVcBmk
ht6euhnbeqO2NEOIeRc7tbJDfAkkHVBk2yhvLFNpeKqq0/olCHDYdnsYtdnYmxSl+klEXCMynhpR
vHD0aksW9jrUGG3KOEMGTifKsI5TlVHOIeLzUNU03HbvQ1tVvlqUrxyjyR7959a0rAhNhXUgSxnz
qJUXs4uozSI/0CZkJdW8ZUJMjECTCv4Tegr/ftNX1fNYklWmH+e16LCry7EMtCL5xtVyJrNL1Np+
BSll4AuKO/Tr8ZTXuro36ZSilbSkVSAjU0OH5se2CKMmm0Xl1p+nIhU0g/Zpdkw765RySW36cI0O
WIC+er2Z4UoYihYrNa+i3o7C15IS2nVdD1j0tlldn/irapEQ4pQM0oEilIISZa/SJgrAJyJ+VNkD
L6YRbPs+DQYGUvGMqVZKAicioSzihEd6xRkpRylYVnmRtpwaizFrydYA/8Cg4x/Q9dOoviuK2mw7
gV/1NpVamhUTM0u3Sv0abQuzvz58IlOmSC1OsitdZvrTo2u0F2H3h6x4ki1S51jQkk137tXQZhFO
NM/MWG/SLuMW0a3fhIXy/YwBw8t5TZYHmc0vwwTTHM8OFjnJ1+tvcoh2uklvQGTSpJnb0btdRC4g
co4FutyWQ6owNEnL6LV4HCR1A67QfQPXDEYtoDHDpARqsfxULG1PgdHkO4NNDhArItDpPxRrswln
ymgoxHJFVrB+H8XTCAcBspdefQ9TM1zbWryvDvQA90BnsnoGD+H6jZq+kdFl/tjeknEmuWIrX72r
M+FX+z8xERwP5xW1p07zkpWcDoPKnX9WftVT824QUpxt9NvItL+y3iDC43bCGzT3m8XLyaL+SOLe
YAw3BYJ7QzaAfrDVTAvseeWkojiOG8jMVUV9UOVLvsyVZ4k681E/NU99sKaKq82Qun49mMe5cBjM
ZoriI+rMRMDMSzY56LUyptJGAESIlxNR6Lc834prCgsPe/HeT/II5LO41PMfM4MpCjROC6xc1KBB
qMrSndYNDCYvnuLSz2S1eENrogwrbGUvxcApB8aYKuViDlcbYzy22gTPgD+Ew4wpHgB5wGJ+Qus2
XkX9LMTq+HGv4w00qINMbBC/o5K+tjo0MLoDoaWLKeTsECeZfQ19ulMH22SJgF2IGeEv8l/Wzupt
rk8UmbNYw/W1phhXdGtI6NPGmp3a2rkplwcGcLTXKiq40aiKdmasXoz0uVMPCOe02lSjvs8VhpLk
jdr5pzOg1Zd0xNLZFHchZhiq1nXkCIw4HkiPycPT350MToaaTr2SjPC7OmfY4sqanrQhI7QZbx1w
lHUZLfVaHGrUeF+sBZGL7XpQG04wqDZmFY6/wVI/4ATE+fBLx1bolaOGkw05AT2fTY5LN1vkWMs+
w0KIEcBPhiVjYjCpRzWHtKpYzy4VdVCnoABIm+gDtUxVqokAhxV/9LaWMlghhXLRIjxm8x6Pqi/s
pfRN8AA7OoqyUrKZSnQlmEaCXQBglkYku1nGf7Em4z5ZWa9u5DJ8yGhHR6dp1b4lk10QAMdnqzLf
PM1rcYsMG1eTCruAk8/rBCNNcr5pQj+d29AREOU1x56G3W2tulNnrTggwF5QP0SlpGst6k6ImcqO
Gt+5xMCyKgQ0OHsodaf0V4Ad85R+vUy/cNmFFgZK5uEwGYfG3g2br8IdcRfjuCDFZJs9L+nYaw9o
XD87XWbhIMFXMZr5RTvXfCIrxVaHiFyxml5mmGRg4mOOOrSnevpXRbfTvI7Kk2OvFIdnbC/44VLR
vzEkrhuzIPFUQQxEVRgMLgSLXGcoEDVtDjqXboyhbf/S8XKPGoOdtH7XSSmMm4fJnbHJqmWCMjyo
P6wh+7l0ynWNE8VrS5Nx9oJjALj7Lk5FR0CLvLfdiv0oceyQIy32YihfSpkUJ9yJf9WKZR90ZGJn
UrzZjDBSLvGbLsdLL3AUYNggz6N8a/INSgB7VA2tVHfmyzouv3p9eReCstX74mdy1NMQ5w9N2nxT
CjKxhnGeHSdzfYfEJRWruD5nR79tJsLVfG3UsXvM9M2/Hr1STirx80yHNokx5NcuGmeEPMkRyymk
Lhl9j4IrR8ftJKEFLUu7zlvkELC9HwMOLJWKBwa9Ai4uYs1MPxYzga79q9KKAI9LUNjNfG1B9QcV
qW/fShcDtbjBqzRYt8jUkD/sA3dGjiIDSAxGy4OxpYmMcfxsyhGGSCzfK23M6PpL5lsTMXO2OkFN
uz4+M8j/1ixsDRBwRgIHvbXokBwoA4+rhxIBgV7KERUOEYUpuC87cbO79eIsLTOA6i9aXIe9kbTH
fkERzIv4CXMd/VnFjYN2udSAC+ypy319wUSnJNYDx2zjZUTHdyNrRk677gi87png2rIu+VkVCZEA
tpUKZ1sYod54kvtAOAhCJYDdXaxnBG7Xwiscbu6a+2CXgwPxov7sm6nbTXnt6zaa5hpp+X7bJ9B4
nj+b9bKXC5OwArS9VoqPudJqGtFjMsmtXoX1XM2HfOMzK/oNmkIXlLCC+NV/JehhnOOEj2IbbaHt
f9mL1oUSrA00JfY0zAXZW3FH2cRqMjq/VbcpyYm63gh19CaaoCot95DTreKpVvc+6bodppItbKp2
38jW3M4N9UdJnCVs2QcgjrJLipXtzGGNH+V9su/prxuH5mWYP/WG0wjWcnS0m5obn2UcF5WLTiW+
nMwo0PmzcT8W/TmmljablvjWieLG3VP1aKthIGS7/JVyes90zHpuWfaBYzCWjei6LxtCFEYTQ+yR
lAKyRvMrfTi5GqqpnChjRt1q8QWV47B6dmoU3gLeJ8im8qrH5cVmUgTKgORwzVrMVKS/Ri1lrEZx
yurTmLqfRTo8smgXYaKPbKBXFh4p0AQ/mXattoyXeYioDxRdvIknBoLggRvkZx4xNckG/Xc8fHF1
kWilFKPjkv92reqWNQrqXFutu26Id27SWj6TTcoM1xWH8/rQshxi8zwu3qStqmepPeBFJUxIZbMK
pfV9bUZ2ia7qLznmPEK9JlQE99gnJO/yiK1DMT3eXzqrMt/dyPq2NhJgoj73crbgYUCriBr2S+Rg
sG8ReAxa7tliNT+TIps9yPOdp9FQ780D7kdGpp5LJaQ3OSupCJUCyERjyNPR5gx72XclBYU6fB4v
zePXeqIvL4PhdavJfY4VeXtgw0gLenXCQQpZMkn/k6bzWm5b2bboF6EKjYxXAsxRVNYLypKtRs5A
A/j6M7hv3ZdT1rG9LZFE9wpzjnmscuYiJZcIG3WWOg4RjHac7hyXdyAtKYoyXueuqwlELOd8U8wj
19Ms7pOGrD9WGCuLbO+KyAuLtqLUZJ9FbjGGQAfnVTxQnAmdPWt6EaU1bjonv1ogRtbZEr26PBng
azoCz7IISSbfdZHpQVcQYjqwz1SaJsPFISobRfBnXbd/ZA0SoIgMIzBwwbQxs+WGCtXzx5tbWZ/D
uK6bLA08M49WbZKe1I+Zy02FiQCbDys6VTPgTbhjEAOHgOD1QOloMB1zV0XeuEcxs7KzvsIOUSJy
Hw+J01wtozraBnGNIwvApLSilSqZ/ojpzaG+n6zyS4+8azmn+J6aK8DyPRVfwatFX87gX9SWCDV9
OSYNZge7LN7jDL+Qibq73UVF97fM83vajscWl2VTpKFtJc2qrHDwuln8pevtu65t04qZ6ZIyKRSV
9jdy2mSnhP8vg/MY0nl3+neSgrpoCxxJ8Y9pmL/casdyzPC9p79aN+8tRfri8JKWpLW3noaIjRNX
xBFUD6kHuW3QGyb3ebTKEEjXjYNmXdfWNp2G1fw487EYd2tVKInEMyAH6JCxxaTpLDkSWdCHztx8
Nv0jyvl9FkNxxIl9awav3vaRpm21wsUhwmut6R7epp7w46oIS+bOaEcpCo3FO5oTRRYIvZtE9RHO
vdiNPsiwvu6WFZ4HdPDUOky6yvE2eQ/clqzfciRKx0rat0Q0vxJr7ndSWKQW60EioGxhJtnTd121
tN4JO94XeuNAF3HfXDBJU5xYmBfdEUdA/6MTLPCOWxQkUVYfG1H9tVt7OY45+6KZb5idEYO1abIY
BRLMHJMRl5F7nYAjwxlTvxcLXCPsU/1Gm2bjaclqO7Dn4p/dsh1lITaGbCPuqZJ/8UFaAwWjVfFX
sZCz51yaX7/dzwzi8wHeipeCDWrGJQgxDxHK1mV/Tdv94+mj81F+SInP3QcO6FjLPwOW3L7MhmP5
SZvNlEjRWVNQPuv0F2vXJ/G88+rToEA2EW07eKSkmn7dB6QfvkQx80E/h6O19Ew2Z7J9x37dxZg5
Bb7atWswCCmT7IrpC+pd722qBHEnEcbcySbnNfWGqmu1s/3uqzKlRgA6MsyIzarS0HzaQ0ayBLoR
L+UqnpOfblJsiTPrxZz6Osih7gHB/+0w1GaObC4yK6OwUdmNbfwtUbbap5l5iOZE3zodEyXc6dbK
KvXbothj2Yx2z20pLhURqZeiNILNPGTTParJM15M7mpiUzc4eZHVR/1Bc3IAyYiFXcc99X6Ub0zD
SjYmw+Sq5FrsaW9WgLhatA/OAVejw81sgS2Lj42nXhc9Y4mHzDNBUwOqIuJ+8L6iKnnVH01VxoiA
3++XvQkBsWL5wNlNwv0spu+662mw/Xg8Wk3COcaFBwtsUxOuvSWFIxjMysBM4CdhzgPga96FEbnu
/tRpycTewnjmIOoWpAZt42KxNjPdo7YkY+hkb8wdfSRLtr0TxnSqGSc1Q/8yOxHzl7SMrjMLFrZP
zo6ca2W1hzbGv+owMohQWKrIObM4cgJmO+ue9e9x7p3dmMTr1GmLMJstl3k3fAPXBh71lWPapC5c
ymBkqNGyfrsAjiCJNWfR73oopVtxVFS81qR7wVyh+e98jdsO4HfSyntvmatpYm6faPFfq1VPMTz1
VVrVpGVH1CSeHJ+rSuLicryfKBpZgCnuJUwxDE5uPGhJaEq9Wbl4pRmRs5GLK4iZ5BBvZYtcZ2Zx
e4x09Rs1wdSrq92jS4ki/hvc6Ho37LUpQRIbl3enWJ7d2T/WgjVyPTCHUmdCxx4KEB5UN58Drac7
r12LSc4yfKTqja7uSdHeGPm8y1LATFE7bNBUXYBbfYIcSfFwM+m3LVD3DZTPZjDDLIMGAAbyVk/1
p1FCTFsME/CEl5wxMDEpWrqb0rycxEnmOr40vj3joKvM3yU8qGG8KLRNov1Cf8DGxpsO1GBVYDez
vUq8MdCqiK9Imgs9Z4N4HhTUY39uDzl7PtM/uwZmibSzeRAT95CqWueFMMsNKoU5HOalDiAWPqsC
h3edG8bJyys2xnL4cLUS/NjDeaO157rCrm6O8qTlPtWemNcRf6tbqn+jNabswQVADHvCJ2XSq7TD
0YmlwQ/jDqFf6FRYSbfKjRZrvcv6FFvGbMj3oRujDXXIu1U0/DtZeUfG1FO7o40F5NpZzbaB1h24
C19kjKC7BedBS0lRJHTLIBpORs2nU0QYA6acoPNSqVOZjorJtAKR4857AFcmgqroXz0sm95HV6VS
WgCj6Z5U6ie7UuBRzVgUbXTLvnMvvueVRyY0DwJVVfnemfU/VD/+ls/2e2Q+cIq+xWQeoIkhfAfM
YecfHaKIgjJzUfjU744ndQTieR/Wnv9SVEeOfVy7egrVrqjw1Zto8ytdhrP0gHNYAz0d/0Zlt+sS
pNCKrAE7aAw9R0lWvpTs7lZa28lbWgwPvuCmMDDg2bmd7Mwl2VYsQ5l8JW7gWuBhS00ex+QVtYgb
tByiTKvSqzaKwHpkDNodexQZs1Fx2pHVlmYcJN4mIqjA3PQ5esig6RJOEZv2OilurHBThu71fezo
xV2aIwCzawPNMDScBHFKZAWtTyi5k+BD9rge4ir7IrKFGpNzu/Hq39od9PW5MkCJFWlqBuWiPeVz
vPYdxipGRjDVRGYkkebjto9zOizGxKZFetQCnpSBvEQVLz41yi2cNc2C1bzHuz76Sbr20pLhtqcM
KEQR0UJ8iSP03W7cv6qqMfmUkAI8hhJ6/xZNVRtYS/5SGBGSz6gL3DJnm1qzv0xTIkSYsQRItKAk
LfQ+2KmNJb9bIJ/AcESSDyF50TeAqCu28M3B5scIRn/bxQOp7agbN9VQfJnsZ7u0OdWu9hQVouUe
zZ4xT7NZqRq5HSMjKLAOYUEG1orNGxbdLQPgClcbZ3CBwqYi3C5QXfLdmv5nNmK29vhLzgS4237X
Us88W1jpOpYcfpN92Q4IfgcPDrPJGsk75TNRf1PaYPeM4vfWLbZarWWB3T1YFodGA1NkWEru6Prv
DiK0VVoUFwtJMEYaK3Rqurp8Y6NvQydCiJedUqeidAzhRrarjPQ1toeWwZns+RzwTC13jXJpmqp+
G4/2TyKLOLR4SGCa+ruIWiBAm89suZ9xWBAmr3B2rECosPJ1mjQc8RG6fQTqMNGGFZgcPemuIBZi
q0cv06xVPBF5lLP4gTEcbx29+AFcO+wSFf+UmvGb1XC+0Eo+EmCuWNb8QEhG2YJagVWS9qem0w37
bGebxGePGOHX0YO+OSCY1Hwwx3ic+iDDr4cD6sfIQbcMTvSFZmqt4+qUFMihiXFmY4AbGDTYGZ7x
Juvu6qUp9Ew2U/R9VPRfi1Mzw2rCyX3ghmvenalBVGGkPvHzMl1ooSCYKuavQtLjJAkuJA/fX/Co
rdlynHu3H/eerthYPF7oWJupJplSzHHNGHpiEcFaJlnpbf/VyvTv6FtPpAWHJKteC7HgaqxWiiqO
AKEYOCH+9zlXeKpKnopmuXlgQg/WoqInh9VaPirrOh0E/cSc2iocakatECYCg1TO1eJ2j8MH86eK
YTz21fCJ2Q7VlIwuji/aAxfmO8stdQK0vMlrxpQmw4ygwMXnD4BDsTdhbKncl37skyPe9av0C3fT
RurWpnj8mLe8+uIA8ohTo/S70Cras2+bI/M69eJohLVaj8+3RcOIb8g8ADv9tZR1T51F2zmO8+Mm
4ivvQFkbkfbj5ervWKYwQJAjzRGtoL7cZBejkI1+DdEnoadKtcfrGerOcostbFtiwosjInOTWVm6
rjwFOqnlT7p6Pwbxn1rMR8uZakr8mb+umQP+NjJEvMcVJigAcVG86QqNRZQrVsX19KLB6CwUTj1+
C2AD0l5mIksMt0VAVxuX9HnR63SLdEbPH+3xA1JnacMl1VPO82j6O5h2jOpkSNZycp9bs8XGp8TG
GWCYiPEO0td/+Hx8jNz6MDy3jkT7kLyIyLDXieI5sykSbdFBVnUIUO5ZMAYOl/d65gNUKygNNOmH
uinBd4iGnRTIWAtZ4taKeNMRo/ASlFj2+nS6+SXUa1UkRlBSS+3aUfsqucxic6LeSXpxwDbzNejV
FZrwtlOahTpNRxc9DAEGEaY/7UIdaX3ZOq91MXplEKf2c9eB1FDQMXSOhqS3mO/V6UWbgJ/G8RoN
2dqBar6KOufXcfNHStujyu8hcGaI/TR+cKhTHPRPxpw8cfLcrdpeuegHrJ6zozZdl2HDBxIlMHpZ
Kjb52L9OkVqnEovPBKaJveGhaqC/S6d4XeLhxUawhEXRhsoeM1cDX5iXLX7v5lJkCF1kI5CSmXPy
nbRM5oRjvGk4CqHEUlPpqbe1KohkeglcVUeGNEmjPQkYLgx0uWkl7GGKFBnmtdmuPcFsG7JJh/5L
FZcqYlzR5UZgG61868hINurU3KDg+rLr1AhNtg+vcaedEAbwmluiu1uczBTcbLb1MvpXsWHfJHEC
JwEJB2mp/4mSrDDuknndmkAfvrLKsq++Z/+YI6LHAQyLRrkeLXLLBa+9I8NYJ0tcnORDyJ/AIg7Q
n7212B7I76pedJcPTu6O/KOL/pMkGGRNZZ9sUQEtGayXaRI96xVGRy1reqKDOpSWHVNvo+jtA8A9
pn1k0eEsKp5UNpZhrZnnQSl/N/lyg7uCeqtHmLM4ycWI5MXvh+iP7k0/WM1jqtHl0nfgMpT69BBh
rSueoTOscyuo/ScXv+M4Aa+CQgcdmVH+aojlE4A/78TOCas+7+fQLjzMwBM3vbEccxbtFwTQV0Ck
36LaseFO16b95PeU/p2Q3JwWtPKUBQDf5RmTK2UxVfqWNr5E2AgDR7Wrukj0Y2fSTT/8xTbTg8Sc
zgX8RUiD/q99Z+lsYY9AvVe683umZ0NYKjZuVQ4RrfDeH3pys00u7NgGjpER1xooDGFqb1484jtQ
7WYABG1kaB/Honxu5wVOu+V61Pw4qqb2FCP6HvrqS8vxLA/LbeyQTySuDwdI6SzJ7W8tEuwtYhIM
taF4qXP0aa5TIEnAVMwD5fFjiPqNnGA8i/3v/Fl2+RsT1zti+4qX1aEjZT4aGdXvCIAU/z5nSg1s
JfGPYpB7yB8NC6b0aHoNE+eWa87o3bCJ6i9St3ftIvtV1qe/mQOfgqjWwNOKLpBoz1HXw9KwmM5F
ucaNw1wfr/OLywo7n/kujcpg+9LzuXIj44DRBxZONaxdNSsMwWzy49Le9ZiC8IqiBo902DaxdlTQ
bNgHYQofYeBMRhsWUjB/nS2yAtnemyXZLlj03phfuRtpIkHndSGCr9hpFztG4RUtxiVByfFkR+a6
VMXdUyAvir7+SlpvxJTLsVCWTkJFkIFedOw9kHVcwKn3mZY6C8223sghU+F6M/eYqxmP0Gymzw5K
tlXXehhAKXOhHkcUB0Jbdy5OZ5NKPPbbkfWMD+3Pr1d5Ze16J0NALV9Frp+Vm8wUZBXvgdOfIuOr
R8Kzshem7ILpESStnPdKfBRudEuGrdfQlgjHfeOKEyGmkE1N3hw1OvdIV/mw5ODITJrgqIi5Rcjk
Bh3lPk31w+dnvmYp64SGrWGQw9dD7kVPnq8WVsmhn9bgliuUsElgTxkrqayKf7ReWWvHK6cAEbgI
U/cpV//Q0yPo7yGWQg4bOVfmLGgHHxlV+ewUPVr/pdojujB4bLkdnGx6SbqERlCHA2zqDPfYpsIR
vBdRwrKGikjrc5g1JbEWsZ8GRkvIWxsxn+sbu8DKbTgnd5b8TAhmjW5l25EMiwFETxKBnDOBTHNT
seJMvyAgszhLGwoNyG1tLY+pfRhzv18z4v+A9spPO/+MYhbM4guWE/4CmYwiLEpiVHm9TbeQhwUS
NXumXy8lUvra25i2dxt4VleeO62bqk62g+79KEN+6u6rXSiLUATOzBoZFB4V7t7JqW5mEWlrWXtb
P2O2PtTFv0zwcY0fclorsXheBHrlHiKeSf+JhHHYxAY+J/b9oJa1OV8VJsprM+6Yn2UkDxQJJ6Fv
f8VUI2s9Q4vv1TzpSwPEHzhvlwiayHh5GSq0ioDWAyx4gK50cTI9LyxjTv3qFTFVj9uCbqxmhYf4
+mjFICt0rJjL0GwJ4ciMVWEjC2XMc0VWIAFxji9NUr8kifPSyD8AnT4NRY+rep0qz8ABpW3SeESK
lp1KWil+1uzd6GY+OP/s2H2NYo0EgsLr0D/RdZ4ZaF0wf57neP4xhAEZUZsPDGHG1YTYDbmpeIo9
7cMt6hvk362hW2v4WHew9R8VBtxucq8eGjN2/uOXKGOB3IO6vE35YVN7/IDChRis+54XeR4kbmlt
eW1Qk6foao555BhBlYIUy2Pj3rgRb6W7NdKxD/OHrT6ZL9GEgLNv9lYT//WU5bFGHP4ajqNv3r1k
2aOLC+IakHg2ciOrShzx847rttKtwJwbde718qD53lvriApIhTq4fuGEpj1N+1TgQDFszVx78T/H
RI8FZOp3YSd/6IcePWTGKNMx837PgAZrd7sM11SefNRbL32KeYa3YzVEy8BnITV3Q73ByimZKWEU
EInHZ+gB5RgatNxxcpFl3If0o5iZ8r0n4PSRAVSuVV6fUqMhk8zhTa41UNlDdGEoQlIJdKrAldF7
akRr6cVXlNon6WIjpzMP0jhmyKLvlgWyobTuXKaw4dzioUKfUJeRHNeW5LagZJ6S/CXS2id2/gAo
IIHPwry5eAHi2tr7ypgYmCXvc9y9A1JAioBHh5wdzQHHzMFQBgvWhnZyT8aD/hdH8tTjwZaaTIMm
KZ7jNvubDwu0f+wj0hYveoxyfEgYvcroqe2NV5ay7/OoQYPAPBMAn03W9VKNW5UlQc9nKyoM6s0B
OdVo4pAueYmmWT9mwFik2hW5Pq5n3fonGKPZPBINslE0IRVmMQKEbeOH0wST11LhFaLQMdMXznQi
uMr5Glfxt5sXn2iPmRN0DJhKRm3KYBxjzVa8rsXEfyqDbmHGYK/96HUEFLLW5sdyz4nWqVl0O3Rg
j1QOZh/XzJvhai2/DBCTbZzRkICU89ftyKJGqu/MdvOd6BQrgfwKCD5biybZM9n7bdS3HltoaJv5
Ne2rg3Cmf2XTtpt4epyjfncoIl58o5ZWOJUmBraafiJiu7uw9yMx6iEzJ5w63zrVQNiP2KV6okIC
6d55PS5WPe7y0n43U868xhEAstLr7Oq78SEStMRGU1F8iCZpI3vu1onm0+Q0H4odPTp+EO/m5NK9
+FvHE68GxxCGjyChWq9l/NmTSyHK8Y2bfi8ihifG6P9kPQ4Hk61xUqbPomc/BOpiGNjXFsnIQs6n
JTXxP8BzvFgaCpmFhz2MT36zzEHeM02OdO+tkg1QPZR2gwWgDn9X4BNCd6gnUE5agUWOm9z3y7sP
N2P2YwjKEAPg7fMfTpj4bpbEnDdOaf2dvOzQedW9QoRQ2MmBWideE+r3IbxBoeI+jllKDoyubujS
VkPRL0c6ZnC7tIaFUoz1o20aefe2SD8YjDNRR7JhS+1k6op9rfZWEl60wpHChUd/CcGgXk0GvxX3
OiqY4Wu2lL+RETM1Tiow5tl01jFFLQV5Q5Pu0vK4GR4X1+LNHhGNMrJEp4pmn/CMfNBuHBMIDCIt
lC2TXtlJcokfy74sMzeJrJ9V3WziDuWx3y9brevoPbPpe2GAh6iXc6jwsqvwq28CR3ayZFsb69Ad
Zj6jQd7WSai8qXnqWvmB6+oJSXexS8RYHVD+5C4XbqaeFEEtNcr/N23huVR4Mh+FJIsm1TWBXwFu
Nn3z3FpVwFR6AqqrOHgqhCSx6e7KXm+PsporVn3uQRjQ34DKUfOUtF5MvRwbFJGLpANV5KzPv9Pw
moDX/mkm2G/9PAUCetviyhOmyD4AFeFuNWjYK7VQcqGUqAJt0k5l45tsySFaZmlfh+PQL2GVR9k1
NU0TjsGwA1YYP4LVN4Mp3UthtM5lQIfE0kS6AYXXu0P5CSux1i6gbdwz71xKMMPVqFyuD4vhPobl
r4x4oii51vaOBrG/NBgHH4Iyb6eLEWtc7BvUpNbRYSt97ifcnlYFu93N99i3JpCh3gc7Vzymame0
rDQ6MAsAjKVKv6eGt/C/gJQB6A97Y64+o9+h5jsDZw+knp4cH3Q+tp/qp0u8ORjZk2Wy1/EWp69m
x6fZNYY3M1Xo6dpDln9qCLYogIev2umpWR7yCz9eyd6cD37/dxpyBhvF+Hcq3BecLNPKitDO97a3
9fLxVNfH3PEITcpMaBbMkVodeHAc4TSnLVynnvECpQxrS0N2ejPjw+PBcMz0NS0kyW6MOGfL/MMW
8zNf+Nbw62S+ip+dBDm7cRwjlwlwV6yrXL9VY1YfpjT5bS3vTh0MgWfks7RYY+D8w6FiHE1WMyDM
q3DCvejoI0dQzoAim5t+5cTOHi8svC3UIPhTAxU/2h6DbYnuOL+y88GKUOSWy92bulvTiNsIIZZB
G+NAyFUtNgrPRsY1PatI/2Awvqdq6R5KFqxCzM7wAGgVpsySQLnKn44dPgPo8d+uqP95Y83VRh37
IIUmLmtHUTlsPAYE+USBkAHmFY9bDsV+q2MHb66asv85pKpS9LZBYw43lqAJd5u39oVXHEsFna2A
4z+03XthNd0xJuG4x7PEe5Vel9xq97EDf4yKdUe0U5AY/ktZONpmIYcUNS+yj86/Z637x/BXVl3w
LYwUgX3R2JtpYhKqIGqB8eFqJzdh36NQKuaiPA1ldnERic42mwVjEp+22QF5t80zK8Fzk9snK9Xn
g+lWr7FR3A2urM6M/lR5hyIEwgvyYzLH2q7ZmVU0r9KBKjca02/DVHDi/3rWojNLBrkki4YHQQrE
OJRo1QA3QLnyAG/uSPoaAkFGBqFmV9Mrz244+Xu0PslTB5ltlbkSQLT/HZfpsK3k8qIMTszsgQH0
IJ2exeSdtTT5M2hRce8z4IzGoq8qft5ogvpNMYW5yBneB7P4yMtSBDKKNnXcni0z/0VHk67alGFc
hg6arWqQYmfdeBO3b7HUoamRkNQvYCjdSp8RWgNxahYTiKt81yHtQskICw1nlNtWHUOk7mI5vhlA
b8zWyv4Y6Ou81I1xJ5nmOUagGOfQdg3dDZpyfPQbJTg3hMnRLN8lUKvMbawtcr4wY3e9t8aCftNf
ahpueg1J7lYxoM7zxa8xoGkCmLBFEtqu0ZMd9DxNTmOPMD4fu6vrlsbDSbxRntGdXGEeh9QuA2Ho
b8rqLjiDKnLM5F5vl8PcdbAbEiSj9TbKGXPFYmDgvCoqDrppRP02jNULeio9LDwCAGpJs2/qgxkg
lvFXVX4zHnHEYPpbiktzp8fxIygJDcPMlIeyoI43xBmUAzTQ/LZYlthq2ZdrawTUxE0HFNV+1fLh
IX0mjrXyrY9OZngDS+t9Ck20HGzVUrx0OOEMA6zk4yMyZtGDnaeOZvZpaLjxIPk1lMesUBz0uXuL
YCgDSwEM0H8EXJJDFjkbzR2etL59NX37GXcezODEY5AM7HEhvI5hd3JaanRHuogWDi9s4m6pXmvT
v7Rk42Isq41QUROsc1wauJHJoBhjQhl4BvG+xtvRiAvEKc4/9ipbz1f1bk5ojf1NZOYj/ohj4Tvp
obDUyem/42XYFQ8VIqGwGyRFvDndAk0Rfyyiri+zzUUYU0TjKXWRZImJwi+lPm27F3Rk1sqR3hvA
S9j2vf3HrRPzUEwziwQF7G6B0dkPsDqnfrrqFhIcP/qDe+toDCRIGpmZrVsi3uKGuB9S5V6ciG/T
xY3LGAWNm5+AvM6HMzOAeMP/G/poObbt0r2jNvpFi1cirfQZB2WISTV8S0m7/DV7XF3U+sh9YgxJ
mGVYhOMT2NqCYZrG0auYoRJikcMXXfpncgzWeo3XXZ9NxJ8dNI1WY0rGWDqsgIqGRJ7S+Er1LObp
ELflH9yj3drL7Ru77HtB2NxDYAqojONALuhTNYbGZdQN6+WBvu3ZVj14CCWqJmZEU1bAvnWHddno
6nNQf7qIEKfZvnYzd1iedkyRJYTAUvRiNdgi21iEL28eql/f/JLo2TChzq9iSV4dTVtCv+HPuQ4C
+mK6gxO9TjoLTJuEhgtyq2CW5nkhn4FEHvkhOMrXy4xcQl8U8BnrBDLqWJbjU57GOyPp1UsvsAm7
Wh/EmryahdQp23Bq9aKz1hagjL6PtrXwmw3SNSAiCNbxagJaycYWxtdLzDczG92wUbKFbhjzsloj
2U3F3CAC4rgf616n9IfTleSYswtIthx1bH8MMpv4PHE8L8RD5cZy89v0PTPUjc1buikKsfYmIJgV
xIM1ZE4saDrfAQxznBtzdDKb0nmKc1JU8THVGzSkDh4wL99In5PedTyT2fH8WTmyPHie9IOxVKi4
eJhHMyk4F55odRWLP06neHnWBHfAGOvFXZAQMzNmGyykfH3p3Ad/Hg78HNAOR8cNpFckh17Avu0B
HttioawbPPXmklLEEzSz+Mu8fQ/L432R+b4sCijYeXpDEWltSP3KNnP3I5GPvwJ/7J5mp7sYdumc
07a8lDm9UlL9pkp8k/AKmNpKnpE2djdBfZqkl0K8+LACmmnRDl7nhIYtBBE2srwCOjFOfedyGTTA
8vRKbEY3Vqsucfxt7SVWMGGZwO2IzXzy+IA4DYsHgVOMQu5aDuqvZtvodbUxeVpIrI1L+HVycNQu
hvBwXaaKf2wcbtxiaF6oqtKkOuWFp46VkSzXus9lMBWP1b2/PJf6cXokRIBoPrHCaTZjDRdfWMq4
wbkoVjO6OijFJVMcwjT/YmjVyfbi/TGNCaOcrT+WVZdKdHLd2xLlQn0b20RuerM6ub3FsLyoj6WW
FK/S6eYDEADUAXaEylU+3lsd/OykV/krGXQkfXeyP6Xz6MEdJD6w79qTlmTWZaF3u/z3q7xjUu0k
SOedRWjb3EVS5JVtfLYHkawazfI2bh/H57HpgrFTdtB1Xnee8bUfaHvFtkAYcvPR/bHBX6KPln/E
b05xns0fBe/UFte0t/7vy3ahWcPEJq4i8bPnxx9zMAes+kg37rmXOGwrG2vcKeNZc+0mpK31rws0
6Ot/v+pn7S7RvR/++7+IsNQCOZFsJB8QjgqM09f//aqovcvkuf4DN6GBfhxf6givxH//o4NT00NL
GBt+OrBrj99IM9AUTpoAAi5Le8/GG1H1KOqnedLepYdCc6HB2Cy2o85MuKYzC5ykVFrDlgtKPpgN
uADkYBC8+dHlfBt2qz18NUV7ihbHfBmXedexCf100zLd9i13FtECBRBLU98ahHsJX5qvUivGu8VX
ni7HXWFaJWym/Bk2vvUaFS5elu5H5EVxNzU/XzVJqx3o2fRDZVUC1j4CigHpaRzWslp2KSi9JnaQ
u9n5ZFOsu+XGRi2RrWOTUVum+x11tG6zzvBtihTuOmlzYQgnYsiKBOoisqZCackTotvjlc89H0Zl
i7VQXndvmqq/j3N+tnSbfGir0vd5acmbVs0sF4d6/sIe6+BItTF9UjlsWVa2JPGBZmIgUIwvs/ZI
UUZ9cXQeX0ZpHa/bmIiJngXKC9DEdo2U5xUEVx389yfSsYXkYmvn/776708lI1WQYbT3WWcV4nqt
s54s2R1l15wbyDDZerF7lGk59ypncIzaJmdrFHk8q0YP+LI33f6fiv5gSBI/pHIgL0JneHf01tk2
HZjU1HDNK3Ilm4B1Ye+Y3ORrmbs/RBAUfx6/8P//F55haq+N1d61wtu07mjCbZu9w+LnOuUaXzq+
byOC7S5C86Zt74nq7EfFtK6nwXxhlUgbVRbRT2IRo2jUcwjEuD45qHRDX0b+EYtO/ey69Yvnt+Z+
jptiXc+DE2oO57TT1vmnDXMmIchqtHRgQiUv9kNoweLznFm+5MPPr/LI0B4FIbD50lRnkt++59p2
tp2ce4w/ysrOS0SZkSEqaVn6N/qOTftePMiLSSNs/IyReRgGX+v34Oe602STN5GVvXOyi766CFFg
g1FN8WN2x653/TMVG1EYRl/aYbbI7tp4uhsCNKLUfnw56tryP7bObKlxZduiX6SIVJNqXt0b24Dp
4UVBU6W+S0mp5uvvEPuc2Ddu3BfCBgoKW8pcudacY4IY9t872xj28QLrdOp6eiNs4jvQIKS8hNas
43cfXZIV3xnZ09Be0ZnEQVndcWCHu6sNoAI1KqlcvSgwFMSTIqWuS0nNpzp95wyds5orQAzAlwsw
MzINUDO5XFmkMyM/BFd6IIFGP1IFFic5AnUkj2V8cOxHBtIQSHmTN8T9xF86YI0LnfR9hne8K6Ju
WvcVbmXflDXwpH7BqGteuXHo4z0iiXRajKfeZgyb+p2Rh2RaFYsd9aOA3wsuPeMw8c8jvNT23s9Y
a6Tg7U+cqn1vgKsjnHF/Oqd+oByOzDojM9KOzx062/VAq+dDDt1zL0FSlIlj3MZREq2FF4oXhCsG
TjMeGaSv/vO536/6nTke/TYgZbqJP/wkckkn7w5t3ct3Sm0GMTa5BoFZsSznHYlhyrIOIPzSN+HD
uWis6cMvmfyiIT65zRQ9xk2jUTzz34ycl8m2ghtgwg5/mv+mtUy+lgcYYvSdRe+0XAxZvakz8BiK
CDg6yiQj7ASMnntooMYa9euSsh09yrSSdzQ7wCtRTq4dvrqXQqsrh5FwxXtm7BUdqh2aDrprY9Fe
UwcY3O8XJqGdcyc5pS6LlRcbDyoxrPPvM+Q++mIb8e3yaZDhx0piJM2NBhoh+UFU1YlzmB23vp0c
I32Y4E6ds6413X1a9rvfpbFhtnb7vxfJN5XG+cXVlL61ZdV3ToMMqSTw5WLhYafUohdQDHlHZjTu
iJOhSjo+lGCxO/6MbozvIsysR10HWORclqHU6v8isEDaWvZkwqCbfQXWdmOEQBHbjDy5YEIm7lXx
XTvETGWC+DEaTbXz3AHOl2V0SKJ8mMNWBMxuGFC22+RxHH4/x+SchFrhW89xm/3nWyoGRWddwEmp
h0ldsyhU59Yf6LRj07Yy9jBMQSkiYzbD92oqu4cF6Lh28oYAWle2D3ZI4dDqqUGQ3DE4E06x6SuN
rDBr3uvEQcqS9AEX89LJ/vQLi9vBEZzfGwSkc9cGexON3EOY5EiOGeJ/JcH3GLvL3p/fOC0Ix43T
mN0eJc2ND3E3HbX7IzGYqHRxf9RGzxkAgjxCuvAgZMgyTaTQ9d9HFUbf//u5f7/676OF+UHJZq37
PBQfPUIGvw2THzYeGhu60w/uOE6HWJSUNR4DAzcvwOnp9OF3f3eIASZ3cK4P87IWFzZYFC8bHpJM
PgNl4xWL1PRmu326mTtvvAkaTgxVytGMU7e62nklT7HQj4Dx1HU20/bKmXTiKErMhCEAgiY5Z6qe
adNdh716ixDVXjdOQOvUwfAWB8TB+YwgncSyvmbL+ueB+d8Hy5e06t5NosE4WqYPZKuVF21GDMlp
NDLnjzhAF5KgMj+sCKSW8hSaJHzMJtkVxfJjQuZy+VD+cN7bt+SCPIN1d6/LM924NTOIWbZYlct2
D9w5uqAxi4ARYdTD2z2tfp86LIl4Xmz0ycQrUpFQjpeEzVFRRAPrT2eZ7s3vrTqk+XQX1GjN3Igf
q4jvuiHibHjt5CXtk+mN8wni1YR2qr/BxJ1ehqU664mqOZmzTy1koffosfvFkL47R5yb2EwJEHMf
Rlbfc7jgrRMfSFdclHRHLMQjXmo8EhK69FiAnnFY2jpe755a81KBAWKsdoCsaD/XoRMuTwalBgCL
ozxmZhJfCGiMLrOfDadBsDtykm6YSj63IyfvYnyvSKdJgqUxjPbu/33kMM82kZncIsnJ97XAcuEx
dXj3hD6OUmp6BoF5bGbaMHVTn6N66lbd8s40MvrfT3MkxMsUCIGgaLstxb77mVyRYcRfTuSX2w7w
GfluSIuTcd50weRdaIh7J4iMG9UzcypL5nRm+4xBNSKlYpjXwMq1Jn/NTeoP2lyIZgbzgD4MEX3b
btjh4v0QINqeY1qqutELuV+yCmofjgMHcEcxvcAbwY2D6XLU0bNEfOjYw083uRd03XddRoyTC6m+
mzbwAA5lyZGvMA/Sw6cto48pc3G7tnvVtF+G4RfrNEGqVJbVHxqSfmB8YjHsYXXjFku5gLfpjI+T
koQ2THhjxQLIXzpX9OaSTWslD5XAECeTvxXDfFEO3s2MW5vkz27v+AltXXNDSVvvjAaNl4qO8Gi6
rVAYRuaa+puwIgx7WI7NlEAhLMmLFGxmfODijcVghLHZpQeKNtRjag1ZlLoF6RG2uH1bjbdAVd6N
ZdLv+X5yyIFPrFziTdaDLt47ufxuoJkrwwNwoRwThF6ErouqrdqaaA2NKkhO3miCPQ8gphpIrfFu
7+rIf7J6EBvCom1q0QEA1aM+ZWH2exMkH3rhJTxtCC9epN+G/D1tEEXGU4k2hjONJgxyrRJaE+Cs
3wCruLtq+RML04GbaQAXCdBh2GW5y7TJfy4hjjyOmd5ZCX11YTsvSQbrLISCQemfNzvakNEyu64a
UW2MbteQQL/kNnFUMdyveh6wn9a9ueXgvh6KMt8ZyfzFLXCo/C+JZnrdJ211wk12zdXyu2yb4a3M
8OG8UNSKnUVRbM6fgxiHY6ULMqlbAjFYdg/t4F4rVRmHysS2M8NmRXTPQCMz3Wut9UcWB8ammegj
GYnicibT1JOa0Ih0Z0R9jJ0Y45oNJikXItwwx8l3amCI07nJT+nrauOR6QueeVgnDd9pWf0h9oJx
Py7qfBoQk6YjGvbDRsQtrUhbDquuZMaBTys2b4o6kig0+ZNSP/iu5u7Nnq+Rwm3Izhjv6+m5be2A
/DxwlLJTb61TPhF1RgtmRl42ufUe3efWxLV9EA1ZeHXUPFSF0+77EF+h6HxEDH9m7sa11bbkcZUF
x+5yuvXsxcFnD/epwEwicw8GTLvjoDpw+drpiavmIlyNkqmstirhjChDMqSgwdzmpXviwI3Xyzat
m+lZDYH3YCeai9tt1bGjDvGiwbvWPrCgOksPSegnd8r150MR4Xku+5zKpMDeUsRNf9D+1SCsA5mW
d0k0IrcJCUtRhH/7pVrxlNorYSMCjEqieLJmXNJ+EekU0SWKe8wPrNDFRMXz6GXVn4Ju8L2PdCNQ
WXr25G0S2DYZTo25LZEr3ru+x0Ldwvkde5rfZf+JZYK83lx+lojmj7oD02SAcYAIWqw9Wz8GI0ug
YQbT0WPspSoXBN6cqqMgSMV0OaxNdQjjixkjcd7yBjKhuI4hoRkJF+WAPaXtzQs9FPuaupZ9RX2H
fYprpFDlpURaf+2dwrtgctjRIHht83RiWSXSFcnENSu8U0nrCJk6ulK4gD4zE+QqRdRUx5JaCNtf
IKjLp+5RiDZZjxyDPoDUXdHMAY5BKtIv42R8Zle/UuWHCe4QPfwPIJTu4fdDgf7btYzx7vfZ0OdQ
bEASHH/r60QL+2Zu+6+wh2kXZQKur6IWpbKWt5YrWXSEZDnv0vjZntO/LnCfn9gR24o0rA9ZJO9d
ZZygz9nPLM+AmY3FHLdsmsIbbhxZFaAQgvjMmLa69JCwN4oZ8jO7xjqJ0uJbaHKD00nx/yaJRBbp
a67a7x7Tz1PhIIDMU/sWRlZ7VyRhfkffPo3FB9i64juP2/eUk8rTf05hYnoZSqmR2KWlc8hJDOCk
FuMf88IyW0nL649pjmM0zKMlNI0jhEinaUvryFn/NnvyPoWPqNEnGi5VHwGezzNV5uLk+BSGtg8p
0oyNsId2DSdenn47KrgCS7VqBT8Jy5PB2NVcocMvUYh3hH82ofiuIvxF3TwWr0PnQ9nyu+nqsGOT
3lbXZzRw29oG5wGtQhEW1LTn30e/H9yS/3+Mcwq0jXu0nX585h6F4WQ30dYtDPJss5GJ1kCkGvNn
BoySSFJi/RTP0a6ugqS0dzUyWBJ3POfRMWkk4znC0B/OtwO65F1ZYFDncO6XHq2juSVIVP92lmBj
Mxx/HWEj3HWmcu7jEg1Tjudi5bOeHn6fMipz7qkriRCbHThCvxVhom7Q0LjDxhysJ6cV3UFJt8Fu
MMO3qasLGwSnoN+HaThVF8s1P0OHzMOOqfku5XhE7EhsntPlgwgjIpDsxXQDWuFIh2E6/X5IghGR
6L/Pfx+FFh1tTGywD6LmIrMmvP394FviP49krS+GmMyb38+3fsAe+fu/Hm3rwXPsDiBg0NF/w+TF
Vj4ymlw+oKAoALIvFSxtEKgNUfY2jm7wuLA8j65L1iDQz/RjwRXSW8RJpWR7XxTyxYzq9DmF6gSt
Z1SHoYiTJ8/svq2RlhFjA2tTojOiAnDEAdu49fz7dCyWRK4ieZzY07A6CEX97MpHZHbNMR3jdM3x
ITs0LRbV2JTFvReTWtt1uHsTKyvvofUN60JNwY1u7L3VVONb1RXoMW2pbwLfJ14nNSz4aXVLmxqT
fzghiJOO81UbJUjLSNUPksbcHpu4d8QbA+zXPRkDo8ffR2U12YdpitwTWhX7YNCMXmtPQYha+k/Z
VMaX30f84wXhuG4GG6GSbRGumM1M6ZDPNqfM7qD8IO1s0D94SJ6WLqRPSOZRzfaTy/XYWjI9MfOs
USYVsXuD52NfWORBtZQjr8pwfhhRmH+U91ZWtULjWBq3Rmt4L0Y20LypGB9YdMl/X9d/n/4eiGVW
sONEM29Z3x/gQ5jvvk1uezG/TbS/jhJ46NYzZoFFTb2QrVo8KPTaq8pVzWEK/D/kQtvI93J73+SZ
vXWBWL9GlMWJID4ISdbu3+apWRV7BGPBrXSpkprUbE7RGP713YKA6mw072Hj/Pk9KDvwITatOzBM
sx2SzUOhobsFzE2Ccjz7icfBMQmMbaCB5yEOsaPGX1rrxVNaIJCsDUlWUWMXTx6ouI2T4PkYIuPO
HpjkWdFUfDeccpk3k4DVBC1MQgcCQIUlPuP4gFeINy+tgwD4el3801Bc1kc9wITBfcp2f5isWh1o
QhQH/DzJo7nUhb/HZm9IdsFche9+MhHqFHATq/kajs68DjLi4aYs+RwL0/7jNfiN455dy3OChXuk
nkc/ulFDiGoOC+kWv45+SpzRPGXsgytreWoYBm9AWFDkGBNTxe69ostLRnPIbLjywo95MbYvfUPT
7Lt13ScpUZH//Q6QUuHHyHfYJpkL/9zwphXrNSSQ1wDM5V1OC+0FuIine/0yD45170/hlQMLtgVP
o3HIaXCVw3EiEA3IHufRwpe8QRJa6T/L08yC9A5u0txYYIAYvy8acjdt7yj12ju64ZLaajnathPn
bZS8rO1TjzyzmGZ/mxYTgoUaCvc8VDTMPGOM9yzp0aary5BEOc2bTsX3mBpjtG6BgXxMpTyH0uGy
jybUnqvfyzoLIPEuVz+WZevZMzQa3Klf/36NfQGZLznQN1m0MAOayjq5blaiKCqe6OCW4IdU8Q0c
l6g3G7MlDOzVQjV4IPoLp51t3c04MTeWCuF+AdLARAqYq1WxRAg96H1ojRjqq14yXkT5OmIS2o5e
/2HBxzoMMa6HVkR/Zd/S9eNHBNPkHACWSBUxkSgJSnX7irK9JTfIWPx2uf4etf04TbV3yHHR6/w2
8zLjKvUE95R8Wtb7h7hDLZcNNMqcWR8xijtHkzi6lct1sNLOYywyvZsr1jCXTu+2WVwNY9vidWtB
QzUN0taJxIrBgK4S0g6WWb3B1Awq2EruxoJTQ5x7rwylW9z+KNnR85N8/jQGBp7qtjinaki3YC5z
x7EAOTkZlj+crtwXW8cgCVcIgYcG8OSqmMJjxB63HmaPsyhWlCFOkpUq6HVFQ7JHft/g8jJfLN9S
eJnImJstcYkodvNZ+Fsa6x+ts+BxeRVWwl/AZIyDZBT7hEx588HyrmrGn4uS8zBmUJfmTN8GAIRv
BzO+Kq64o9M7Erygx8XmmW9iwKSPyqnY2AJxcVBzYB0Ma96QeXsRhsWw363nHce1GpnkvGH6RWqh
9xCxn/0gLsr9LdYl0uLiQT5UruXu8VT126bs240PDCdOUbgSIQKqx7PhPUf4qZfoBQBrTKSadAsl
HOx6Y4wcWdRdpivE9z5ZzzacedxBEB8mhzOnwqe2QWFGk6dGQNTF5sm0wycAaRdk+t2x6F+KBqGT
AviV5ESFq+psivIyVnKCktncqNDut3ER/bjoquh3iOyAH/7LkM0pTBDGARtegpz+aJtDg/CIqR+Z
geYMqvLa/I7saMkHJtN5EvsSkn/GNbBRS0BaFDsEF6MuMfU14JyIfwr7k7N4YaUw98TMcZ2n91HD
1Z3y7cjgLwFzmwUb8DLaMS1Qg+x5adbh1lhqMbqvLTqGyzT2BwkiJomxqJA1dvbD8sPpK49GhThA
g9oKZ2wwlpPZy2Fhb1lEylsjQO/8YgeoDgwDi0zU+YvIlc+GRM3vmzE8QFV6Ghoy4WrZlxsqznpV
AXjiKBneALFYsfCU+6IHuAR5rKWTE7NUmH/KMnkdo6ZDUAZ4IJaHJAGTBVBCr734ppgMKG+W2+wQ
+QLeaqKvwCzWeSHyc+tWaMU70ga126xAa1CE980VIdsiL5/kHiec5laa010fePYhrtK9LGpr5+cM
9YfZpx4BFr/rF07Y+Nw25EIoG/zoKLppFzsrj9dxO87AhspZwElH6Jzj4haALwn0BDuLnsfLnseY
hN7ZGgSofUHLnqQ1a1642pEcbpukwgFOUodnGUdTzB9L7IJbuz4vLucQknLCjZgECjot3AvV1aM0
k+HgqTa9eGaDsB/MpOVo2ima80ZFFAvGEjLR4XSClxXfnbORvJtlCrxY0QvpmOuG9tHzvHtsAuEl
Ryp9QTT7hvqp2gsUCYPLVgOKHG/CkB6xUv7JVXjxxwlKlONfhsp7g2b30fnxyQ8nAAj5xq/ld++h
RUGPdHZnCAC4XMY9RWEECi4wrDeqqGlvo+LhPnmM7PBhAOx5qBX4Oysiq6DyHsAbfnQxbu+grl5V
6e89CW3bz1CsuDWpHvJvNhdguApv36BqpYlUXYdychGMgRGrCUrGy0OYeWufrcGHy/TCHN0mgkX/
QT2Qoa33ETbP7TYOkydCF79AEgDNTbY9rZtVJzJ/yxCBZpMD2zPhdhVsaZaXv9pZ8idCNRs7AX95
wgpdoYJqfMfdmNqEX+iTRhhfkuacL9em7IovtlGoTtATtNVXu6wMEMdQna2KU12NT8oOs51o3DeG
ErtY43U0ubmTKm03klqHuWLkrPI5uh+SZsMR9o4m5U3Te5fQ9LGbloBLkpI3wj9lzo5S5DlH2r9T
sieL5JdI1mfM9utTnXtwz5R2d064riz3j+/jG+9FQ6dc2I998z2kkLaHljMHcsljqXz1QJYIXgE7
TamlrPQ2+irwOB+q1n2AE7+aRZWtKXXYlHi7LYdenYUWZN364tyi5MkZI0IKh5DFPwKdQ4x8u/M8
AFPkQ8NUIWVAAzxeD6jdqzn31hol32qCf3dKlWJOF8W7Oeh7jsr6HnEsk22LGU4fiKOFRXQDwflW
jQts1ydAeppr5AQaSAuBd7SQx4TfUWUZAqRzlFJB8kLrjRGYP0BvbPo/SBzN756oLRxECuZ83AIa
9RChLjZI0YETEYSlMIGNMXiskYq2NDqAhbeDN6yjQrza8Yj2e8GjKfOoM/MmXTwzpGnuudS5/2rs
8iSjxPsysR+LOkR8H+BeMJET078FbgX/pWNkOxDvsCc5DLV5XXB0s3+SIH6SXaMYanabkbNB4WH7
QECJ3ZGo9lFRFM3KuSms7Gtsg/A27MOjFWQtSRPNc0eI0N2U91eZi2Ni0kedDboBvcmCG7devWai
u58d8GE6UTDA+mlbut6joyC6hREBBP3U0cwGEmlZQXTP3r/sMSUQc9CPHFc0nfgWKacsN6FFV9ok
X9YdHO/AsB3nhqY329jNq2HW84M5NcBFAZ6uxtnhe9PpPo2zdJ9mVnwbSz9fMeMGadN2f1L8uYgS
5+q5yd/ywXDPNCic4tikEFLHGTuzUgqjmDPdiN4HXzgpsaHZ08KZ5MKV/YRBvCOvIY3PFWG/DSYM
g31uXbSUTDhNyKhM6MEiGcuy9mj2zsmnDtxqa7p0DdbpKkAjj+X/iKSM4N1WYpdw092y6dFzR0CM
L2FjzuPPYNOOCiXB5PyedTVNeJ+zt7QFD1f65nukxZcfv3NpYgJ3YQhZzRIx4M8Fme80JQN5b0fu
8wzcGGljHx+UMBFoxu7JbrInbHlUIjOZrLHqgGajzRkyl7o8+I5n4J+TQm6VlbesbR+oJBF7BT8R
3MSwKOn50hhfOdILVzWHQmyQBmwmD55cpbdzZ744NcXW3BKim7GsmAxmbB8CP9nNuwSD/xocvFXQ
Bxdj596jNHhuMbjFOoUZlcDZ1mn2kAzYeRkoloxlfB8/UDq15UaiC8+REhnGU1qZBaof9DZ+ZzxP
aOPWfjzkW1KsEqtbRb7XrSyXOnSUa+b/mDPHjujhvtwNgJ3oJKMOG0nI432s1wFJVxvTMwb8mm21
tk1l3cbx+OJFDEck4aw7ZPF4ViLUYCYZ2lhdrwN56DcimIotFknSp6PxHZqqYMqZbqqGtjMiMcLs
m+TJdtqvMBfLIbu9E230mU+3UiFxmvVn5wF4MxnprEMWKoopSDslwmkSl0x6fMiS5Qo+Gwh1z3iq
8T0PnYsgLrqECvljP9uYrKn2sJZ0377Gz9Mon4A2c1h76ikr8iXm+o0DBGcP7CNu4V7kFHMGxgFl
WHgAG3hHit0siyQ3I2/cJsj0o4FIJJsql6s7SPYanBWLnAT1mLqPinjxrPV4XwcMzO1okSBt4htG
EpQptFaeMFh2HN9d9RZQX7JWTANhMgZHiJTF+iX1Z5BaVVQc22XVt7NdUnoGqAjMKwNqJIaWK+Jc
sDZo8+gdR9U8xmFRP6VS3I1cbn6QXwibWwO74wBNTZIy9s2LQze1WMkaak7jjB9hP3rmpczs7yYu
sK0kNINLK3y2nLs81CX2ZPKElTAe7YBIZWGxKDv2ZZTpM76mA5KH42AETynT8JUq8w/iSXBvaxxt
Jk2F2N4ZKOFX3tGDtkz2T7eoGPVtlbnIpMnH9Ux/TSQtWqxGkbeE3ryOjnDoAvB8zRGW6i2OvBYg
RP7YI7JcB757ahyLKwxFHuVJt4uq5jg67y6valAslJM4/whRHK7MBDhU4I+8xh0aw6QFJmopCOMz
yv7eNXDLgjiCQhToP+3UfxPw9HuNdW7N+PNZmnckg/BNFrSlrrOJyqAILQzeOPbGFV1vkKVi2vom
IfL0hzdjhXghweXlDtPJBTLohwkzGmYf9rBcscnB7AD7573FTX22YsCTWjfTMZrDg+PX35K6STvB
YqHHvt95zWNTkIAhgyt74rgfsOP5g/ftm+ajHWLUzkT72PtpjKhgumLgOUvb/oyjah82nFtdo/1A
uLwVvvpxpgHEjmzrfeX8tXASWUkvj2U+vdjCf2cVRl8YbAgfWreMTqOmubeatP/ieBxjEoGugroy
zghyCOnDcgI8KMiVUcaJ1u/vtcHMHrJgyZ/p3FsJ7mCzm+6UYE6TdNN9FQcbKkYud6f8MwGw2oYN
gTmhQBOTCnbQmU4ih70xyz+mbnhpOfysGNXJNV12LgvkaKJHIdMzlpxenYxRp1DBq5y8TyAVfz0P
sAc/T4350VDJD6wQ8pBRK5Mi94rJlVw4cecKOa7BIZo5HtWSrEYPFD6ewacmDT7DQAbbXL1m6Oo3
5AJ8pgloSrIpjk5kfaOeBSQRnIOpK9Yk/xFirRn6cQoZh/qto89Eh8J/8vWL42lynnR77hgTGCHN
scBgAJ7aVBI28emkyyDWUAEoLc0ZFdsDI0nIEX1yYFM2OZgzvAkEMWgV3i3dPkoXfyPa3GqRJO3m
CAcfC8MGiiSVZ4Bc2DMJJ+/LW6/1XpP6ZnDMazUKG49Ce6KivgcPh6U+8gH5uGQjBvAefQpdP6Iy
JICO4bSDj6elZqk+A984uiNzLhPK2V4m+AYlHLld70a7OJp+WhoYs8PNVLEEoZ47l3hZ6xqXeRQ8
5sK4Fu1433udubUjYjD6FmWLbO0/UZeeVaTvM3iIhsyI8g7/OOQ/y6qhh13+9DFVOnCqikYFJ7yf
NiJBshrg0LThzZAOaoPFdAOyHCO6kBlkftrbVMD7wBtRXhj5pcBWt+ypbl8eXFzs80ydoKE2hFZy
Woy72cCuOBmMeLFjfpRR+zI55V3sykum8q8Ma0G8qLuYUUYsYmJsMVkuxtoBuS/IBQwiVAkqCMnP
GtgHnJjIF8waiIKntW+Z+dp2fqZkdDgzt8Gq7VZFyxTWJZWlMtjeKQwubt68q6sxOUxu2VnRmTbE
iRsPtUV7Z7LKht7MLQNmMoC6dtgCXn4cSGJntvuX7NECGyGMG8tc+SMVXYRLYJ4ZgKJuwchaNCga
gYekL4AwsYQzyVj1UfouQJv3BZJa4rUgVKZ3NX23lbbLr+55sLZeTMUx9yQMiDA7OMPIPhJyj9eK
5qyKHwmvHFeIb17yQJ39rH8WRVChTfE+pZ29QQLh+JaY33kN0Mqq3PtyZIHXxBW6yRticMSVKaYU
MuUfufGvedk+KyJNMNhyKlmS86YeM4KryR5w88VkbiAsq99Hw4Aom1Zgj8jPsSiqEQ3BDkvJPMG5
9Nn3DGfD/t5tK/xAwK2pkncljCr6qqjoXdJuK6iJPpitvRibl9RLlhQ8zOuY1Y+qLICjlN1u8s2r
oykFx6E80kgFXOOU/mr2j/CtPkDbG3PByMloSavIs6/atzZV54UbmTH+l9Z5ptzksAQ6xCtBOZX4
seIGab+fspCNSbHNo9e+02e8KI+uvagMQvmxdAp9WtsrtMcoUINOr5wd+t60/Bam8RBqA0ZNNAQw
XDYZ8T1A+AeM+kgHWl3fBHn+UUAFwSCL2XliilgCyb4xqvOgOhP9/nQ/NeWbgPS6bcW8XTS2xNNs
6LedIld+F3mz6e3w6rdsU20/anpf8DBmWJN6ItIJtS1avvpvgwBn0PA+ksCMd66Rwamo32Rho9Kw
OYIXRJN2XnVojfSYWf6rwwxI0rFN++wu6/qXdIoeMlNcZgwuy2aplXrrUXcSEnY/NqysXlrsY7pY
Tejem3huToFnNFCuLiLjXMO+tYscV69HkjXU/JfuAz3gcGSYChOg6Ui1LXrZb3FbPheLXLAxFTP7
snoulXPtBDfXxKbL6lzsEtywTFOP4YxKuXLu2s5N6Z3jxvdhr0ycWWB8vk4BVUOjCGWLjFhv6aPf
IIq3cIZMn735RU+o4W4GqpRY4X5O8jeSCwo6pP6lIg+jRYh0rvv0o6b0c3P34pFbt7WGlOLYsMGB
q4FVPdU3kQvCvAo3rt/ZN2ZWHuAqtOsUUzp5hnCTYDGVrgH2KXlDt/U21O7en8RRWd536obHVDdX
Xo8zurm7ovbmdQJyDYPrq5WUiy6eCirF/xROwWYyujNtIbIU+umUODKAkGIT0uf/GSaiL2oXHkd3
GjXbOiXfc19Y37WD1qIOUfFHDipbJouR8SRsbhTFDVqZfJWosic6z/4UOOhupE8FFMGvFxADIhS4
eA9Y70HxTEo/hjBrYL9fbAqlIOnFreFy2SN6w3TANBwcVLkpFb8/TubHLNbI3uUN18IPenfsB/hK
YUHQFmT/K81pYCV/GDI0zsnIUH0KA/i7CuDZsPSnZ/cFfROTKatnfUSbok3jHu0LLb/Qu13+jnEk
XBZ4Y19AiahndllMPjbwGqxYpPxlwNLwnSKEX+6LiDZc7H1EYfLXmFJna7MDlXkNTksXHZce2VU1
FcFQJbi7WJwcTiuGCyRXkj5AulKUlJStuLBxZZzXHuFO0Eci+NJZ85RnxKxTQ30nc3fpKwbenKtW
kNGhxuIVmKMJ1jzVRegEdE24MhiLo+HNDrH668SDZg1aoErBrLaVP/LCbTDmgm22MRJNAZUI1BwQ
GFikO7+4m82OoAAHi5qJPwPjeGMTHqDQ5o3FHUXu4gcmcsm+DqyGNJSCm9YBFRwIyq667L+pU2YC
52yCw9GSqH2dyjejnk5+0e6qiPgfwbSU1nhKaHruRLCIi4RRVaDu5/rc1PqbeI5ds8g9/LLR+4B8
yXTODjU2YQhxCF7YV2Qs3mhLnGXdPAaOPMLQo5NJlBQK68Xiu3VrE5DF0MANjJz3JpmIuhL3QWrz
npkcR4HL9F35HGYhtxpN25Vb3QRufNdYxmfX4BGH2mU13nP+kzewxgsbXQ1Q8gNGpGrj5yWOy2Z4
9csX7fdvk2V6e3+0rn0six0mmAzb4rORgjvw7WubElmLtJEsPezlg/kaLYGsudOfRFXD0keDbOdj
xBCpeSg6nyi25MGp3sqg+kw6mexSIz+TCAzWCgHs2u5LTv60uWnQ+N/4BddWajQrZYg/BCfwwk7i
ZUR7F0KPXJdG+0zP/2NI4wfCcciTq+6jidhUsnpJKmO/EgmhrYX58fs3F+Kp0vrCMR3H0Uh7ybj1
ZrrP7sL8sd38Z+ZavgnI4UZRJa859vEppKFSBIWkr999BFVcbuFkFITO3aNwfsH5g78TaX6r9akB
2o81uDzgswckETQPbtCvcfAQy8X2aLXgaSiNYhIMQD8lb6XCRTxwzbEN9vzMTLocwxscpkqfVRC/
wkx4KzvoXEnj/Z1gMjEwDaR5aUkg00ZGtLxvnTWcXdpeSB/LQ2FkX2Jm+G0XB8ug/ZfJDHEcXuQV
Ztznpo/vGE8S3caCYP4PdWe2HDeSpelXkel6kI3VAYx11gUDiI3BIIObSN7ASJHCvu94+vlcWdkt
URrm9OWYVVmaRDGAAHw5/p9/eavy8qnJm9dQxdLN5uiYA33i/HABvb0561vxNhZQWMqGymfpMJ4X
8yXMPQKwMxjXMM3UHEOuaRyuQWmQ1eB1OKf9GhOL6xQ3uhTlOwX+CW3muLawQ9JRhGiwLMwrNUEP
g2dhsQVaRkOk0gics/s5OwmhPOj6BIRjahdYu0zg1nTj6VGAmhzJTFkRJ9t7YRZdu7Vz4FCOLWWg
XRCVfGM66pqAAQ8HBmUrKaQpshEv6cDYQie9QjjtUBsuskWyHoNpZTvTWQ0XwFP14aHl752gewGL
Oh/RIewCW7nLHXUnJ25u3ZUaPG2SsjjOUecIAoJd5voZsfDw0AflfiDH+MyxaV3ZbXki5v0VTwC/
NPHDMktsxTnwyEzoKisv4bx8tYp+X6j42DQV4HOahGsRpp4zKDgPj1ADh/AeV5xbOwtfKw2DwXCR
hXdJse8ON3O9cDRJrosJsiU8pLNQnXZsc/ZZycN1WYe0QX9A/HQo8oNdkMihZtFK5C7TxnE2sNz0
zYxStbUopsr5QvrnnVkG50vXiE9BhfsEpWVQFzcB6CZlarDGPOUiC62NjtNX63RXOFbda1n8qiIz
XPTla0FM0sqw2jv6Y/eKqd3TozofLPLuO44GLhpfqg/PpsqjKHZudLN4nQw00g7Nm0mGeSRxf6NQ
EM6mfd9kLEn62GC3O5jpZqFpDC62HaCdbUgoUdchYRIgfStlXIYnXGjP0Ep7RauZvgsnl9jE+aq1
qpfOucfv6tGCVYaZEgCdkrX7iMWQPO7TMG9cNZWMRTYlA+IClG9CTJZ2Fw8BQtN4rwF7eJHArp84
Bb/q+OvZesjK8pLMVf5SnPIquotmTtijaHcygNiFeSpIuHfJbEf7lw6GrwATsPmzWUwLeFiek2aA
27zwWKcvU1vxVY0QAycEtiT3+nzCMqgqv5JS1STWPRyztdFFDdbj0bnV9TcBGkYnnY5tgl1i7y6H
olIuzY3hENKXZ7MCVkROazvAUszqZ0fp7okOUi/xMzhPK9s62sEA5JMb99krbUO+c31kKSKcXNPv
27C+TBasSO0rRF1QdO1yVw8RVuAEQ6GTwaRKGT1CWGHxEQwoqnxnlN1OQBQN5ivDJV4ltHjTxYAD
kkW71ulp3+DtXsn46WWeUg8TCgB6LN1Hal1GTLzAxkFSNiTlXeyOAnl1uVV6/IsrVnEVmQ+yXUhy
Q5t90TDQSyeMjqaU/TSzZpKx0DoP9bTG7kKyL4abjpPGptPmbJuyoLJF4J6duCedgned5oQT9V9q
as1moROc92JtpIqymvPuAtYmYdF0d9i2b3Ibnxrbgoa19DuZ6owVyLaYqKrSWFzbGrhdKW5FyppW
s6YhEZFpfNlDGMuwRgctL1WwB/sWurR+4FBzMOyq2cn+gIJDolcaoHxoLCgAMo4aVRasloQMqyEk
Z6LSQaty+jyoMYeZqY+TMc6F08WkJA/0vu3tUKY3bVVq3uA0nOL9QCwRVO4nlD0AdBNEop7gFsz0
ycTM2o2CV4xqVvsw30CJg9qufmuGi3opnuoxr9bJWGKcY2hEhqUcoHQHI42xnlDijBf4ouD5iZaf
RimZD7RkGo1/naOcGMb0wrCX9mjyWJoGir87kIhTAT72RrXOK5mtor71IR4aaCUeto1RM/EEM9uO
jskQvo7QfC56td0PX8MOs9dU81HoksRiLV/DKew2QPMPIZBdFOaPQ4Ziyy7hY7a1fk5kYL3GOvpG
zXMdM4fiLRvdWvJFY6/hSDQ3BOhC8u9Lmb9cfbX1iFMpdwSmty1HeoKYEeEPROOUw3mc1K9qY2W7
uP2i9RSvEUZJHpX/ftAxK6PEcYMQjwZlj0XV3Vwn7Sa1HoVCkQSUCRlC7zBPVt5mF/EH1XayAgi2
rMgrluXSxQWVYzeejEN308UF+ntC4n02EK/HXI1+zqtLvssZBSH8WVSKc2ntnUIycvV7C44UAwq0
qy2/9m2PRYugGpcp205lHHCdxLnfWm6g/t8TK/+mG8ZmzOx72PL37HvynVkE10K1oEXjIoUcKTCG
EN/fYoe3W3QMKlZMPDa0RKNmx+mnKZ1n9Q7noqeRaCnoevQMghR2bEYYKQqlMxem0Vl6svqFxq2d
f4M31p8hC2SlD17LoNa8ICWUKApfkxi8GNcGovwy7LdkUtXYNWzRWb43om96OkB4VPDSNOmfhZWu
rXI8m0sYjo1R1Su1KFHIwdR3bMg5MOiTznG3oQE82hfQGDFHHHGrzF760EAyHTG5cjO5MZr2NVW0
rQ3nGS/rngaqOBkpbDgsP7TJKmm772huMx2ZPmdZm9zBeZp7kFaXoC826OQIaZfuVM5BREsDA25H
7wWt+yWf2pupa9gMTUBfN+muCwNZMvhO66VVBwnLrW/Bu456XvNdyLQIxzcJCRTSgDPhvOmg/LVi
KpOc5KJV1uLwWJO6NhZkxwD/r0ZrueVMYJ59A++8XhBcnHXTBJgloLSLxk9bDH5mzCTKRYcAQ355
0o1X8KIxQacY6QLsBuvwW52657QOz1u+Jd4G2VUa1ifgSVmnLCGH9CZbbqNzTPnxzFus0+DU+XYp
yaFz101XwhKZQfYSxGJMJkw4rIsi0PEQQyvS9Wsy1hTEEs1bnHwJZ3Q3OA55MBzuiVdHXw9pwVlu
FkSRkLluRc0iSqIh9lzSSPxhbpN7PA9xBUpmUJSy2RkDtSAtxBhwLn4lQGXdKOA7DrYNWC7CZOk8
E6NzyOhFDBqlUXCuKiRKFGOw6oq2Jv0zPxUkZsYOLTytwnN/ySfVd3Gu14v2gUm0TWNtpgYlp81Q
73tp59YW38QIPl6L5WguF/qwAEfUhGBEiUTVkWftteJFLRBsxHT7u2l4k3T0Fbp0n7zVgMW6JGp0
gUzY28CyijI9AE9mZy0uf57SVXQecfimwBQY2LdELoaAPuNATQzmzfG/wr5TIebEFJXlKzpZPzP4
MBgxAUo59hLR8tpo7vdW/1mErbkBhKbX9PpqjQ9yFY7s2iZ0e3dVGNU+aq+rVs1pTIhTRdJKROQU
KZv07NmZiRTvWsRF8EW4Kzyc8i+TA4Td2w+EcMOqSiufkgY+WVZfTbDF+Eo2vTijXQ+TcTlVqNcw
Szk5HQg1RsGPapwq22ywbp04f8KvCWOz5aqyBpz5Yhgr+vR1xCM5gjC56l1a1xXpSnRJhl1cWVjQ
EdaC/zduTqo+0+SjJeiI5+9/EVQFZspYng+c5OwQPyLcnNkr1eiUSuRj0Q5uhBYcSx/a/C3ZwYWw
tjkGFDjQUbjxpVL3MZitBi+alVvwbsfF3Bs45AbLchL4wPr4OdwZYq1nA1GqgVXTtHBptxegW84u
7qYnsI6Zbmn2pE/z+QS2PsTGAwPMBbSysF0IZZwG2nns8+6cXBB77SbXRIBjK1Q7FxBTJ06/kLFC
ugmtSLZ0NB5Er6zMFGzYynChzcZL1k2v15YTAUBnupnDR8Yei/Igqcl3NVzPnk8TevRch/hVAeO2
dXCqVXA6rAEeJ2qfOsKYRDem4zLVBraaRYoWH76vJuD6m7TlijGp7rG+ESsgYOVcc/H1wRT8vNZt
91G4Yp8nwAY0U3D2Upbxwck43xrxU9R1nUyASTYqMT1PPTbJcVdciUlDxVQbFTuHMvkGFcg9S986
6JedEjnlnUPg4D4K6N1WU1Q+aXp2OxtkDiumVZ3P6CkOYYpPlapTs9OrfXDzitNxPugbrDj1i6Xi
9KsXeB5w7raQtmbNsYiqdgduRcE1Bc8WBc7TSDKdBwHXOFeGvL6lr4SYVmRPmVvtVduuVwO7xy4T
A0EVt/ilqnuhjZ3XxDB73SFAPfFtkLrrvMduFlnsoYWns2qJ42srVOMxWt60r/ZGbFmeOXfRpb6w
TacZfV5Ht6+bws4vqqbGGzDOFXqEEH04oZeX7BS+M1OmwbqCXCIfJMgYn9wU/WEuSvVGPkQS/MKr
0rAIFu7UBr8RlP16H981Vi11b6gM5pLs0xi2Ld0UQlSBzcUIzTIeUcfTPHC14C5fGpAO93YMRbTP
OuPFNTi/QVu5RjHGaWuB7IpLjI0Es8fqWsVzZuyehoBNtYDfQK4xxrQi+mbF+C/BZCDdD7FbriFG
dm/D2t6kFZ3/pNgpRV4fZJ9ydEbMtZ30SUNT5eO0G5zhFoisUmAt3yZSHJBu8B9/xfyi8ztwSb1e
L4Eare2aB1S2sQdtjtp4iH3cXOXZEmjGcC8SJzc9O4f37gDKRVFwr9jqIw4amBMV2eBjdWg5u4rO
nBdbpFbES/liLHDWIVIA20hBj2G9xqLDRtXQr3LFeKxVgxExXggSsbdG3JdnyYwnKS2RaRa3hH9q
VyMF5lgcKjOMT4MiBDGZ64j48rPShroIeUQn0xTwm07yvC3w1BYlTF1lIv2n2GdVeddoWCpnew6u
zqpSjGU9JxrixrSL1iNEYMfCOtnFsVSddfLpzWaFfx497zGtUXfkmBkQkZRfokUyNpAkGvIGl/PI
sLR1ENOCdBEmEE1UreGEFwC94PKxteDGHimgC1ntG4a65Zg2xEQYx8OEKY4FWVqxiS561CbksaPb
QkAevnV9MTBZOOCSMwI5EFA6wlZ3K5yGml+h26Ik2YNCNvo+xAC9W4YQAUu4KvI586wWXrFN2KWv
Ja8lHlQ7LUjuatuNV58//ce//vM/vk7/O3wrr0g7Csui/dd/8uevZTXjyATP/Oc//mvzVh6f87f2
+2/917/660P+64/80r8/1Hvunn/6g18g0ptP/VszX7+1fdZ9/3wuL//l/+sPP719/5TbuXr78/PX
si86+WlhXBaf//2j3eufn3VL//79/vp68vP//UP5Bf78fHfz6Z7curj4BM/0mbjiX3737bnt/vys
CPMPS5iWYaumY4A9mebnT+PbXz+y/lAdzBug8ApDp9K3Pn8qyqaL/vysOX+YmkEqjmk6jGDLcD9/
asv++4/sP4Rt6ip9edNGcCiMz38/hZ9ewn+/lE9Fn1+R19O1f37m6tVfr0p+SUgVliPIpbYsUzjQ
HSybn399vo7pA3MX/wtkRh9DCC+SzrPW43kz4+Hww4P59yV/vIT8iI8u4fx8CaFbGsHYXGKKzAun
pB4MPTwr/AGUDSbB+cdXk5/269XwEyL8WUDW036+Wof9HU61qJabWayKAslLfiDayqNdEJbJrVL2
u48vqP3uihopSKYAmzBx+/r5iq5VNrW6zByiQYfpWqjZeYkBIF1A8jHmTS2tCo3hvJzJ3YnwM8nn
I/lYW8z6tvJhzwN+hvj30rq8+fjOfntjNjFijmph3eQaP9+YlphaVi5T4JV4vVREPEdj6LNbnIfy
XTfOXZhNx48vqTFJfnn82g/XlOPth/FkIqkSqjoGPG84fpZYNdkznYmzAk+DYtlUnRTs9quiT2DU
AapM7uHjO/jdgP7xBphTP94ALSJhNbD65RFvlagR3Oh0+/ElNPng3o8x4To6U8d2DPF+jCX2PJQO
aAYoWXm1qMVT4ZhbhWulyRFAYidyUzql4QFFh66jWaGtFrvY/MNdyG/y/i5s1dIsaGdCNd5P3ca0
ej1N2crEQErk4tFOw1cl9+YWXKxwD1Ud7UCq5jDecyplAPReP9/XuYP1TXf58c0Yclr9cjOmoDVs
Y+dq23Jc/PDewT+ckDNe4BnjeUE+IHriLXgwmSEoyWUaArBQhcBNU527osIyG885la1en829S3IS
aIm3hNPR0eO9E2UUzQHdJ6g7Fm+ROUuO4gEK3HlKU2QeljXa2qHCLSqJ/QHCwMffRvvdIGIqO7pF
/cDMfreI1LR9hRkBIXYmeBSeF12LckIJicHrVzntvIr+WUrtsAQ9yS3Whc7smt3HiMPox7ciF4/3
z9UBGxaWTgkhhPrzc80Dmwk8AibbNSTyeR2PANpNflVBoTUSVEp6vI7+YXybv5vEDspaw9ZNjW3o
3aZghA729l3CJFZvE5FD/Wcuj/Ee102U9CNCJcNPowethj1DnEoymPs6DNdqqhzkipaUBD3OykGf
3UNPozgmXl1O/mUh9TxevMkOT4K+c+BelgvKRcpTQ9wY87xR52nj0CVRymzrVvVlBWNQLIR3Mqz1
2oKdTcGy4D6r3s5Ep338qA3ndzOKBBTVQe2FR8j7eb1EjpMqne16Ak6QholT5e4XKKOOwSFxOM/y
bjcskG8CwnqFh+/YCodUn1Ykgjkoy1O/G3B9mrX80KXPPf6Vbp7sE2gjShk/ThC2sBL3KwuGyXRZ
M7AnhWSreZDsbRlXgGPysA6S0bcbpNX2sM4atD+jIF8DJ64GumlTwpNTfDvtV3gvrhpa2MhAtpM+
+BOBjWEbbgoMX+T7kg9cjZNVmwCOkfvNz7ApQ1eMUK5Vk70N0WqqrW3TkQtQrksHAbs7Ho1IOQJT
Uc3Xl0M4HlVn2orH8LaJON1hnydsdad2tEAiBVKtoOFo7DGLxgxfvxAG7QccuNIwP7g27H1mQ4ns
NzPmDXpWX96aAHLqxxCvHOYzrYG+IMxE3yd4YLBmdyJ7rOfunEb4JtHb3Wgo67adNnUsE36T/TLp
2IAVgKXd2ThfqYa+lU++wy2gNDIPJA7FUbyfGvJDrNnTyResO3OPa86ORenMJSZqSC8sTb/gZLEh
wWjjQEOiWUpyUobqKrydm/KZDcyfWij9CuSbqpmO+sgXM537XItpgnaXdhteB8ewNG+luCcH9ciX
CGoJqsoEVWGRXYXQ7WwCElwzJFsu8vuwu0RjvsNm0xcTMnX7iq4AZtrLpkTnk1UDY9rYBorrufqd
ZZhbIZz7RO6QFvc9u76gfuIw1Ce+tcEqPcVnFKM/X66XpfgW8XblJiTfeJ1dUkoSJ+eb9dNsBbdZ
1GwrdGxIreQwIDQk2k+huTWgRSoyyRjQnTphSwsc9xErZgart2rMVGQhplmYyyPmOfwOAtWUdVMo
B3k5wtk2IT4ULp9mR4Gv0uc2YYpnzk0aKn5uFyQyhhvbmjcLZzx6AoRIRP4Q8qTYDNIgJn3GXNUY
b8R46NgZ7dZuNynLLqJ53/S46PbEHKue5MNUmMsUunsgEHpbEX8+2LhIsiYrsbpJsWekgYI2bqPz
jeqEiHb6NUSmXmcESMF626pKSH/R8vpveTuuRyU9RSgtE0KgNAoxpJeJM+DqsymUG/k31iD7aMwp
cqMNN1g7Do/FEndthqoO9wPa8jYi/Aw9HiAVpWyCC7WOelXeUtUTrWGPfq61u1ZGzrMbFgzOaaGT
2TFAh2WLb7SwuNV8r4W0b/gto6T3TUyxyrtYeInAbhhg4OtZuT77wsoaNXq3fH9arOHk48LIhSAW
8EQdxlhpzh7wlxei3itGaq1wwLSa7VLGuPD/ClsbE51bQV+HZGqkS4E/qgnW7P26pL2vKNwc/+9b
tmM+L+KLxWL2ErbuzCLtY+h2ozmSJZNu8WfF10hZ42G1McNpPUQ2Gc1u6Gs6YwtyiGrvm/Abp6F9
OmPA13IppNtyMOMftLdYjMY8v2pUAgrhYHEnxPB6th7eCDIhzYzCwGT867eORgqPluwtjeRc3q6s
IVLi57UmfiRNDeyem0R7ZAbnAYvCkOfbEbpZl84bnU9WFGvVWI8fbxK/2yJcoTsAZsKw3fdF19LU
InM63fUMp7m0nW4VFqgJwSA+vowh9/X3+77rGKatcZBxNPGujE1g3lY1rCRIsBYQXrRBPk4iHByQ
rLySa1ups/nSeo+x4Rj02dOawC8DwtgZFWXnOZSeAdNvaRcULYE/oO/F5++LMaRPoXbbaWieq+Yy
YGFxui/2lB0CFfICJeTHX0T7XQGDLMGlUnY4khnvDiGdkUQ4uzquF8bJYzBeWnXkt3jsaZN7Sx2B
PWtGv9jcJrqxn/ivkqIsLh410b8shn5hItYsEnPraB3ZLsk/VFe/LfRc19a/F9Ga+F4J/VC26lY2
Yn8rYA2OrBb4uoJsrcwC4gURN12eQ+jqfQPBhe20wGr1c0xbu7bNbWEq/sdP6rcj64dbefegpgGt
TWtzKxZor12HCana1XNCLsjH19HlB70bWraqmeQNCCIYKHV+LimHrMYNtAN8XrBAq1TzQkBPKBtz
G2AIjjyVZ80BDRqEbRMVz9qUL7hh6MP53FyarrKW24YbNDtFJbzSdQ9heVnKXJKeJSLq/+E4r/3m
sVCLabqwBVNB/34W++ENiXAmBoEWCYaaTOkZ3i6qe2infn7Hm4NIQjSSBaLK8Kfl6MEI2zpLepKL
ImYzZx8/O/lofnl0hmbZ7LqqZWjvHp2S2DS5J9X14JpNbeTTeTyXp5iYijcr/glZ+M353VbJ0dIs
DVKTY7y/WmXiHpzVrqcn6PkxVKFjQkAU3IF5Y1SUNd3Tx1/PUH9T+XNJ16UKZm2z7HeDEFf8Ke9i
LlmR2JmyKUKqR50druPUtxGfJpl5MZJiaNeKL/+JBDXIu133OpmyFRGwY7qVQ6ZNs1W+N2trPxsj
iRwMj0XfWjA2QPwPoKZeAixpRB1NWopDNcCjcVrT8Nugn/drgjghPRLytIIM6Oe0cyi5Ng1yNhxi
DgOm9stLWLPN5coNPmp+UreXUq03OO4hTkGGI2vf4bgd406WtvG+hUtJKsgpB8S2B2urwwiF908I
U3/e9zmrZXTN+qNm9YEkktLtvbT2HYYXDUFQ38jvKmPbsTc6Je57Tu8TV+tL/EJu6HJOyAq85++K
tj+XK1xFYt9QhBeK0Z7BNcV44xJ7Xn/gDDDTqUJOj5pp3siZ17tsw8QzSX8upYLA5dLSysytrHnZ
99C/yJqZ2LtDaCqIQzgXd8k+pFk4MFcNYBxcsK6VF5DFy5oyaeABwsPDzneAY8ShIUZdqg2+rJ+1
GnqtCpkXQcCQbclhhDSmXDtpuLG0cIO5yh4+mt/Z+t7Uu3MRbEkmPpfbzYy+lzBStEHXGaF1dApT
hc5z6mUSiC/dQ9uxhQzOwcBILoPG0mZetkDFTVBN9CFyD4JUgIQqEDEVgUjc3s52sgVOW83sYrJS
xBFhJWvoaHhW0huREdnJGaXmuGSXod927kFGl2VNtB8N5GW8CTgWl2TAXruEd4XEolacFvgAiO+4
eJ1LnMlwbyzitelvXoztk2FlW4uDZ26HGzfnKJFGG4TA+2h4SUbYLA6NJnZWZEsm0uiOwExaLRAa
6Y7b7T4XX0XxxP8SCZsTqSw5rF2T0eSZNz0WTMQ9+4q9a6mpzO5cq+dNzHrlqtpXApYp4I2LViHW
JCQAk9MxyYqXNq6E8jZd9l4zpQhKGEa8P6lQdpERTpgjWWI6WvllK26NvsRbhSNe+yQ08trH/Eri
qE5A4WuNG60y9mM+7Ko5ohVqnUnsAq7taZnJsC2BZYBcsMg6QbY/k2iv1UG6Ti4KHOKwtNsqDa+B
j+pr6FGxQqi6OaeP1P3mtMZhCDLmdJTjVkwzsY4LvVsMnZhzsgDJ3XY32+lhptow1XxbixFYBNIY
O0gXMH0c2UddNjFe8smYeY3S+yIHnyUdRm1xUYZgpksGccwL4niEyac/jbdzdFzU7urjRe5X9A69
mwCKN2x0DC4H1p/3P1dTk57nw0krVG7kqSU3J/wC+vOFg4AcarLeiNMQw3nu2Jw3bWDRd3KvP74P
8X4v4TbA/AWgu4EbgSoxqB82NmzLVEweJ9drM0Y3Z50ARVLACIWo9g9ljqH/snFJpFLYhq7iKEio
57vvrBUu2Q4K/TUTX3hlceezaCbrN26ja7rgGVB5r9fPElFrzfSkWGhN2GQiY8YZ8nXk4Nlb3WVd
R9dz6dymkCppaCBqvp3wcxgi8iIyoJ1pfBGy1+j2u0jgA6+RDzIRkJRwuby/M8rkaR4GmFRCORA6
sR/ndmdZDdYg3bZzCLKUJzEb4AAmwqaPra02cyCEeuXo42YUmFyDFkPDhu/gzBt7XjbjSDYbJq3b
IOjPcb3cl7ZxUaZAEkARrR1fc0a5bpmeeTMeXbEQNwHSXo6TF9FL1Fv1ycWffkxvlAiv1Cyk0Rah
Vc4RmJAt/gUJckSLejkiwziOHQt0nA/nlThMaXrEWvNGXwBfCtb2JT+YDS4oY3bbWusCfq2Slldd
IxOCqb6tTvsqDHIUEuaLkq7bHKoGQx4D51kPrie00fIEN1VPKrSqYlR8Nh5k8sqeLHmJbmScTOFc
3HRD+aTnESt2tBfJshUs6LOabU2ze1Ga6A0alHEGsXsbzTed4u7JINsNLCAKEF0bKtfo655zSrlq
JAd7CG5w0ENrUqM6qFFDp+EX+ElInwAS0m0StRECguA1IDaC1Wk/3o8Vp+c42QdOcUXkCtZQ7PAS
TtCL8gqGIT4/3YsE7tAxXtedumYPMlLKhM45ICO/SbkNMOuTFnRruaPRxd1LVQjBGFimEUIN30XO
wtZQSH82t5PGCZiRNgN6GYLKNNa9CZIeEvOuQoCZwPdswmu5g9iVfaeN0A67fqVlxSFyp1WXaiTg
Kt73S7nJNsyJ4CvMfQbkaBPwZdXZVu4leLd5qYXLKhx70WYprHj2YIqAWTlJDETY7j2mX4Qu8/Xb
7GCPr2oE7zfBNThhv1SW63x08E7KSEAdoKop97CMIIiOprjF1+xQYE0SOt+CsUS/Mm7cAJevirGF
59fexkxjju86g2TuLEGjOnvyiNxYt5lj3iTqAd30JZqao5FBnGdxrN0cIpAnYaWE7Uke+KymuazU
7sUEuIjG/s4UqN8K+CgxdU+EkxPahuc4VfE5rfDXzU5dZ9/DMiLRMt62unNtWuHj2CV+PAaPs65j
BN7Zt8LJr0xCiAsxrgfnKPEliQ2MDOKgdV4nG8xAwkds5zoWbAop5hU5KSLrV31pAfONvlOxvJbg
oxX7orA3pWbs3f5JxK4vT1dzedko3UtcJSczDfYGrChZSst/RcdwL0/14J4HIvlIORXNRfhVlilx
3Tw7WnPZ9FjRmROli7aP8ivDSYAFiFPU9Q3puQM6WZhWRfG86M06yQ3rTLWoXs1oLw9vyTL+wwHu
N2uso9ocqFwOBuovfUBUqnM+twR8EMJGYUxQEOWRxETxLz5IOOnj/UP7BSIQOi1HToQGxof0ot71
HdWY6ASjK1yoDMxfPfVlwYko04c/RGGlrOW8FeV2VvR/2E+0X/cuk36E42ic7GmTiHf9kdnh74RJ
7lLlQPwj9yAD6AF92EoUJ13UDSjpKtbSJ0N9jqzkwKnyEGOQGLc9TyXEtiX662n8j9gFF/HXpmzL
b93/D/QCk9Me9In/C73gpoNeUHyFqfAJcsGnLnr7tCEz8Pk1Lt7an6gG8nP+phpof3BW5PhmghfB
q1F5bX9TDbQ/TNkjVFVD0K9kdP431cD4A06TQyVERqHBcOIE/jfVQP/DQsJnuJQMmsav6/8TqgEN
q3clj6ubhiboRFOJ0FcS70oeqP+1ApSceriVH2IND7yK2BELCcAsNtbckxzn7gb0jaRtevK/rIOO
ouMkYG6aHoYQlo+Qm9cpqoE84r9RcZC/CmFvg/jvpA5io7MHzJ29g+K8i4xr+Wu63ZPjiA97Y53k
ryyL7hPZd6ajbaZbfBrwPTob9XirN1fWWGI33Hlqau/yyToVlnVEcXvK0SRZS3nAz4LQ0a28i8RA
A9ltcjs/WJO1SdrgFgNNT97k6CLgzbd2Vx5qDBHl/WGg/aK6SDJ7897CsFh1dq7aIHNwBq9rs5eg
Ejuc3c6GtsHLTqCjMzZuFc+oGhEI1TR+TBjqM7QcnuxJXlBR9ZPC0qKX6UvU6ifTtTbpeDmm1XXS
m5sI7tPkYpnJZ8gPnEZ7F9mdJ2+qKIpVRyd1gaI2GfSkuBv5QIcYLxN+lziOh8k2j/LmZ2mbKiws
odJDZWHjw7vD4BjvchLvHOc2UZKDRrwKoOMcGCesK3axbe1E23siNE54ASGLuRR6ehCJfEWSK9iO
R8L6kNQclN44Mig5tOQHtcwOGu8qaEecvptV72CcIoxjAYUDfsNO/rzIzE2IQ75Rn7P+wRBTNvpg
nLAePaqzcWqq5qFptBPEQM9M6ZTkEj3flS031JMRhZlC4Jibke8m/8vSeoyTO03kHLsva96ckwxb
PcCOTByXmX/U84o0Wp1VvikrixHI2xzErq7zVe1MJNrANw58DHgPYzpcwgofZWQ7ZJDWepO/UCiY
DYPeprRqeT+zZh5llcKx4/tXKegVDop6Mlkg5VeXv22yn9a1ZL8Zm6w0N/LvSQPb9VX2Ui/RN1U3
kINpfo55ZWiYGwr/YzzF3zL5aIZy7TKav3+5tDwMPMKZFy+fifwMOdrgrm+URRzl7S0wx3quiRCI
YuVi1G2Y2hhOMPfk/BwQAsqR3/NnuWnKN4Lq8dZgrspnWdH67LALC5tiJd+wmcFRdTS/yfODwvO1
l/QgZ58o7ePcw3Uhmk5OTqJ5D/lAtBY/k7dQKo4vmCQTA0jMYtfFzk5h0i+PgznfhOp1rF7L68nP
lGtDxAAb+VohqRcz7hXyGppigWgSH7Yhp/JcPhjcEZnWnffDQnz1F9r3I51Jf7/5sYphXMpaSYao
oYJ6/Xxw6xtDgbuapx6u5odcm7eYK/nyIcdK/CLvHD8NdLKNQ86U2MmZiZ/wobepBVglGnOD87g3
cAKu2uYBXtbOnHXwEXODyX56cCfj6BAdK9/SxzfOOv4TePn+vuXq/MOBsyL4QV8wkPH0rH6Q0zPs
i1U8Kc8fX8Z5Xwd9v45pGJoJmq1zEPz5OiMu5ai1ICq7hn6aEiDz2perMa426znedVrny0OdHOry
/csnljPDdRT9JasAOSC3VWcdqWxIDDZPKYb3l3WVH5oWzJGzkLJgaQfmSK80daBiGtnBxBtsKGV2
+XDT5s3DKFgv++ywZP0DAt5b+c/lArsU9k6OU84uzwBI36fXIOoHSJIHeocv9WgdUxd6eHreJc2D
js9UuJhrd7Bvk5Y17+9pJO/bGZMXkdlHOSY7d9kl5VrOuoBKZ1hhsHgj16JULx/kepHJnWoM3xAg
QWhgIeWLarW9k0uO3rIkqlP60tjRCxy5U4WEn0RmtTKPKjeMmoha6p/YDu/B5fdv6d1oKA3736NY
Plr5fCZFGrOwtDGnS906RgjSPx4Zv5s4IC+WDXYuLAqVnweG6RSLKEobRxIGu9xuYLPeylWuBsX6
+FLmb68FlCM0yBw61erP12qSCl2D0LFYY4WVG/nfNUKYstmw3cmhJrc2uX3LpQaaLi2qFSWDvDu5
ScoN8/9wd15LbiPbtv0i7AAyASTwSs8iiywrlfSCkGt4JLz7+jtA9bnRqt5Hej8vbUKmQCLNMnON
iUTmknAQdoP9uFxDY7XVLJDl+1kevEmM7fJ9JWzWyORDcQ1VLNPle7zdCbM6euwCv7wos6NhKR+X
Cw3a8fF2nGr/ReBz37OEUflCPij+oIb7V7Frec0IRdmKsHiQ9Lwv/ND5LqAAJptmgV0q5u/4yBTw
l5scq4t1F/6gTrVfHtYIsbcnaJhYCL9/G//tZXhoYAWKVstyvXdxnyW7SrYds3At39ey1pabf7mO
kD394ZCz3gvRlg/MTLnHOsNYS7wvq6XSTLA8hziPSu2yRH1BXe3bg23BbkLefrv9iXiWHTxRmfn9
B73V0f7ZIFp+uu94imiZxhpB9a/LLrX6xI1ozW5mRqBw4+OU4kzI8CRa/r24Jw1N8UwHeSsZ5WUE
5ayt+m1ZbUvYmFTFeVmXy8WyXJPL/bGExJ0tD2NLrYj1GnbuRXF0OUIvJrPnobAflwtEjuqyHE8z
pwrG4tT17f1yyC8/YwaeYXPERchHVmVPbBdJ/Pz0fry/HVkOAUFivCxR0XLT+5Z6KQXbkiAnDAjn
PP1WW84uZF6Jp4xQ0VcvTDyslp+1hIuSpsQI1zjmcjOSh6m71ZsyltmypkZe9u+/5n+1bfmakStb
JBN0lT0mdt59zTgytH7OSbIkEoIZljkx18GcMiy3WtbX8pjLOV/Dc2GKddm5S/gQ86y/f5J/NVN/
PokHBRcZIMKh5dL9x6VqV0FsKouBnarw85Ww9ll7rX0oHNG0TRr8Q13QmOJx2XLLAy0Px5TiWRGM
LgdHTYDtJPZlCZiWoEjylEswk2g6UUX4h+/tv9zM6JRxorLZGtSd3x2KBsEGHSIeduIU8KnHi+Fl
Cb5hfdC+/EMc4Pw722MPIn1HXr6c+O910WlEo0gFHD1wwGi3qMelQdhE5cXX1zbk3iP5g+iIGsB+
XN5Mw3eQMUS45FZdbFE32pBLHtvUv8y5d2lEdjUMue0wcVvO2zKD3dG3AM9QglQQmBgCVBnN0hBT
leJsJd5lCa4yc1zLViG1sm/B15KfBFbztqxXGt7njHvIITwF/HJZju0BB2C/cal9y50H3TZtLSyR
mbiXmDTgaf0HwfR/WUDLjYjSVAoXEtd7zaEe3EJQHk5uF5EzgQNP0FvN23RQlyV692NO5yVy585g
ju2YD/HXZQsbzAwXqXFWnBEVSe7PRMlASxNSXqZcurzXtnz7/Xr/d9TgSu4DZXOzmqb/XpbS15zc
SOeYT6PR1YX1W1z7W9yRQQk6x1smYIS724/8P1vZcbj9/vfCzrr7yj76OYFym8Dgd/9dvlH2fzjR
POmwXzhG/q7cePZ/fIf4BbQc4yC+WAQ2fw+JCPkfoWzudPo9ikvH45f+p3Lj/8cj9Ga0BC0+LwqR
x//Umv5OcX6O5vz3IRGxHAz/vNb4CYhcXNRI1iLh8d4dHPVIC4iIMd7bqoz3Bi3VXRbYFqAE5jxb
ZqJ7PJT3BjIN9Hwl4W8hXJAsYXf2k8q6REM5fhhBxK3a3B2+jcJYEwi2xxirAAeznOrk23F2Uh7R
/T++3P+SrN2SjV+fXErpIGW2CQKdn4KHf5zP0MiTRg5+uCfdBEGZW3ucWwiB2pIyj+Mhlo97gDtm
v0/LvGLc1w0e7ORSQ5ZaDyq4m/jgx9Ev0Rfm6lPqX2WEL4HXZd9KUMLHMQ2RWerqwfST+YOdz5va
Td+0AD5sN0G+vf26cGl8Tx6A/LDCl2Jgkvb3n/J2y7z7lHw4Sq68HlRW70UyVaYLLKtonFTLQ1WT
KM+4ZnTQ/Otkw/Q9BXlG22qs6PeuGdaIMZhRg0f2De8BkJ5WAWkadtJRyfJJxfW0nbnNEDnw4UyE
+aY0midvWy6zWSGWRlPlIVllJfz+Y9yUR+8+hsf6MpneEZ7JLMGvl+nYxG4+45uw65VwtoWp/Z0A
7Hw0Q+b7QrA5B9vJbEy10Eubogdp0z0gXKJGJg3rmrRFvSsappx7bZ9hhctXkaMm1BB8xzGYXhK6
Zmij/YX71Lc7B6zDStWReZ58NBqt6D+W1QQcBbezNe4oG48bGifSAko0UhhGEQpw67V+m1rRUs5Y
cYvS1YkmWFLDA2lsvk2cLN/5BiJEWL8wO+kZfjbgua+IYRIc8eZXyURxx7n8SUZ3E4KqxKjnY53D
+869eN3EeGDevHQG9w6vjWUiHTPiOPoUlV30ovE0Rw4wn0GSCUTbcHt+dHb2xWqt6IL9lUfLEFVx
UNfyAkYOVBJNxiIT5cZuBxiJJtCC0jXXv39ttxzin6/N9i3aAB6DAoyT+bb77nSIizycqX4BOcPy
4RSa4dFpmbX0p8DZRVFVU2qc1L0w9m380rqNc+Ib3sdDiWLUtBGB6hGmOEvNScEuYmR7FA0vqki2
dan9P2wVRsvenWXEI1Sybe4vi1ON2bpfF5lFhz/vjDz/eZbNnA57sy+nkwQTLYwSj8eyqoxDAZt0
L6vha5cb48Ok40NqFofUccY7lQwKnB9cE+xVPwApsrdRkmM/gq09yomuORTG5ylJgCZKBNMRbWyI
cGzMyRWfYGIaGy8fBWrNAHaqRJXR++0p4SI/1Jms10mQzCiRwfKICbpmOrOjh3bH2IEH6Gw0T2yc
RWEUDNu0RqkvgLNu+GnxngFC+n42ZATEnKdJzd1dJzGBqsx4z3Y4xb7pPw+AlqexWUuC4zsHXCho
3KZbNa71CXxzv0c6qNfOFHVnTR8T8xJnMzCzcG4Y53fLUaw10I2NCJrqAQ1DvHAN27sIeILnm/l9
qIbXxAHmtWw/F9EQojXnVFi1c2pG5oiZ5k4wSYqb7bx4JmWCVZ/SQdyqLn5DJ5YebzeG2zHZXtYp
9bXoAyh5fcxrR5zqQsp1Wbf4NI8JxD4jzZg8WHaa8GPIsyH17Wwx1XYiw77LnfrJG4L23hmjGRUC
RvCIrTjXiwWgF9jTgUQcRnsZsK3Moth6sUUds4idc9Vndy2fYIrk+FD667AsPVhScYEodPpuovhn
8hpvITl+U7IGdudF1yHmm7eycrqru+wN+YJAt0jzoGUCqodtKw2owpUkD/RHsD460tXWnmzcwUCr
NZ2giVY02wTD+N1Elkix02gOt1umo8vmzK14NZy3gQqu8u3kHOYQsR24vJ47XbwUH4Iq6BBuLl91
UkEEgukaH3sze70dXDDKmpPRBleR293axM3kzZ39p1CUCmlcjZIpSdyd6+K6lNmJ3PkN7q8Mp5zd
FiRDrnX9UNvZV7/W7gaAod4k9HJ2nR+/ZUU4Msehqr0qaQKYY6E2i7IB5vFFTlawkq3B+lvOhlxi
IquAta7KgZA3qFpI76qNsz8cSTdp5D+PpCXp8Og2EUqZyhFLJ+yfadkUeRgSdX2ypyk7oCmOKKdR
XF5Trn1RYEIffQv2gq+P8OdZ7XO6drqoAksYO4j6sVG4XdxFhpephQRxRYrHLozgmMZwqDVSG4zO
kX4lPSsBN6yNcDp1B37E3a66viMwSODYd5G+h3X6zLjnpu6CZr+Uag6zml4C8+G2qkeh/3SLiqWa
8u6z2yZVFqo9tpAcy79+dhxAVQFVPd6T1tEcioA2ccPvkmBlck/ctXJIaJevUwnEKydB2/fYG3h0
bB+GEYlLpaR6jGUOCzoe2lXnjfamqlN2Wz7jlRKCEBqxT/o0K/GxHk2qa5PjHH5/pdxk9L98BoRR
BLC+EJhZMTT97v3J3NaY1RTJHluCllsN/ZyYDsJuYhj05ecsrx5yoeYjNgwVY1D+eNXpRVftVU9R
/pSJ9JvdW9W6q21NlFljrB11r6kVWvjdTZBlliNElq51kGN/TKl0plFiwqFXFDrA8ZRO+peFkQFI
rO6tTnLz5FPt7fqFU96oS6UGZ7lqPZh6p7Fu5cn34avf4lcjMT+DDNzEtUBNUjDSYdgw6aJuRG5q
wslR2F+u8fzuCQexQq87yjRAcjqDE8CcSmAJXfBk9x+i3PxD58J5XxtzuPFssn/0CQTy9i3M/0cw
DAMvClXKLAZD6LiHJZDwMBWEBkb8uE8wXmnzYHhoDGt66CxjXyVz/+JDAUm0UT2NuIDn9amm7I/A
xux2AiX0vT0l1QGOdnrCPBFsj90oqChENk9d7W9GmgQfnLK74omJRf0w7Mvc/tYHRf9cZdCZzSI4
weCz9o4eobkvQWeYmS0dFAsVErcWAqxn6SPZpPISrSNUKfeAJjcAnMEj9MXeiAGC9Vn41A5Vshtb
Km91pMS2l+Zfv1+S/9I8MGhLMIFy3mf2XqJFf7ethrHsxlBQFSDhOBXj+NnANWZFX0BRnicya6Hv
3iKdVDxXzNwYTayPOBr7zFodBy3l0U7qLZY44x808nLZDb/uFk45xPGmogRFw/5dSMN4Q6/mnkN7
MLx4O2qHqoaBp20vfxh5d2YaCesqqaojGc+4FS5jg2Rarhdr+gwPrq3VfamTU8SFCcZpfsWWxAN3
89KGokKrFX6OhEnPco4vEGScrWM35a4Dlqu1aaNdNT1MRXHrqQcQh5VtXsZotLmwE/uI7DdDKRqs
RUBE//s34r4vZzkWn8wkBaYOcZvW/fWNWBDosGhcWGtV+Yw9RrufFS7YhpCknR2zTjjpJdA48647
aeRkd1kgISCH1utIJweTmbIN/L0H4ndnZGWBaMVasY6wBI3Lc6DkFytOhgezNDsCQRhH0dxeBxdV
OsaU/SL3wynmEJpYvxh93J+80P3gFYQyt9PF93N9zHKJDDxtX/xJ75ooPJlg5FHB0HR1Mu+xyPu7
Am3tGkSVXlHtCY6Mgj5A5NbbDnn9LvanmGasIzC+JGxrStAgiTFUj+F0ls7YroChR5clBZA9EGgm
cNQeGv4Xc5iLE3gExjOrkc59e1BTWWKSWVh/KCneaoa/rD1KD+wJ3zEpRdjUY399CelYGXIgZdyZ
LaPIVAquCaKGAiO3IERTXYOpOih42EVegkUK8vIUYg05YB2kIr8/YwWXhFsnc+lp54ZHd3d0Tl6t
r0XavYAkpc3do7NPS8IOhw5gDr9QuQjm7Rd/AfbjDxre25gZ7nwHctg0QxI0pUXKhofHRtjAJic9
Pke9EZyU6wHeJYLUdnlhglebcMHeLH6fmqLm2un+dPPpFd3Q4745VTsjbBjdzwbmQ3szPo0i24ep
I49/WMj/Skn4DpntdrF8pFnFsv71O4R8NMGsE+NuiDtGG6hmbmSX4mUgn3H8cRgzmTPgou6HANwf
anhN3SKI7KPuNwHMpwIrcAYWUn8vKog7o2jL3eQBUHOrjMk8s3lOFRDLvFvw/ClmLF2uql3TN8Vd
2cAOYtJAbKdigL8UpGANwdBs0xJkoh8bDHyHgdjg9r3MJYYBkaPeZnkSPJVdcDBu3iswdbVqvY2F
Bs3z9BWL+W9Dme3czB/u55BrsGTSecN1Zx9tfA002P2t4Rcg+Xre79B96sKU+d///2i3WFGCBlzB
OFhufIZmU/5MUM2ffv/VS5bq+8NTESV7NgNR9PSRJr0LNQaBkUVLcLZzrMxaOJIYtU1Buo+s2d3g
ABOTFqQbu2sCiIFcm2PIZ/FlD4ROQFnwkeCt+4GxaO3744NBGequFCK44HEErzPoIlokJD6lPY0P
WFCEq8zJzWMV+N7ZTo5d4EaXxi6fsiH53MRtTZW8wQ8tHjH2Dep4342uTUnAblZNMFMJgHCfDrgq
i3ihE04m1984mojw9Eg+PWtrG7QVcU1YfPUL3zzr+mQ7uXGyKzRE4ZjHcLclbGVtK9BIPBMy9HRd
F6OLT6Mx35mWvidpaJ+axr1PEitgfNsK12ap8u3k1sMxqoYUl7F5sZwU3/xqVg8/Pxu+NjQ+PW87
IlvciDqr90URGBt/kuKstLd2SXAemK9lWrovV2bTxFfbNMn063k8Nc6YHG7faN3YVx0ONEuwrEM8
dJJ2SGklIv8rYA8W1TScI86bZVsW1Vx+uv0XJpszsxPk6rZZAF7h6x1g8UGItcN7M8J8ogWOtOmj
vjwgSv90+4wqMbfDiPXlMGBDJAImftSSAUF1YzbSDNT+9hf1k34ZpNdcesOVR5OOLanptK39tGZW
pkjPIb4ivOsYI02KRDuvHM/BFPQHmEDWSUTjZ7N0DEZNqPIvt6KdzTNuWuGDMbXVAVeLpV3n4C6P
f8HPlwIAkxH9mGykaR0LPUSZ36mWiVmmJRCGK7CPIVobRqMdOCqmhDUMijDMzXQdRBh+3R5bB+4V
tcxXbBm3A03gpza2H6fKAm7OTl459sUu5+ovf4BaKS6iGbwzvoKw9qP+5OdSresmo6pBqkYoYXP1
jDFuuK64trr0kJ/Vj6po1IYU6jz3I3NTIZA5w7l5o+NQljrz3c+nj6270J7rMyxVynHLNmkd3wcw
S0AY+P4XaWP625WVscG16u72ZgpytIZ65Z2qkNkRlDNcXkURhQmqJreCBpMhECIZ3/f9ZIQUoNAH
ytY5tcV4QRd0iP3yI68R2bKVXnPuBqb3xodCUKgR8QjtNuJo6ZYX2jQcXqlAqx8WacYOwDfUwFi6
awOX6WqXmR1YRVtZ5sHO7obkZHRFcjJVl28x+2Y2AjfJv7ICLxlOqXvb4A03zqxWGMT7+0wSyps0
kJDpozRHoQ0nyHS2kec+V0ZdnXF1P91el5fWDBk56tMITOGpHLOtZQzNxmw962Lq7mrKGCfzKXie
0kO2rPvbauzIM3bziGrahRyGir7N73Jz5JabxCGx4ui+9W1QKvz+0syCjZU01lGH7UFGormycC9W
R7nLqrJ5XWGbwQ0xvZlR1Jxuu9oyyxZCe8kRv7w3OU8s9MGuzzJtoIvbloA70GNWkPbu9vZbil5d
2861HtPmq23eA+SVz1nuwoedbPZ0l/4ASryiYds/W5li7II+7grIxyGCkvXiC4iFAwm4Q8NuyzAK
iV/bfQ+dDKOhymbldAbGJUXw0QlQ7WuPwMrDmhs9STqtU1KLfe5QVKhGiPIMsCLRS3Bh79KbFDt6
7qTxqbW8uccIJ9cHP1DpAVzG3eTqoMbKAjOKlgpL6TU5LmlUnEd6uK21ZxmGd2VGwE9H2NwBOcWY
C0rgmvi/XLmN+4HOKhBjMPCPYep/0XjIhcOgT2r2ghV8Rvuhnr+j6Md20Bzws6kqc1eo+HNm9vO9
U1ZYeSCMxLb284B1KRgdaiR93x+sjDu4w75i08oWJGw4IrXsBOvXJqLre1tvXVm+WR3wzF72QHl9
GpVcs9mFksyPXjp6h+3YuKEswZy84z2qjhIwFnHeKY8d7+xAlx/tzjzbcIxvoaupDHk04ASBnCSG
moylhWtCB5Z0skEXTmvJ1g57PyqxJJj6x3BcvK4fAj/JgffDN52xdsCUzDXTkxeVz5kwrBesoGEu
27F8vJUPhIe/ZuYaT7U3ZruRvgYu91lzlQmuCk2dFagOIStusNHF3CVmSPL2x7oks54tbMi9MTpH
mJCuqIH6eMvHn8fa+PLzoUw79HEMjcRFBvOdCIHbQUrdNKQL+9rT6oDdKgC+tqJ4mlHyux0AUT6Y
wBFgI8T9i+nF2GlFzo5MmQDEia5p7Bs0X6Nko0JR3Jk0EG5/jMEraEXQ0h/j8LA4xBjtdGw1fIR+
dqfXzk8/Yut84MUSIEnjGlP7O4xGam4G06u2jYCAvZCFXMDzIGoHLjExyJ0kcOcJlQU7WFkMDuXD
tikZYwQM+PND3g5BR45/JR7OSX3BHGcx4I81m68lpiSnuQIIA0J/ray63StNnm85QqJIBT7Za9M8
q6zltqyD8J7e18Ee5xG9WSXAwcT721+FwvbrODTGLjSo71at2kzdYOxi0Xibny/RaoDl1N1B1XF1
ACq3pmS9iuuZ2uGMm1lOOXvUqtlVfsNz08fGCh7arQm5YNt0+XDwRN8d5bjWTR6DE+kJT/QEvpQY
wtvqIdtXLqe2z0jc2PbVJsN2DuMSogo92D0mQlxmM8SYbbIU7hnySBlLl6/Epe1FlUxrYuEdS2ot
VVnbZB2NpvgK6HpOuujUpCRcgeliEC4PGM05H6Ykf759sNLq37rIHB9q1U1MshBW5Wnz2hme3km4
1StQFdWqG+sSZzKJSdryzZaAZMCEMz6pmwAnFMEntdLuY4x7z7aqFOYg8gNSx08mA2Kb2x/JNH4h
NpaHx6GHaNElRvg0pmCFnnOkAi/DyDyLyop0l6QLcNycCQjgTcjK2WC2dUzcGW9uHaidvZyNlm1P
uNvzFGqO36KpogY4jX/FDHKBy/dq0FVG9EAUrR4aYrc8YXhGq2GAi8shQNlzUa35b0iFTlM5RHdI
xxj3xzcX1Gv/tSmKbzpVq9EGMM1gF3V3KCuUsz76HiisyOxaBOW2f8aBHSVmU0Ijs/RHCh7bMR/f
OBW7j+EAV2cK8uFap6lmn3fu3k1675CHyTGz1XTvO1+6arFRqPruiVm5tVA4bLQ3ZX3IqMDkaUi/
btTueydDad+jlm/6F9vW7b5OmzfNhOMyubqYQHnROos5fgWaZO6BuV+7dUaZWnAStdACoJPN4w5f
vgXFpJL7JJ8/OHGDajMJz96odlqTsriSRISNMa1sT+dfdILrNUVRmkXpfLbCjASzvfpe4n4Wi/aE
MZiVaN3xQQcftMsG0HYQ7yrNpmJmjbXhj8WRyom30w1xUeR/d4MMp6qIpuZI2RPFqdrFCdxkXO7i
J9Ow21VWMWG3p9SmH6xhBJ4UJvdlBEOPQIfLaEC02PnFM1EpcXUk7n2dFk9t7VyRGdfnpjQ//Tzq
weMeUotxcjyq5cVvmL0sdUyQGP+obdPbiKgThywd7XVooDiVkFcrs8WseXbzbwznbjsmt86UgO9y
Ogw4RuAKGUaROoeDfRemeXeEfOvub/8HLPbnIdFkq9BKqi+YmmNbebXd3D4WZrJN2dl3wSiSbeDB
PVWxAHhdggnQGHvRRhjWFMe9rR/MYuOyitYFA7X7ocapjVPN6PX0sQhwpGSI+BPcG/88OM53UF1B
k+l7Rvmhw08p/i86CS/UDDqQVuzZEV7jceYMp/DA5HWaJnCENaY2zCYO26gyCNk4ITdFUsfMHXYF
BYIMHs58HdhLpxJy86BzcUJACPZidDAaoJxWZfUCnnGKC5e+dxic5uvtlJyS9MqvAy0eWfepehs4
t+4r8mxmHcHZzCa14Qxvyw36SR+Bmryrqr45QuSXR5kXxjpvgbp4SuPIlkbRWXnhbl5qQbff0VMi
YL6Td+KZsX2kNlh+woTJWHeGLk+zhQQRZdkulQQyiUknVkVth3QQH3UVgWpIsOzGahwn7jgS6avj
5rzvpP6L/j511QLtBhojB1Ff232ppC4Zcac0cltLysuM9exITb2xKtEQcEs77HAovSeYFdYuZgUH
rufv/BhMbTLP27Asko+zV30Mx0lxRuYG1zj/5/BujGlq7hHBzzgwAbItGRwE7B0fS8usnyX1Gj1E
42lssw9ZS8mCxMXee260nSR8HN9IPjReU4B0WhxPpzLY03/h/HF6tS+DWtIWiwDvY8GSLTa7mGD0
XnTOjeEDxVQYxFFwZGjvOvhB/GwkJYuk/JRXY/RsjtmwztySpqEdhftQa5q3NiKO6PstVMLkwLTH
L3zgYNeVw4c6GeNL2BR7u9LJLtXYV4bS9cHuu/chphEHMcsrdblwtNXbmFFEl/aTIdIP7fImZTx/
yFTAREyKfS3D3Aeb4Od2tAM4x2LMcSUQDXX2aWds8BGXx8o61WPtPE+NPNziEcwnshUzYj/iaTR3
5bKO4AfixYFyZ5Ej3jtFI16m3LNewjTmAOgwS5OUlXoozQ9BhA3kLXhL7GZe224xXHU//oAr6Rxr
F1ZT4iRfIca+3q4vwufqFBruI17r/qkGEbyq5+vtOYxEnGG3jDuZDKSOLYSgo3mgcxggcR0Pc1NR
Dln6SN5Uvc4ueSzeLNjX2eXHsVyCfWRPxzpt95lPdH/LI2+F9LJ0F/HEkG7dyZJozwbCz6WqkeE8
+bOnP5iKMH12CG7C/qtT6qMDLtIAO3iMakucfuZNVZkdp7T6LpXGToOTbzNivHCXzMmuo1uzD1Rp
r3OPL9ib5ztMi+b7dgY7YzbWRjb5sCEb0JcsTne37M2AJ7hvpsE9OwMok2zGdnTAEonhYPhUc5fs
RFKJuxS+Vz+J7OPQDKz6IBMvMFXkNfOtV8+ZkbVQU3LNh8mLmGY3+vCEQ8xyvGTXALNfVX+b6zL4
WPT2IWfc6gjlDDSdyxkqC59l7exrUZIlCR65EvmXtCBzQw3wKRyLr/Areyzv7WDoLpZQ08pMZ+tF
tMZfU9zTFEbksYpQEq0sd7ZBccqHOAiDfVOG0yk3LEgkg182+0VyfhfEU8JNPj/doki6zvuJEuvU
cSeKqmxX/dC0ez3jzReW7V+DFQ8H3FYRzbSmS8gizU2Ow88q7YADdEGLbBfviBHW3K2FEte2t5/6
7KiD4mKEXf9cLj48XotBnteD0I7TFv7HdCYppaZgFMcc+PfLuHypQBw/WzBGr9SToVJE4cGXSA2q
DhZL2Md40GPudI+pzVvO/BcUQI5Pfi7BefOk5NWBvkiqQ3FgHieUHbmzUakZPaQeA8qOBeZ9Su89
p/nemJV6zpTNHkLwOzpDeqWfQDSbq2kd12AfVYqKrE4KyYYsYZ2XSx3cL4sXY3S/G8gRHBE2d9X0
IjMaDRimqx3uRXO9C1MK6mOeAa/vJ2yTs1EeutbCTwM3oxiUDgygRVDkRN8lbdxr6XOi/537CD8C
0+PrvRjQYvacvSU9lJXEkx7fF658P2yzq9WY+BySzjZV3VyrQn83wrY5m2a9y4aBkqSHuXcbuXo3
6fmtG5ppbbdhyFCaw84rbQRgJofbLR7QbNitRnONA46bw4LwDapDzHevu5GCUTHNztNYjxvJHeDU
uMDmAtArqWo/lP3BYC6gqOxkV5iIENxOHIeWFE0uSkO3WOLS2Rj3aUuBKYlifXfrm8NBCB+8Sl9c
XLprv7gWAm9YCAgjt5bbbukr4xgkGuxXpvnLMJj7UPWPqhH1Pq252oKgBxxYJh6oT++LHImbYw7A
x6ojZo7L8lsbYpnJ/d6+jn33ELgVwUzyggeHdV/4/RcdibXXifCc5Pmloi/4cEvHhDkM68hwPhX5
7O9zJMWJ232IEPSsk0kytlRwPzncsKvb7SEXgUjmlY+DI73jqMC1T4Z8KMLW3ovGAjyaI0bugx15
IJiFoT4M7afeGogWIvk8RupHMYN+63RV7+ZhyLkqKGI1lmFe+hJHY1Q7t68xa7HKpKBql9SAb0qk
Qkzp01DXGGuok+1X7etNgYV7bg0rEB491jMJybEMCeLRcmaWrx4dy4aIxKQJCztoXktbEMi5XftT
c3L7iSkmBZvbGyKmCQ9JF5+ielfJ3jn5qHTCqXoo7HJcGyhIg0ySftFSyFR+LKsCMkTR3JXR/FpX
gXPRoX8oZl/h+O3BYhLlFv6NWNHKKB9/9ls/hjecQdNXp7kkPbKwecLUKnzydNY9daOH2yP7lZUJ
6ywdP0NGuao0dbeUVJwdAS/llG7p6LT6UYudRQ9m5aTVY5wjM+jlaiiAGUtQ+2twv9a+bcaX0IyK
B51YGzvA8hR1KSOoS4VA+dhFuzNoEnCQww6a71GbOWYEhXhsCmrlbiWd3U+pUkU2tTOgoZDVc6Q3
cDrWiQEMQkeMaVh2vcnRt69EgkE9x9gHlFEfLcmzufx8KxQfKj08cjY81tOEdifB3N286b2y1oHB
iuKzEwH0NtE+DqHYDIEd7ZUcOFRIQWrAclt0ILA26Ftrf9kGeQ4qI2NMH6eIR8ry3daGc7Bx8h9B
axlXh9RzlcWiYLo/1xfDCAn1aitipmaIrj6PD2qSkltieophBkLs2fIZ8YnVaiKs3GqdOPtZuFc3
SCjR5R4hu8rkKvKnJ/5q62QPiyxiWVL1sv2SZSM2phNu/JKdEk7561zmDjMSjKbk1vDAfv1CCRYJ
Sl1S0ZpJCiMvOhWmwCueQstmwDpjjz4AAEsbgtg0TpqS9UGUNq0aCI5EZ260MluQIHZLmOMIu9q2
vkx2dgG1ozeGdFfH3qO3lPW9RZXsAMdY3RKL2z9U2et7N3eejb4QK8VoIMOgc7FN8vDceYF9+mHG
pX/ErIGpq9EKTpnqmSvorRLpjcN/oSyiis3J27yBW+uOVL783Vh8t5eirNW9OgwcX3L8mrKYsZty
k1g6eoLkvb7VyHJ70y8fES5JsRZI4e4GbT/VJGBbmaVyVTtDTX1QpNc+776XLd5dFISza5TCFvMM
Jo/SLM53WnCmjoh6V3FlOSfHLl/pneDRnpOOyZDs3uNk2XAv0mdM5bBWfDH3U4BtWjOY+b5Ms+ag
kIILF89nI0LsFh4wMtmhKjJ3E30uaubaOMYd3syuZeltbjhLvJoh7iA6sII+3To+7LV6gyrta5pg
e4hsa+Va2r92eQiViHLfEa89SkZlxAzGtBsUaNJw0OJeBWLcEBg5GzQA3UKqQTPoY8AywUN1VPNi
Aeo6+xSGGVTqmxdHBPZdW5g/KDjsYJLHb3XWY9QaAF3Too1otAvobl2cHGqfcDDOW2cbu+gMHZIa
lMI8zzyIV6tsnQ3N929W1QOB0UOPjZUjd3AVh62RDslmhD93n39nMijD2CVjCwwug9RjZwAsl9U+
sDo0gUhaKE8YFuuH8LXqk3h/O0uaxgR55Hvfo7Z/GZlwh1ncdhj9KOa0F7Ae6uXN/6PuvJbjRpZ1
/UTYAW8uTzuyyW56SqJuELLwtlBwT78/9KyIobCE7ti8OxdrYoVmBHShqrIqM3/j06W4Op05CGg2
+8DAsMzsXkLHTm67FJXh0db/WSx2HIIztFzscqdZzqzkFt1vB4EV82cB6xHBrynsieIOt6XoXolI
rBzMD084sEBzAhg1Bb3vUOGm6WPIxI6JtnXudscsRnwVoGqypSBMH8BAeM7pbqSaP/Ylly9yhPss
EurRjjFP01r/+rS3Kei3mypAFdxqsLYzcw+IgGO/mpV6owRpd3OKMyoOnEmjFDd4MjXH06EmTKfe
6nXxZBe0PKssMADgkZnyf24ENGISXvEYCGVT9Z68wcY3AlTRV9d2m/+uIT9fKUZ0T2PhrawBZwRS
oUU++a4o0nF2eVRjYWU3Nnk8VK7GyCr+E/zJrKy5Vnqs/Qp1QGlYae/qovVvg9j52YH3WPkDqD+0
Jkt6h2OORloJrKqMxMOYFQifAzhn2dgo+/TMXTep8VBXdXe9UL8IvIegq/vo3HfxQKc0+V1WLnIB
qNOsjKEhFani42lpjBGWoN2o3To+AzyBZOvKvVX8Ubs55VGtTf2kq5wNbmHabRc5PzU9o8dgBQHq
1lRX49GSUPeMH05VWrehqT1QjB8P3ItRP6WjAwEFZXGicGVxhUwRpUAvoUcrjjLAnURH+5DbNEjD
SAuOVkdkdvyy50xzf4jS82+4LygtQd6Q4XOF6rQy6t0NBS3M7XBy2SHrJqg2lSUpL45BeWgDpO6b
qz6qv4JVQPyxCR0kxvsV1XZKNU2xz+ltbfQINyl9QOITv9jq3pfiPrbocLaaV92WAr9cM6Pt2jUV
bb2x4kLB4u8cYIFpUP2QAapRzE24lpX6STXZY5rRfEJ/Ct8n44A/BoD1EmyvqyO4aoJw2FHwQgs6
wtN1Ir3sTxBCuzaLN2nK69AU1W1tVvdVWtmHMs3QOSoKj8K9/dxbtfaMIIe3HjTxLEpjeK5sVlPU
bx1iite28rNthz9TwBgrAJooMlvKdd0TlQjOtyKwPp0uYaclq2M3lHQk16V9HWZ5cduGcb6tXUCa
NmfaKVAErsx2uR7ddhpG2wFfBnWzTZCkyZYKlth7IzxOMOlbuCmfK66edxaAlk0R+78dGizIzAfa
ti+Dz51urwVMfYBW2s4RqA63QI/Vwlbhtoy4JUpJV8BW9N1IIAcvtc31NFrVWCTcUKQivk7IPV1m
z4Gp01uy8uGpBCO4bivPm84VcIGT258UOvT9MMb5VGg7yvaoiAyhfuXlpr4BU/nDq8PyvsUXWmSD
sz9hn7VRB3nrAC9HvPPmtBaJnO1NNlKEn3r1XhQcspL4Gnnur8hu201dgHAEWhUXSCyGVnAYy9Bm
KX4pRke9s77WgxxvNSyl4RmQkBq+f+xiu8JxAIhyhxTlGkRNTCXDsm4lyn13kamgV1C6+zbV0v1p
j2DiuXcqpd1o1IVQkIO+UFgTtiMvb+nIoriVldee51vIsgG2qza2MPWvbjiWq9ig4GJ62UMzAnD1
wVSw2aJ+rZeJexcENA6s+CX0DeMYT/8QPe5TXSoOcagGd7VzC6ztS0AL8ylqMTZrU2mtce0WyXMd
6c8nBETqhlB5QL5h90QvVp2c0hJM1YHP7tShOZ4wDn5jD8fa+nzKBzoXlfhsopWQIZxyBooEE1gq
e1FcgVGAB48a/rAV3/qI2/ij1LbxCXgvKfLfISH+olet+VoH1SupOeKpTRBeyx5Kig2ZZxUofbF3
/YQcgOPf5qzkGDT7rNy6gfrKZaS69s3APzQTdrrKhs91PKjrkmJN5CHnJ4fmK2I42ksCPWsMRbKR
UmIsgFD+pFvdbXSvt+4VjdMkse2HxDfrO1c2EdjGdJeSANwJ7bfmiPxY6bm7bmyUQl2PgkOla4eJ
xB82qObkqitvNTt4DBvjoBNPX9tSVmvNzYtjHaXhqlfAuvpBfRtl9WsVd2I/0twYpi5HEtOc4l7W
Z797EE0Pp4POwuOZozl50qPgMWmi7Kj33ScYe+U6MMbm4P4YYt15dBFlt8TO7zvYrQbu7/74nKt1
ugt0HA6NCdNVpeYhhMYNsNG+9uxwknAF1hK0FjYv6k4ZlOo1t3wXZ84IN8jxx6kVT+GG1RbJ28bw
QKqq+TbinvnTrH/UrqC54ZafauTtBqud2AJxuPFA59wkxJVVM44I4pCSryvQT9mY0WcDR/JQUbXe
58YEbeo8cw8BH7HQPPxiCmWyRlEaA3kRifba1Koq+6zGfGE44iH+XE6QnGLEJG4YtRUNwAQPO7V4
MBVTAjUnL46kOMrQ/YaqR037tnhDQ2Jcs+X8a1tzj5kcxW4ckcszTC4eGO2QYifAshx6cWuaSAIZ
TW06vo1fPvbTWNWZ4cPY3ECvGte+45s/qPhoyTPJRMFfx0UQeHb7YKSBQB0IK4a8aylGkf4fkz7Y
x4pFkSrJnLUG2fbYgQpd9VwjuFhwhldKiX5pBejDmu7sLufzduBuvEnw61vDvqYG5LLcZRRpB2sV
2yLHbxtJgGurNqpD7lrWZxn15cpqLfUASzlEF1NLPpstX78C6PdzwJ/iiepSShtoQ0XdP3oEvc2Q
W+ZWNjkXLp1cFsYilHIrHlY+kpN3uoWsoK+SwMYlKW1ukmBWRFDLb58UDzkfs5Pam16NPyuvI8wD
f9EsLOFHIbWVRgtk5xeu+Al9B43MISzuJomfvEnlIehHWpW8feV7BcBL3db3p79fDzQywjz27nt5
jIIW7Iaa/pAqII6yDbQ3qxJYG6fPGcCkQyrVW4gE3m6Ug9wHParrFalP0J0wdjpoy9zaGa0J+2Cq
hAZKS/eXplb7CaiJ/aii13klMSFGv5QfF2rdW2cP4f60DkKM2Fd55ab70ksAqbtWdT0Y4VFVhX5s
TKndCxtR9fDWV3v53Pmtv5+w0oFMFMh9FZqfCa2pDtPwqMuftQ4KB9zaX4xEuSoVKCQNYuOIxed7
FMOGgx3lcqsXwAegja2RwAqvT/XcUZAAesYPrO37NYdx9VbJ7ndL3vVgxNyfRWrpO7uZTBMiF6Sl
1OxrHYAwuvOIJfsVMpowr8yjX00i0P73TCnqtYGP+iEfkeYQSYXPAzWadU/B4hmJmwhBNAPZ2tDk
O2nJLRDaL52rWq8dlslja24HJ0eBi6rhQEf+qU2MRz0uWXlQDm4i6CLXRZhh+lIP3ipVTIWQpd0b
aW7fa1MQjIL0mvPK2Ac01HL5gFOHrHvnWNetWLkyFmuWQr2pxzqArQ4mpazdTRCWza7GipQC5B0W
mf0KnWEkvItib2pj9+hENC4H2rJZ3x2qrElWrREk9xWCn3YYiUNCzegfLB7iMN1eoz5WpiCkNnUc
DmhNUYiIDT+9o1E16NnDqS7jDbR+/2kGjLR6trWhJgf/9dQ76Egl8EuA59cCLfhnkYduT2+srMy1
4ek/tNGR1KpxDoZLbG+GEGlq4dqvp3fVdQCpzA+Sndr3ZIkyK8YDNyIutydkXJTbSNdO13P2gcCL
0hi3mV1gH9mm90PXUb0ZyPGxi2X9mpz4lQIQJmodNA1+Wq5ChbG2n2iefiuDeHoTjst0++nDtk7y
jAjdlZZKlIAwmVe6qdth2bUGuIAKqBVFd6qfyQfDx8+6I5QbwDZflEy7Fh410bxGe9WBvHcqdHeu
JKRi33Fr0Br45NQ04pyB0C06Qqivc0kwdXhl/bUiXXldK/aroyX/wAvgbgBymMpdtuJfD3rsHK2K
VDBrHXDILnXKwGrEXVCyIgVC+fx4n0RiQjzmWe59hk+XddkL6oAPWHAa2InCLelruEiNGFQAeZq+
PV3pTvcTjYN9w8UQCIhsXJDdo7hSp39QDv6Jwdt4HyXas1pA+lV6WMGoLNBrtYyjIbFMAZS+V6mo
rmnhehh1+GzTCUnp9MlTmGzD3sp+aE38WsoBzJ2P8QPW4uugNtjJvvfLM6Xx7COanVJWeMm8qQJK
ANe7SSgwGB5iKDOgDKR511M4iKjmlHFJB7q+rSau69jb4tp139Ck+OEmPYJTZfM1m/iMwBOalW70
FeMYM3ETTjl5DCjMBKNblNq4ToaWVkH7VsKq3YaG3uzxfo9WYZUiXNrGP049m1Yr+jtD+gHXAyO/
FshrFYXxqBTmo9J5QH4Bzq3yCTYu3fInshnBwQ5pS+gi+jpapfaoBcYPt/014rn83QvFTTzdlpqG
JGj0+vKtwfNlnJLCwI/QU/TjlAZLsM46Kk9D7O3zovtJY3rYowYMzdlSFUR1fcRlNGomSUtYM2sq
Y6cCRZml9sHu7N+gtQivdIoB/CBQf4JWDa1SoCiL4E09oTABQHGRzn1CQ3jdJ1zvTyjEE3RTmtlt
Cn4SDmVQEfLAifmlVTyeMJwTP6BoqsnOGsxzh6W1q2nH0A7Eow7hC7s5gEouQKF2gEubyLC8okAb
b7oJcdHb4HiCRIrd6Rhjih7T+KowEhLS0E0fx+4mm2DEdcilq63kF0KoDhHVoj15glFC0k1wMwBE
LvWmvQWG23BDmyCzQV0kqwzo8S2VigJQForop4UYTdVSJBV4D34yK9XLaJrEGZLzup0/4nSAiGe5
EW2ocaOgbXFSCJmwv4OCxYKfWBuATu4/OHLXA+vg/SIekhwXNUWpqfsoSxA/AK/EPtCjY42D2Q7k
ofnVMEla0uEa/wL/OnfDn6CIYai3hvswtGa1Spp4XLWpEh3NEpGfVAvFs1OZv4JG/Y5baXynh6r+
SkP9u6cO8Z0bvOlu4zwOUpPbsXHvcxNkrt50yrMT/jhtP/RtWpi9qa1/V526uDNUlebddPeAFaVu
w7x/bawkv6aoiPu3XsUPpVM961XjrUGF/7b6PoGZIZ47xeYaEj6pOZbLp4UhYrj6wLiMuzY/nHYm
apDt1At2b1wtvT0FH4WVaDc5cpZRnP3z9xxwXObouLvcDvrHU5c85SoOrcKBRgaOeNXSDN20jgRf
cfqho31PCwKwvPJWayK6zgA77GJNr288VVIYVCQY9inCANhvD/7UsowFOU7srXJ8Fr7mSf/J34pe
755qTPDuTkDw060D0UQco05sKRlxw1ZXiW5ey7YxbjAtK4EgQsE2KVbfVH0M0nsC7Q8dBtwoQcgd
xJJV0ECAzHu58aauvhz0NyX2d5PVqV445aGyfeehdn3KBoPyllsyWxV2wAagknQkFcKr3sR4wExM
7bbo3HKtG1wnappeaxhgBFMKz/djH3/B9DK9o32orRK17Q86rO1ClrenY7X3lO8YFNZXfR72R2kO
oDymg0r03BijlDJnUwnzNrfap4SL7t1pGFonxyuNVA68NZ3woJDxU9W66soHR7/FbbDLconMq2Mc
ulFNrxzbQfTabR1s8kITcWdhP7RgJ6frQDaqwITGbiNcGrj4L98Wup5CU3bEdaJI86GArBINys9I
JNkX1N6QeY1WkdmUzxieRJuxVxArN/CTQhBXuUtiT67BJezbRnNAmGiv+EAU9xEpq+oMAb6yTIP9
3aXp9JCYHc2QGlxGNz4DnAL1qsKatDz9qHnx7+l/nemAiG0s64mDu370OhQtzM6K2QFWBCGiqZBP
oQhSZeGxt58DoccPY0JJ2q4ORDJE692suJKju6XgnNzkdGcVJTRe63Yf51ioVF36Cpqanp0LacKP
fe0oikys+hJbB90f/X1AocXGgRdcfLMrLJLBMunyfRqNhzTGvCP/p+oBDWj84mRgrEr/cfRd5SWr
Qv6VMVIfRiDFVX9buiH3qMhvygmbGYC+y8GQomvQHtkeJdWKQdvk3kkftg3XwpDZi4s/eVeCabUB
P+6zMlLv6qj4JKQPgVpLXjxviI9JGtvrMCGXoZtQ3pmKfMIBMNp6dOKuwKLYK4PO386x48cElsJL
Gb5yW/ZvRWxG/2FqeN7ulBkA3BMbsLjRC7IJYv3PWtRCiJAW+pTblr+xBhVFjbwunHWMnr/IVGWv
EgD+uRxKaAU7RcBjzzUOpgDlATSFMzJRehPKZIKhthmXp26oH3OkU/55Qwfw/6qIgVConmKtNA08
zSlcOg1n8WnNd3Wb7wJC1poGDT4ksZFcAU3YJmn3Na678knLUARBJuVwuhq5vuseU71L934JnjHq
IHF1uG4ec4EaQeRlHTp+sFvIdl51T7N3pCYKDcvMvfIoFaBCbk8smiQyHhI52KsyDqwjImAbUGzy
mgsuKq9p9XlIXfUwKceeLmCnQGa8hZCmVl42RDdOzc1mSuBtQSkzB+kD7EdFzBggOgInSOwD7jio
/ltsZ+4urUFcqyLsd6ckDmYJyvNUPB4nJTkLtJlti+a2Cg/uqAB2ibepsO29pfoICVvNM/eHI0WV
lZxoSKpC4SUCgEaTz1Np0JUFcrNHo+/rHfWoFAQx5eSgV+4TRUO5Egg3Kiw3TaZ9O11Vs6a4iZUM
bz/d87ZSvYtbikZGg0P0oOnF1Cb8kqUOFJZQtCiHhWzEfDAerOJTznG8cfWQvoeVv5g91l+ahZC9
nhnuCiKI2Ctx/FPzTfkdKde14kKa0iz3CYQSxUsHg06YCb/MLksfOrpLUaVuuJ6IK7u0U38lYIZF
Sg+svhP5zgLBcTXK8Rga3njX6pXchDBmOwhreBKkclMLeA598JI0evJoKzc01u6aKMl+KABKMBIY
w9umGUh6Mu6iOd0KP46C+75SxAoHwt9DV9oHtfG7Vd8Xb2YfbqOK0oAKCMpx0v6mjptiQx3/rcuq
iSc6HEI/qf4R+Pk/SXld/f9jAa/Bn19W8vp/dTDJeE2yeP/KeU1/5T9yXpbxPzakWKRxXPQoTfed
8btj4AlvmUiuu5PS13/kvBRd+x8HUf3JgBYyKBpICOn8R8+LK8b/IOhuWo6G/hbQN1Qd/g+CXn8S
xnmR6WBT4DozgSWzC7LCJhfcllq4HScLjGCsboZQ3egmzbJ3n+Mv2lt/6lD8+5IZIxhUsTa4JEhb
TRUrOhJvOenDhWcvDWDGlB2kMRLxTGdLC3EnVfnbVfE4sOODrOwL9PKlnz/jg+q6QX8T37Wtr9Kx
6itpboasDi9pMfzBOv3348yo+pwiXl6YYbqtITr1sruh0Y/AZrQ7/+2nx/zLyv738dOg3ik8EI9C
wwz5PokV3AD2/5FRPuXQHi84xf1Jmv33+TNtEafqqs5O8xQuR+ugxxA9AonblVH8YIviKUANYtMJ
iqjcGy4IJS5NB3vi/YjiVk9E5gM6SzvNXcmubH6AeyWqfeyDTZIZ7z5YgSyONDBS26K1eqwMlGks
DrCshlh0/gV/Kif++8VmshEiklWhJD6/3+9u664nA60VGI2JVq0Q6vhiCXHnD6l9YX0tvG5uCpIO
htr1Jv5NbIirzNQ+YSuIe5tpe4hR0dpV6nAdJOKStMjCfrRne13TZGGWlNm5vQgLijL9TYq5EefS
Kk2E84uKnVdfEPdZetd875tm5hS+HuLc5+zqWPkuoADsR26Ca10F2H1+vhZW+JwO3tRdoEjFwH8s
+BYYuwCwdk4OPngxquVwpDU8q+pLL1tY3PYsGuAbmyF4x2x5lYHXLgKJo3fR5HTp4dOfv1vaFv3m
tuf6gnxAd4d1EbxLqITnv9LSs2dxoAbEBRqUZAwtFAf2F4BND0WN3+efvhDF5oJyqaXhoe2yqtTE
O9qaeo8m6nPe+zfnHz8tmL8Eybl7TakFVR6OPN6rKHc0QHm29dhsbCc6xnoJBHri659/1dKane3+
QgiMAswk3hpJIKkNyl8g8b60eUFuKbiCnn/LwmxYs2NdUPMZVBtLaxyb6KMZErFhb3g9//CFIViz
LS56p49FlzEER9WC6xTnSetmDBUPQcjUtJ9MxBmzCzOzMPFzd2V0m8ygFmm8dWxt8oWHTfkyKJcm
Y+np0wjfbQitrqPeA2q9NZr+JinEa96Z3+u0f/nYh5pe++7xkAExhrBxm5weDx3X3gGw+N0hz7YG
D2Z9bEVZ0xp49xaAKzTMhAr+OlCBxULY5kRGub8Nv5amuv3YUGbbO22AOwpaFTs5wRYTSuNP5BTx
2qvw2AbofWlGlhbu7HAPUXbyYmtwJ3ruHrcvetFq1lwYxMI2P6lhvftSjcTiwEs7xH2GZ0STrnPj
Gg0HQAVYqPfZ1fkvtfSS2QavWqiNiRl5W82zb8N+3KmZuC3IHFEkHLJ1XcruwsQvvGkup63iLmbp
FdgJ0DLNTZ7XJv6BcXojMc7YjphwXadCHa/PD2thYiaTqferLIxdy9cE1SbXFzcq6TksVPuS+/bC
PjSnEb6bmFYGhlVT2QIJVnyHTPbViYJX6XqfP/bbZ9ucep3U7czBUabxIIcqNNfF9489erbFu8CF
EKMLexcMgbKKexhGaLqef/ZCnJ3SxfdfRRu81PdAm6JW/6SU15QRV1pdQL9XL8iFLc3pbFOjnBvL
pASWoSejtB/xYssnG+A8gVdyfghLb5htZ2G7yWA2xCYziOwrymv5VkzY3fNPX1o2/3VVzyoN53Iq
XGibmzdmSI8tALwKWi1zsLL42FtmGzoOajNWUIriCBo3VQQNh8+Tp86Fxy/sYmN2VFsCgCvVQ3sH
AafHsMF3NrFoNZRDHP/FHXp55RuyeTk/loW7rDHbxYHul6kwCE5pVR/qZqI/dz4Ig/q7mmvPFTVM
iGU3cNZ259+3NLjZxh4hkWn6qFi7bMj8Zh22HU2zxs+j4ldaODqoa7BW3mvs0a6+Ov/KhUVxksZ7
F0vSRvc139WdrY8Cn1opINj627Ybjucfv7ApjdmGT0qjoM/D4+sI2V4VCO9V2tCOkUor7sZwUD/4
5Wab3zRdzldoWuRRDzkW775aPBnO5yLTng2In+cHs/StjD8jTFm0+NQqFoOR2XXdqWu3den5wtg4
//yTwuhfLtZz5yda1BogO14QWaJDx0He1iD2rSi9d1U8Q6l4WLq59aGSDrL4bUDTQSMn/G7guXb+
FyyNcBYiLGDweWBR/oCeAkUClFCItCmEgfOPX1oNs9hgd3VRNrgjoAhmo/nyCcrnKsle0yC48IKF
ADq3jxEGesCu5AVD7txZNZ0h1bYfz//4hc2pz4KBXtmNKqEdb210TYug3igRZvPhveM/V8WF77/0
+2cBQMn6sIg0fn/YAze18SbGNOv8z1+Y2pMr27uNnjS9qGIzJS63usSGWmKj6zZy1wJJ+lgsmSuD
98Kx6LuEtNiQ1g6a6nn0EYFyqkv7Y2kIs02e6xORJYTN5qOU0UfZg2sGt4BY1AufaGF5nqxG3n2i
0XZcO6oyjl/8FYHFvdG9ztYFvMygu/SNlt6h/xlDErUC0NgzBtRbVlH/CvX14AbtynSVC6NYWqez
PVz6RuMbQmGTOWLbTDSzvIUS1HnuWg+zmvZO8nx+SS2t1tl2TlH+S3LDZ0coym0d5sggKRfqpAtT
fRIdfDcVdEr1qHRhf2s+fuIN7S/rd6WO2w/9cG22lb3SqgC1oEE9Bm1woEOEPl8aXarpLXyWuRql
JzRooj6fxesdlA6c7E0psw+G0JPK7rsPo6XGWPUte6wHlgxKC4mB4aouqleUepwLK2jh2qNNk/Lu
HYlK1RHsrLsNOmh+jYfgZTweEBp5jNucjWGWK1m0B0V43z42H7ONTQYG5LHpXTSCxtssdfehfcny
amG/nY7ad2MpELMPyoGFpOpNvitjv4XAO5jXfpNUT/0Itev8EJYW7GxfV5qGp2vLe5zgGxWXVYUm
jnsxz5/aYX8ruZ3+/P0wfKvsHMuBrup/RkkDuwHfeE61+kuB/BaQmKSDEuSOR1d9SI0LnYOlIc22
N14AHRQq19l29NX2AwZ76KiIDP6GXl14xdKNR51d58GBIZGqJx4OsBjzmnBrHd9H6VpyvDpvEcUT
9E9Xpd+rm3KkpZsmxQazp7UK9/j8xC3s1rmpYp2HrRA6x3ofjCD/YVtmyscuv+rsNDdqM2kCRJm2
Eyxy0/Tad5xNzLVqGMU67GrlwrV0IeDPtfptWhZ9AdFwG4YSPc0+AH/tJBB7EoSKAH2AXhBoW5z/
XEsvm8UGaRSFGCteJtToPoVtBhsHZ5RyXfjhhlbGhTEtzcosIgSFLQDUTzdF1EwfkCQH6z4k+tX5
QWjTrvzLRVud3eTtSAfmZsL+Fr4CPjCFuTyaxteUl61kyuhUYbx1kLzWwAW91QB1CimTHGCx12sf
HOIsYgxBAvSxnVKjqofcWSPkZYKLOD9CYxrJ30Y4uwXUZRSCdmMkcKyfxx/Rt/QFFsxq2Kb74Ek7
xLv62nsdr3jxmmrMGl2NVb/uNs5V/qnbqTttjXLg2tvEF7740nzOYomVcHGLpzWKzEK3ihrPQsoQ
Rb/zo9Wmx/z3aB1vHkYikDuoD5M4aY8gSzcdnH43RFEqVe+S6t6KcEb/3FzKkv5+poAD4Fe8C8ZW
oZtuNrKvjdZ7zYZWv2pr/0uvgX9RITpemMK/n8I4kf35lqaOu6aGf7LV1QrEj5UdPc1EopUJ9NTH
XLOgNYtpbaKRcv4z/n2SHG8a77txIX7noeBmUAuw7eZbPWb9m2pqkG7PP37ps81CB4h/RUXMJ57U
c4nigyI2IdScVev0L6bRXrhLLH22WeSwHeCvYdQgjyaMg18AbsR1Q3fNLWy7nd7C0HBMTCx258f0
93DoeNP2e/fJuLZI1C+qeCtEYq+yynoy++GbkCN44vizGyr2hY+3NDezaGHRpW0qjRf5uruJzQ7F
MNW5lDIsHMMY5f05DD0PEI6Dk7KlDL5GERYEnQktFnMkyEBw3dZt/kUd9zqwgcZTVw46fR/7frO4
4DuuoSnTsHJpPPWmfh+miGh29apv4Tu6RXQhQvz9LnNy+ns/T6katWOeSepDemDAE6/jqyhJ2+sk
ccvt+aEsvWIWFaCFVdB92K9I7W6aEnB9Fu3D4NfHnj6LBgjsO51p9zCTzUrCHURyJMibbwiWuhd+
//Q7/xJD3dnut6pY9KgnY8zjhDegqJJdb5rPajO+ekP5JYHynnr54/nRLIQCd/qG77ZN1IpE4JqR
bEn07kelecSbI9j2Jn5K0GYurK2lAc0iQdONcRiqZHl9UqO9nmWTpzmkpFKioZQpYXv0vSZdO3F6
qcK+EHvcWTSgtDUa6bQEkubJc5+s7N4cvtFbxs7J2aQw+b3kQ70I7E///ICxX7aqWfImOwkAn6Fa
8VmRsCsunD1L8zOLB1Kvuzj0uH61oOMxFnMryHYKRkJdf2G1LR3Z7mznR7Vq63iqkOHnx8x7iXJq
tiXnp7VrtGQbB6h9HQz3UkN2IXzOgXueUPLG4SzbGjAeDm2Yy2Ootu3HimsYV/85HZ6EAjVg0E3d
sY5e0qbUzY3U8vS+RR/jgmPIwpw4swiQgafHMQmlOsuOHlM/fq4x3YBU3GYwv9LyY5vGmUUB2xhD
1ZsO6TARn5F/etBD31knwkL6pdSixyBNPimmen8+DixNyywO2BUCAmPj4FSoZvq3aiizdSvkcCG7
XPpiswCQG65dOTnQt6CPr5LC3OS9+pMW5FPqV7uPDWC248n0487qDAbQiOLrVFmglBSgcXX+8dN3
+EtMdmbbXLUVa6xyzuXcCfeY4OEJiRxlFl/49QsR0plt86ZV40jgikSXuroKKsQn4f6M47VmIFTs
33Icf2wY871e5A57nYkYLO97WoUJ525hZvB3Tau5sHAXYu8cuDfQpkOvkbFUZvNJusWDXQJJMm17
jc+FXNU6upkm/qOa97G5mUP3RizdOssE6Dam1h12rBvN1zFKtXXzQhBe2Bz2bMO38VgqQY9zm4eA
eB5BjowvnB4Ly2qO0UtdvVGNvAF16IoHYdXjlkvzXalgn/ihCZ/j8jDui0vN4NvkubzJQHFd1Zn+
JkJ0FM+/YOnbzLY2Fam0xSXO2cYqMlt4tu1xIbk+/+yFsGHP9rRtRaXwJcUB6dLiK4tvNRKbBmaM
DnZIF37/Qt4wR+iFoZ6lkcZqVTI0OP3vQ4kUr9evfSJvivLg+ZEslA0Bff15Lo1BoLU5icLWq3He
bNyvceTdVPiNcPbhOufjkjU+xHAhWy1HBrH/fP69S7Mz2+9IMBlIhArQjZMcvluqu7gMLsHjFz7d
HKxXiMGO2oRc322DvdO7CA5kn0wHpEeKD157CQi8MIY5bE/XaPHZSgUQOPR6TMgcchKQuhcuwEtP
n+1tz/Erz1anQTgqGkB9ig1kY3wMz+hMjurvr9epZ9dt7OUTiHl0V23YXzUBrYIPTa41O7PZa33e
eYQlpR+atRLVz25Xv55/9kJgmoPzbEPzFcTTuLI7ebk1XYdCetYj/Ngh+H3+FUtffra7EfAeRCtS
wraWv8R6uBsUu76wqxcix8nr7V1aM+ajQOqDuNoaib3OLBLnAY2nXWPXETJg+ub8EJZ2wGxXIwwS
dlzNyNbNgVaMoh+E1L+ZbjX5ZrzYTvOhJpxjzbZxHnZdrKVUKIUS3QtItgjP7izsYM4PY2Em5oA8
FDGRiHMw3rEMZDmiQVSTbNmFaV6YijkAD9uWrMK6Hlcfvxnkurf7YgImD72/ipXahmbhNmF/Yd6X
RjLbzdLrkBAv2G8I1YrPUWUrR5FJtbnw+KWxTH/+blll3LkBO7GshGN0xyrSblHVkbvB6D73VXBh
US3cn8zZtobca9l5ScqHeuttHOrXMq++YKX+Ke3VKyDfKOlxNxyi/fnJ16fF+per7RyuJ02ldQzV
97aqhXeZgjpdeWW38Y1n/YLwhyTCC659q8T/HLWY1WvAmJFSahF21H4NZr01tSBHqcjdVO0XBJdx
rb6w6JdqYeYsQCQZJH9DcjaKZjzWaoOusLz2FVQqFKjsI9Wp+3bUdr75PW66OyUdPheG8nT+qyzE
P1P/c6YNX82TcKQRCuv4k57ItaLUKGqNX84/fiFwmLPAMRR5KZsRUy2U2vZR0D0mI2bZoYcJhEzC
G8duLhWvlwYyCx1svbFDXMJDYvOo5k8t9dBL32ipcjCHAFZh5tvI6XhXXf47z7SVMH5ACzfbRyP9
3cfHiNbgUH2MqOHMIYADcH3SJNO7kvADMAAK7oqmvhAAF6bjZML9bl8jQxoAxWQg2A5uvA5T0wyJ
kPpNx4WIbtSH5vy/AH7xgM6urH1kms1rMdZ3KQ6IDuQmDhC8d+yP5dpzoF801I2sBa8ZyhoXr73S
92urfJDm1flhLCwoYwq9777V/3J3Hrtxa2safZVGj5sX3Eybe3AnrEBVlSzJlhwnhJyYc+bT9yqd
C7RNWSqcM+yJYTiIaac/fN9C90WnOO2efmMaqNvf1S2OQP2FUO6F9fupiPbLD+91La7dhjb6Egia
F1r4KoKWnS985pdO4eu2PvrbrVpM4egPWv3WjCt/aLesLS2gVyO6iyCughfXlfTowr1wzZde12qm
F1En4+z8RGAjgJi05O9A5wWbwKWt4/Uv8sKGYa6mOL6ZEr6a1l9hsUtYnWxJ4bUuFqjzmfY5vVE8
ngiyC1d7adavW/uMYgQ9IWmcKsL5JspACjkkLGSdlcexsD/jFPl+cdNrOYqjo82X9LL2Uz7yD/vU
uu3PrCFYhe1cHbS+t/VbbWmXNjlEEA0AxnD0Lu5tTAizz6MqcQ4XUhrYzRsMn7tysgecnnNMTL/S
2usOuNlok66TZpmwYvdSdyqAEmlNCq4sS63BI4nUNcGxLMczzmOKqrP/satSADK9mnRAe0V0pxvo
473ODSuUxw3GAg+ycmd6IgYIkM2DVTpAPkdcpirPYAuTVHOySnePS99FX+Zwya13AmRF6QeVEcJF
kk4RHRosedt3ATnz8eFsRVj6eGZk2l7p8xgvm7kyhXErrDZyP4eJkZjhZtBdMZ+yYOhqHL8tzqTF
bqJvA6cUkQfhZqkmAycUOy6Ltxg34VJG1cX6hK0DYNzeSoBV2hLD6B08oRKjalPPtb0BHT3dVKrK
xWaWmKFuRswP8LayQYt2Jc5IoaWbu4VjloRkGlV9jBd3qZw52MgG952TnDAV+m4mjo1BmxJjincq
sAz6Vrw5iZbhe9+Bc3C9sekrKe/GsgOHsy2qxlTdHnFQy1fCcQUUNP4oeo4Zd2zilLRsDENEHc7F
Tpjd5jiffRaNrrCiUtIoDl0bHKnW2s5NLm2tEZ4u9bxYriMDKmaxDc1snt+EueuoG4mCebxKTcum
xXaJZxO0VH3q1HDIhFZkV1h1GN24TZTEQD1sW809pd0ggRMUIW0IlZdbi53DduqTvp828xCVXXSD
B+MUBNdOikElnp+zpVfuO72bzCY9ioRHmHd6X6kMcoNtDcXkT+KsUUH42QQq3CcyGOzuVJhzBO+k
CzEyOFiFgFq2k5U5mF+tLKN67/V2VC3UvYFRu7hzTNqiDb7RVM2UH/IlkkGBM4pqVOlBGdLZkae+
VdY7ObsYJkE1tO1yOsVThpvpg9u3WZ9uCyxsNGsTFVmofuiVkZbgjssuiMAPuTUOZagZRWHssixb
2FOC0KporSrwGm1yLLHbkENwLLK83RSx06f0N1axsr8aAlsLeKiRMdJdZKZYumkY+aTtMnZ+Hipp
aTczdjwdhmFRko7gLkJsi0xeV2RRlOTkZc4CmXneJrhQLlGWpeLKwarQghpWTBj+3eNV1ZUpc55B
pvwZE0H9U5RYofYYFJHeTAAZzKiZMcXD7CjaLw3MtuI7AJAiGHZ2MObiK69JNNZWs10bMJRSY9D5
rcKXlFjCSYowarbMyai3vEWjx+zjjC1BrW0KI0ns6DSgHMZpp25F+rXWp4AcC+4k8ZLeL0M7WHdA
VOBHuZjXJm+HEA/xGctQ1WfvNBG0sL4g3AkBctcUMbwEMwFfDMoL0jwsOwl7AKaYVA0fOjOGsYRW
DTl5OZULpXXTg51VdgcXsV5W7MHB56I8m3XKorsqGMh6eKhzcCY3es/qiRxYU6FU+y5KMtoZtGXO
wa9j7MTX2lKGc0MLHCpi7mCTS3qVb4qoke51BiqxuDZabcl/zHWil+FjJsexCo4zqz1WnbIQVdu9
dYGoJiaWgZrQ+10ZJuGEmTeIclwpE7ugiOkWc4xp9WI2w/zTWObUxovQWgz9HqtEs2w9zv1Barw1
wyRyiTPGWrNxvsdpR+bJfdRLPVPsoUCwGd0mbjWWuO6LIoW9Zeh2XrGIQOgbJk9P0qYRcMz0uak9
UwMhkPiirev4Mx+vraedWy4KX90p65L0hu6fM8kzwjvaygCHCXhO+3LG5PqhQgYwRF66SAtPy8yw
C/PWELqtQY+MQsDm+wWGKDDSouJ9WzGuz6bWp1h06rWTvx/SWMNvLtXiaqg9MSIgKYmkDLsFX9VV
6UkrGToD/jxJfe5Z0E3cnEOc+Idg22Nf60RgS5c4gjmuGQ3M+Gixm7OX8rkSddKXNMXtTiawJfOz
QBMrHS9WQlemVw6F1QtMj/LiS1cYY+WjW0hdBCZtOeWpN+PRmD5qACNU5Q14wtqYkBUcJ+hqqHtj
Yi5mXZN9xyBdhV9Tnf48tgAd5O8Pu53rCnvdwlmCCYNLPcTa2sH/cPpiB/WskcZkMCXf2zJ2zJ/R
oJvlJ7eyWPt2eIOY1cfIyvGBZmywgdLphIV6gxmrlho0SU/0hvBMk501/fuqJdpj5mP1gTibHdtu
PJiSTf/dDnIdE54soYYZ476EWS7Oz5EzilONqV8nN3YeuE3q9YXBMkKzbFEZHxOsc+X7XFQTqJM0
kFjQAmNpRPojSpfpU0y7DdbFOYkv+YNN3BYDrxNG72c9trsG9HHBijDgVRbmBY4+rkr6zIM4MJYP
SyIj90MxJ7X+dS6jDnBwE+i1TrwShZyUumRU9SPy9QSz0cVFXllgahM0agLqrLm2TU8lxwnUEkbn
9gUuhJiw/cTN1qi+00So06mTWHYq4ZYrgKOuhyV0PN5C47Czjxp2b/boFbE70q5pJBMEvK2osdR8
nOa6dw1OByhUPo9jZ5Zvp6UB44Xw1rRdie+5bKzDQBCE5WkSLlWneRM7oDgzZiw5HcICrijkQR2X
7i8Bx7/o24R1fPVB2fM5BDCisUb1b0wshCYuPok1f14GEYzg/sw6Tw3PbGQe3uQuUNWremZOUHaa
Vc4CDLxX+8SxpxfxHjPOvjq6Davn0Yhp+ut8Tllmyx1Og7OvqlbB+ims7IeO0PJH1OXolJ3EyKN3
OAS5ggkJ3+utzXN/0QaxZPsh7rTvvV3V3TFwqkockiAWxYnBYgi0dzprZlu1j8LIpvSOw0aDpAHV
H/b9WlLm16XbYxACTUBFQMAnFnt3qVj2eR7OXPsgrLUZG6gYjzpilri7Deq4aLwFL538Wk+E0+zZ
a42y8ewsjYOHuNEiLfBUw15w6JRrQZh3WbC27PkwaEXJC4CFI6NiE00Mra3Qh7m9qcKR4x0oPxhc
oanbBRTxbIreNxWecQdSjxaWjbUWJPtqnDH2KvBKANKhh3F309luLXwDXkC3j9XSfRkDTEi3RuNW
9V5nV/qsj71GqFvUcccUHLT7oh2c73qU5pqHm4+tw65wNQi8deHg8qLZk/CSFh7v1oxy27kCkSmz
fYNXv33gLC9G37QZNvdshaC7KlGm9lUNZMfBUzfWQqqOeG57A2fj/iSLAo5SM835DGLXGM/RVxDk
w6ZfmOvvxrF1wS3TBH1vtpXGgXAey9k356Ua76YiGbE2pfrXbvuoNIMGVjPHtq3pmlXgwY7EwVub
mRDY5yH5KLZlkItszzE6Lq7T8+4IddecY98I9VhuXac3WeczthcvEe0EBQm/s/G9IJ+MsR6Cr8oT
FZ3sR3w6+CtvjAW20nGBaSBHSWAwV9IMIwwOe4qRTEUnEPj6BZk4Vqj7qk0wTlNwo7VdX2zKWsFn
X7AbR2LWV4N8X7aTBQaidYfuGmvFon7XasP409Q1jFa6JuaMoMawr75Gtd7+6CM8mzwdva3rl700
jFMmSm3+lFtdrz4Bup4aNJgd5/uUGWwcbAipUBXyyn4Yc6euNlioOOVGTCOd3nPltOAqpOpDeU+B
MxKHEGfPaLNkFouKgxtpcyc5WOaeDhRY35VJo3oPAlTT3TZ9ZARwv93EPpZFXn9JYVWCSgQVjC5C
N0poOplwR39mi802kDzx6WwwWKu2VioGdROD8brnxF4B/Kz0orxe+jrvf3S526sbdjk4MhhJ59iW
a4raMfsvvepwNd0JoTHGhosldHBwdpx/N6o+sllV+fYRFDI6aO6DphrEXa2PwIb/p9KA5aW2BtgZ
4PEOiWySfAtrkVcp0AO3TT+6KCAII5NFDN9Z7Rqyf68H6i9U+Y1VdnoYkoENPNT8sjU9qeU7MZ60
aoR/iDOa+7GT0YWkw1Po/6dY2fk9SVMXeRrVthP4Bh53jh/P2C7KapOhwAxhp+rd0QwdrxCzt5jg
h2KI3CWdfp+H6r5Q0bZuSPFa0tOhrsBOiXo/0m/rHGf/7nGOrxzzMavfRvJGgju03Qu1cPFUFfvT
XZ9zKL9kfwbA0eTVReDnNHhHPZDE8pBSjEiDm3YONxHGbpnTbcpQeimGywPRqjZ8y6Cr9fjOhqAX
xReXcS3pWCQ+4xv7Mo7Yf8a9oHcGDnAdL/uiv6IZyKsLjO5aMN72fUqLXRjfO/pItvs0g5JGHMCR
FQ+b09QGJ80YDmOoHwD4evRJ7l3j5+B8zgBlY3ubeqDoAWgP3uiwBHcDtEfgXM6pi+7l3HtJcI3H
rhfH34DU7NLlTuk57quoCjHi7oCPtObJMq8jQmzs6zHAT70igclndrTGBSe9BcucvIvj28q9d4ef
WH/Q6W9u2oVrOR5USlFfTfVNX4Qn1wA6m5fgS/ksE3Hq3FFpCaESS69eGng07TtUdRsXtlBN7y0L
kZFsM0z/ZL1tbLQrwJLUHcftDXPwqqy/5c6w6aJHTEzh/KltU8uj7WKorEEaJs8RUrq2t2cWBsZ7
Kasb2N1phnILkz6YsdI/pvEtS4cn1DeVspUM/GvQe26dPzjzTe8eKyfHET7fnt0tGpl6NiL40mTH
bA6SuoIZEIM6p2U+SvMdp9INduKbIrsH8GpHbwzAnZj7bYz4o5ZdSjS9kE0zVvnNAWG3ThKVqaPr
27a/pqth4fGHGnRBe69jAG3H/3A9WBU4WGfcuhFx4GeG23oVlitgx3EZwG/VPyOdFjwqPVXHl1Tt
T6nmP02wVVWj1YJqnpoZ4yfcJMw7XRuaBGZlZFcLOYGqYocvBEHKRH9haCRv5iaz0L0iJqWi6k1q
WLpbjicDm1eaUGMFkQlIfIGPEsJSa04Z6BULaHeXsLFC/qqrq6RbtHHhECk4nXoNNoMTbPYpLBHi
2LN+RtizlTrGZ5Hkc2MepkWlDVG20ikLFxC76qT2W6coRbkdzJr4yaWdr5yu29GatxjyQcsEX8pE
kC3YTaoqU6kOnMiJ7S9U/Z7kdn96bascrhtBj6nnMj2QzMsbuYfKp77n5dSg9CHcwxe7muxaXuVl
37YfuH/dXKDFxAgRNr0xwgYIFtAngQCSykJMXgr0tSD3wtxACHpp/Tzne/90m6s8sGzJuwFagZgT
yzuX/IUIeo8s3zZvHnSYYbM6TmjlE+KZ1/ezF8oma21oMDvQCGMrPMC7jGuPhNsZftSluwVezAeZ
af31rMOYfv1q573rD4+31oqmhMuBmJvokA32cuLArDkd21kVVIchty5JSl5Kb69Fo2lfqxJ+S3Rw
VFx6WMfAnVS70a3Jj1aDV43BdVwGV1Kf92W3XKj5vlAlWItJ9VBTcdrybHMloMlqIL4Dd8adIcb5
/PXXJ16orTyN7l92V4xeSJUQQx8SZV1j4X4rsQQO+tKfbE7HOCKXlXXfjPKt0Q2fxdhQpR/HG6AL
XqjPF27ipedcL66p6Ihum2w3yBCGcQHNOp0VyO40+2cyQjIJvx8i5IRHJGsSHF+z+1rY3cjScKni
+dKAX62fGkmaUpIt3dlJjje7Hl2Pg06SAXDoCEzK/mfOnXItMjXYCUsyMjxD2Zxdc20xopPNogsN
zC89xmqhmI06lySk6VmvnB/9EPqZebvE/Y/5rR5c+NAvTaO1nlRvQzVoDZ8Bp1Z6DqW1tVt3pwv0
0un5mGRuCNofjEgpDkAXm6ZfWCPWGlIjaMAuyJIPdOYH09pwvZRN7/WDjs6ps/5Z9X4tJx3qJVRT
QTOfQ8HDW6wwIkhuv0D0uW7KOAOfkvmvT9oX5uxaUdpDuMsDzsU7wGKPwqr9/GId94VgRF8dtnUx
zS4p6HObSRF6kVs6R4m0JIc/6C0AdDbQWd7i5fPPVjh9NfNJLAUdiBK5yw1c+odxo6K3rHm719/T
C+vKWkZqQeTMSFkgmGukN1lfivJOGheCqRdmi76a9DXJ1mHSRqSo6fAzCLIN7TJXoz1vy7LadCq/
ev0RXvrUq0MGNUCz0V1qOrJpb5eGKAMsyOs/+qVZsZrvUVAPfWyiUdFGfOu1kNhEj39sIT5dmBB/
HksYPv++5o6wnvugQ69YxrJ9R0pL25SsWXtRAjDEZkZtskGB8BbacuGw8+e35ayVn26flQxgpmCE
W8GpTo3+yo3HS0eNl376eSj8slWKEB5D1dPXN1Nl8y1jzratFcgL9/7nwYrv+e8/3XXTII7P1bs6
bE9V7141tTUQby/hhdnw5xDGUecL/3L7gVJt3E7orUyr13xpOeHOCZ3PmpZ+W0T1hZ5qeVosjWM7
GrYLC/5Lr+z8579cEzvesDUrPkiKMv0QzF2zi8rWujAHX/rpq029xeI/IKLkpw/xFW76h2gajq9P
jj9Pb0etprco+3iUBV9jgG5X6B7YrHncLUa+GWFdvX6Nl25/NbdJNSvTreJw1wdu9xWmL848lJz+
4ROsprfR60DzdOjKMtFgSmjZzsXK0c9JWZDdbc39mRv0+oO8MHTd1USv59mKdaPGGCLj6F0MR0X7
vKeANf+zN+WeV5hfhlHmxpBUcpqC9cwoQWp2HzhIuBeW2JfufjWto6Jr8HPDMJ6acVB/wkRwpgIq
qnlsPrTlzCnlwlO8dKHVDG+WltpmlKMkyHuclofkA8X7ByPOvv2zz7Ca4LNVx1EIRgu330h6GmUA
OMvlBmXl29cv8MKAdVezubRoTlz6HLQMH/qzMCk4e0aXRBeG0Qs9p85an2l2IxWRTA+uDIeKnWxp
/EaTctQGyhf9vJHttO9JYCXyixLNJja/5XpzlS7Nx8bF0AqxvQUQLhjJ3k3WGzs2PzvhSaX2X6vN
/1fKw5my8DLl4SH68V/eY/SYP7a/ch7O/+k/nAdp/MuxlSlwP3aQPNhnvc34o+3+/d+aq/8L7oOO
ubrp6Bjhn1O2/4E9GPJfVNotXUHV/osC8R/Sg6H/C68HnX8P58EWyv5boIenuPv/wn4AqYaB64aS
uqEsQxrrA6RVOTRZxEvpG+bwJalz+xhhp+WnuWhv0rxdjrRwWrRQDPuop2wBlT2Hk1ZqB2uhTjqW
i+XNGT0WHH12tkGqvcn7S8YvT3H6+iYtYUqc+WxUuWstbWdIvZntsfQbu+o2kGgkgGCqDjQVxDeO
iE9dnQTY+BTY9He9uy0MZ9rPEoxFMdTbmMaXTdCV73JodhsRCuPwyxe/++tG/qvo87syLrr23/+9
aqV+eok2XA4JrcO0IXfw8X9dXktybFxRFL5WnanIPaDkNgF4nSjzM5V3oCtR1m4wm7J3ujvTB0cX
y7YzkFzFfVODbez/Vgj6dEOOYbqG7UAKUWK93hdd2c9xnRR+1Bjlxk3mr3mm31Ey7z3XqI9RAD/1
9XdwXntXnwj1iulaLlYkJn4Tv78CCGA5TU9B7i+ofnxpHzIQNi76BFjX5oX3/cdr0TEkGAy0Oa2V
iUVQ0whIxdQnZ2Dv2ghAggpvA2cmGdhddAk7T93VoylJ4UsJ23BdPPJWm+cIDFecOx59lxopYXWg
vSkW/b1e5bqfDIN+VQ2Qkdn29qjxYQYLLTwZZGWXGc+nquKXuA27DfaB/WlZAG3CB6t2IMe609gY
yrMT66qJw+LGDbRLvqSrntzzSODmOQady8kmzTOrM9IEu6e3HZIFoe3etZ02vSsz2n7O3peL0U1n
1PWbWYvyt0b83u7KfDtldr57fWz8Hr9wD6YuaPdDPihsywJt/PvY4KWWrlaMjI1orrY6KSqq0ndR
2l2VcjiQWcLIxm6Nvzsiz1elw1IIxcWfTUqLPrqeNtAcenxVkvKDoNBZ7XHKSqSsZxHT6w/5bFCa
umkYrjCA2RJDOqsJUHR01gga7nyJ+6Gnl+/74czyDfy6lRf8tsSzEUlDp6D3h6XGcYjzzvfyy3GO
1hJVANSAC0ZjKB4Tk+tR01qS+g7mW8ESN20Zsj/sjn7Nrv3SqJjSHpHk9vVHXuU8nz4sWwZhIpuR
YFNafVgz7jq6CDIOxRSXzi4nRqN2Tv44xuYeitqH2amusi71aeD4XMbRd7Me73DIuTWC+NPrt/L8
7bO50mTFGNNdS1qrwzqVyqYdQ96+a9bxBkjHCIDbzO+mOpFHI7vkUvJ7CHh+cMNxXEN3dR2PBrVu
qB+L3uol3AO/tk9RcLTyfDeap9hqTlOc7EEDPtB6dmHVez6LuKZiVZfKRjv5VH365aNbY9MosXSJ
n8TpbRPHMa1bV7iuf0v78HOcOl/N3Pz6+lv902OS6n16SIb1Mw3TPBVOg62qTyj3YTotkfpZp/lt
J7N3tCHWXkQSMFy0C9/y95Dxr5eLNEq4pkOnBZ/z99G9REY4lUnBg0bVhlYwYVEsDCeKYwbZwPr9
335GaXAZxVHKccz1yNFo7koUtQlf6dWu0TIGb0g7R2IeijPBaI5/xBXN1RkuLhcWqFW98OlBXenQ
On5+Vlap1aAV+Lcksy1DcgmEkqa5ZF6BKUHjXPeJ141F+cYpZ+2Er14SuiRfY6Heus0XM07D7Vm7
e9OmJ0XaYa/VnfFp7vrdNNyBEXG7/I011e2NBDi/zctK943C+R5YnPBjKpC3CcBdzQ6CY2EAM+IV
+KqenS/d7Nz0FGFEmrvXdJ1ceuBnwwkrMZhmSjKMFe1v57//ZQTbwxIu0xw1fuhW9G3NcAfHMbvV
u0TzpwrCr5quIi2r7/gZF971szH1+6XXJ8iKDtuc/jAyvWx7ptrUibap4Xhu7sigXgi/nq1FXMtE
287yYKDTWksz43ZsK2d2a98Z3WOqqU0zz0za4Rhfyvqa5937t1MXlwIUZ4rzWuSI9aW0eEYhQfqR
76tDX10+UTVFBNPRZGzl+zyQRxz976kUU++X7T2GnSmEyGqTnKEp41J8zQtjW7af2J7RpraNZ2np
AIA+cqkid9/rDptmFtYroVWeVSanSFCPSe3hEZq9wDwbsGObQIcT9nIhRH5+5j8/2vm8JRXxkbvW
pSRT3ue0n+PbMdMVWtYjjzApHyv/dxPWy0mJxjWNQEoPVXDbTAMlEe0YUEvfz4l4NIMZ6KE7Lbsw
Y1q9vmScF6D1W3ctR5qGRA3+TH4+t9GiZalW+W2R6vs6yfeaZRt/9zzB85/DQsfVaa0z1w0TvWvP
0xKYlV8EFY3CU7Z3imAD+0bsLADcrz/R8wgGT0FWITrhLZNf7FUOZ2jsGcPLiqu5bQ8GQPPUFJ4c
Jw921ADA9LkyPNkh+g2Eb1/JgV3TXorVVGVgcnLp0PqHdUIZlk27JWdFToyrDcA26bUUwUSDgrT7
zRjw6Z3unCwWy23fdl8KY0AvEKuDUP396y/i6bWuvi0QZCJswmtWKX21JtOJKHQcWytfP+88A66V
rVM12yCTKBUil9y7+6ZzbX1XB9pny6C3JKmijR1bn0NThHQ91tHWDmJQvonIvWDoP5RdeNWmhtos
hVkdUwxTr8ZZHWikdNFAXZg2Tx/qt/vnSELiwDBsnoFu9NWRTC492Fcmvb/M0b5O7eztOJoPOizz
rbI44ocggIEXNnuBrWNduRU1KlpUqzOfvI2NTdpVH2Mx7Oo8CUGQphs7i7exUz8SuF7paqDlup08
c5oPjpbd8iaqjePsh6x8kHZ3U7Cd2KK4MkbxBltuT8wOSNOx3OFV3x1SITaDEUxbNWGsqtlztG35
Lc0UOIMM1luGGyXravTsXvuI8eCZmP7TnK0TuUukMGDNNf39sug0edU5fOMheFP1urnX+oK2Yju4
MAOfr65szORGmBCE0lJfe0XljT0CurVKn/q+Dyz6WjUmUOMzvZc5cZ1lcbZVaZpu7cHlrYqW7vaZ
tXg0u12aLJ+SjiZqlaj3kZpvkpw+mnpwbiUk3G1iw5G24QLA096QETy2/YcB7ys46NVm6mmXJ+nv
DWn6kI+2gI/dXFJOGueRvBophCvEtAbnZvUsiCCPWlSZlIU/qanaSbpAx5T+GvSOYSL3ouul15Xu
eydo7COUyJNtxsbW0oeNsFEh5SCfrBGG8lKOdMXruX4qY4MmYyOHP2xeaq94tn+7uuGyCJLVUJZw
1odfMxjQsELZ9e0Zhzszt27KpdgjpD9YNTaYES05ry8EzwPn8xXl0+nXJkX39Pp+Oawo3UxyDEAQ
MAYI8Ks3rklr3pKa2xxonuf22pbMjr4JpHWVuHKbquCSRdmfnlkZ5wSO45DqWKvZbZp/o0ZwB1qJ
5XHV8EHCUbtL9OhbIc9t0G7sXoroyEU+GxTKMckamEopZ/3Uk06vv1X2JI5qBgOZ/HQza8nJcBjD
4tNSRoeqy0OP2HPXgD1n6KQbbOY+lFVwdeEDGM9vxSS2ZP0nt6a4I/7+lw8A6NbqMbQo/LCQyUbT
pR8Z1kFLoaUFP2dXO9Am9YjSA8mVuLKyW6sL7i7cwrONiMBWZ190dI5YhF6rXZGmg579ciz8inOG
VQ8/jCk2UfdYgWf09OXF3X3vTqfRRHRROkO4VV8Ce/6UznyqWi7UzMN52Cr1U0Ucl8wz9Surlwsj
9Q/D5JzYsYhfhHOW/f3+ngYlgm5Jp8I3Avz+GIfvs4gMT2SbN+dPpJV/TwJP2MJb+fWCq5QSTqPT
ghqv8GX1to66KzpRr3JVbKx58V//AM9O0k9XMhHoWOzEpMp/fzSAVDXKEK7U+2ae1V4+V/eOE/7M
LsSAzxMq5wuRniL+E8ImffL7hRwzQ2isMdXsefw+NOrkZHW2e4duQ+0ozfmapqFLNsW2cd1HHOu8
qXQu3cMf1mPyplQIdCLB84f8/R5CiTKBEn/upwFVUvD1vp40tBUYNzMjzuuNkxrs2A/andbM319/
0auO9r++KXEE5y1FqzVZrN8vPswBzYYVCeNu+BiEY+onqqtwA1d3Ki+/gzfehe70vRcOrcfnNSHQ
P1XxrWu0kDdMT4825kQIMXXqo67ayOsXEdBK+nZMte0Sau/Ro74fEWNsGrF8csLlEx1KxyF05y3i
7I/amPV/qwngP89jS47drjTls3R0V0aCJLHiZVaadmVbaBbKprlXFaqi11/dH8eOjXW5QepboLpY
zb/FhXKZBDL3B8GSmadvUNnhZ42S1MsRHV8ZSD5HS71HKdz49rh8cs+6kGy65M35PBvHIKYEQRKD
RYCoaXUjnAkT2XQdqd7UiSEmHuoRf1NyJ6kcl43uusG2rdsSfH24ExWRSz/8SNI4uW5s9O5kGv6e
8/tfH4H8jYEdscOYWkenUW+jjRFx7pNmQF41t48pPV6X3v+zvJjL2seTS4PNmtrQ6rEDW0ZxSLnF
Jwi7mQptryHlx63/FBLFtmr5Pg2fHJAeI33xuYzuSbIb20kt6WZSkYnqog42y1mPhZx7WS6eI/4w
rX+7vdVqGUTmQF9+lPud/c5pljdPr0DL+nZbj28rQ+1m+WYy3iTlpePr81Dm/GKEZFdwyG4Z6zJJ
o89TqzlcudZS0+v0ls3KDD07hQkaW98aVwKzHroTZTMUcFbozYF7jN3lu+0kJqrc5dNMa7XnlsOC
TUE4IP7JAQZ0wdVAYkEZXX9EPU1AQBmkzvevT6s/bL2WOJcmWfwJgdd1ycQWVgNDMfNLzVYkLwxs
E9L04Jjzhzk7qHnaIB95k4hEXjj1r1orn0YtdQrBRCK2t9R61GrjPGed5mQcu0iIlBieVmi+vbIw
v9ZxcKd38lPefyyXd0uRXqL+PY/D+WaGzi5Eacs+F4Z/X4fRZ/aERTJjv0OYp4K7wOqkJ0o7Os7I
jbc8duxae3vId8GYib2gGYXmzIOWoC16/Qs8Wdr8HiAI07FxxFYk+HWysb/fyxgHQk/HKvPbOCMK
xxoNlMgumIZHlJNqMy3bHtndxp5T5WmjsI9EgHtDC3ZaWd4V/W0xPbq1/Cb6fJ9E76JmfNDk9J3V
h3hzTHZhwCgkbhL9WZE7abuwluHGdULTM4b2kR6q+0k0wcaipVEnKeuVefR+HH6+/pRP6rBnT0ma
iRXEskihrd74MqNDdWRALSXhxjKUep4WMcKy5mFKjTs6H3f4e6J3TbPP+mJ/4SuYXivco4ndulcY
8r1EBO3V5uJnHP48iJPepENcKhvGLMXDYpfyn62brjWqbZLsUJNOXumOF7Lmf1j+Wf4oR/Ch+I1a
lykdrp71pZP6QA44js55s1kUtxCmxsPk0h1aVUeaXm/xbd6VNAoHPRKcaXpIXIsd3FCX6K2W83zp
o/KMHTjHKtYguUaygYjNcH3KK9/qrs+j/lCiT3SsZtsWCC8rIU9BbdOlztp3xO0IRwQyI43pZaNt
Ax61txWmc/sMV4arAJ4b2siPwo3yjcys0Y8JzvY60IBt5Ab4onTuO9Fg2Kg7dnYVxHr0kIdvks54
7Cj4n+bkCK7GPjp9tR2rWL/T0B2hgDwgZPe7IhgxNpGfM7gdW9tsHnC56K+xR/2Sd3q6NyP5Nml6
bEQgmWysQSKl+1/CzqM5Tq1bw7+IKvKGKamDpLaSbVkTSj72ATY5bNKvv0+fO/ksu6zZiZaahs1a
b2z9f+aUnCOtINyjnPT0EyZwDXGbucXdNPZBAZN8mu3Yts0rcqbRb6iRZ72FvsaiULJ8suzX+oXf
Jkrtl9265KbfHNLN/95my7/Ec/5YiNmIFtPxzu2++snueG+8SGBP60djEsbBz9Y5aXNyQmQ19qEz
Gn209+MUy1wbLj3G0Ck1jJhZQ0ZejSuRy4Xya67vqyXrkj5XxJ+UTppAIH7nHeoFE/E8p8XDPpcN
hfMg/Ml52Fsr1MqE8+/Q49l4o7WvGu+Urp7NBitasdoqnJb0tCPSuKzWusQTplFzuVu9+Zs9F8PV
vDInop7SQ1pMXw2Z30vB67d01uyANZFeiXwKdjH/TFPt61xZ7qGxeN3s7nZ7TU0J82ubYr5dyDR5
RDBaxraJ49L0lkcxQWm4Mjvp5jBcauUlAKTWHVlFQdfj6u01EfG8LsfJNW/ypViPI9Gq3GUEH2TG
BmUnxL+1roxEiKoJNq/C15gOJ5J0rMAvFomhvH92Nb0Pd0I5SKP5RhprGnQAfnHpQL7W812R113c
kCK0GnMe2kZ3mdvxsPttRURmv4Z6K1CKHrcUxNiym6ciK2DUsF7Gjbt+m/WOAax/paS9PLS2kCep
3+UdqcJvoyBjYZD2SSe961Y433aNG2Kk8q7nCJGaMSXZ7HiRn1F6q5mmeZQJL7X5aPRjF3sedNKA
pa+d1LGYzT4mPfqT0q9qdzzsbWNz381f9gpkUi+OWlnc2aW7JS5IcKyhcF0chBzcvZc107RYmPlB
K6Yj0e8/Jn+KvH1/Sr31WPbTT7e18YxK62uWG9+N3DADo8g28gRATczADYrGH76I2TCIssrrmAe9
jrI1d45cy2g2jTJYEeCXpcC/6Is1qnOOSqtcXzZL1GcfejWUdg3u45vYnxtzPRfTGknXLhhbyxFM
uhbnaTdDnHU4Ib70+7gkpuccFGok7kX31RNLGQ5qJSPb3JNiWYvEmmc8erxd21S+EpyAoZ7F5zaD
cuBLI4ipeiZwOD+pApv0Iqo0LruaAampXknVifTZ4Pr6vR61ufQj18yyk+ybAiAgE+fCD1ul9nut
XqLdSbVg7j3vkC65CFOZWoE1dW+NkS9JCv4Yz91Adsj0WKQtYZGFZmBxtyVVtboRFU76muYKYrDE
rbqUBCXYIgGc1mXvxhbE3SFN1+G8W/bLOpWBgS88sdf5UORUYE6DMRxX31ZRq+MnHY1muizgSoHm
qlB5wvy0thVwrV4/jtXnvEJ2ittwu3Vnx74Qf9YlE4lxlGVjO23LOW43TtehtrK4xhgQKtQUp972
uUfK5SlvJzvWUJwFmauSbkqnqCQC/aCjernQHyJCX/l+rGoTs1+pbqjL+bwUNHmVmeeGw24SUOLp
xxoiE/xhDjDcqbAbUhxNjbibh5+aRwF89tb6nRtkpKtG6V4YIbbSF+OaS5CN2V2Dlf00K/6/tZ/j
rv8n7ZJK2WmUZrsX1iouXQrX8KO7AS0GJHT4jCCZb+ax/E5KfBlZs1jisezTpBrqR7sbvYg3iMca
i4rE1b74rAhpsf87CItTcl+dQ174bdg5E41aHSoWJip1KVzMutcom6j2i+5m9Do3VobVfy0z41Pl
rfWPttUf/BlzdaeiWTpa0vQcatY8Jb1O0EOJ1CxspM1zzcM5TKmM13VkGAeCl3a7vFa1EQm3AIXU
dq6dhtmsrF+wYLfE01DQJ4UAyd/LSCl541vN+OpV++PYjgkBJO0jqWwiRPD6vFpjfwdFPSQ+mF/U
DhxW42DPB6fqyxDFmBbZqZ0lVdMTCLKnJ9Kt5JddUZjBSnmnK6ymniDDlBZnmthaz0w225RxTQIX
Qfvp87jUN840N4fK24Y7pc1hrld7Upub+Ai9/B0vMtEwuiT5+jpw3X8O+P+BDH1vkFafrdXBWR0z
sFWzhKtp9Z82rcqC1Vr227JwLybbRGQJbN6LVfH4qplPvfaBL4hs8xczZJYeQn0wPora/sOIBpFn
2MhBr2y/+x5lKXRJZEgHulKAkAd1dSZ2inwuMT5qvC93MhTZUkEo/GV5IQzkxcV5zrr2U43Z7TRZ
H+mE7T9cL+hLy78KK9F/vic4Gip/kbI48tBo7ht1iNqdoxON0qTEOGR9d+p4iJK9bVwsWQRu2OPX
XNRH0ZcExUknmMjvCTPZykDJ9cuY1uvR9KQeVn12NPVRDzNvIoRqYmC2nTXoJoAzrxTZHbYWuhbR
lRAGlAZ27Rzkan936skL/Q1+zPCXaFrqp94sz4vZMtosMH5+4zUJ8Je53BtraFRtF4ztsJ2n3P8h
zX74spekFPx9PfjTV8YCTcidh+YKb7rz6xJkUuXT6UYrDyaRVBE+Ti8s2+7nQP5y2FjKghJA2ilH
hlGyPZCQnzDXV5FFzTS0Gc9hztb0AeTxXzb7rzsLsDRCIH4puqzYVH/9pUAzFjFuRnHQvKyIq3SK
a5vG+0KfmKYN1zhoKRiPX6RnYse8eJnza9P11IYFRv+7Ku/au81ir6vTf9dCuwzK7Q4k/nBcDw5H
8+i8ykbox3xRiVNNJGPZuXXgC/GfXeIESbSaT54iPWd2OU/tQX0RWha6TnnSNt6VInP8e3KfzBCu
+KeU9BKl/loF47p/Ue5s3g5zNzI/jPJJjN2/k3Mh1WV93ZyxTdq+vy9Xww+U8KZgMNX1PbIcpK5V
0VygGoFJPcB6ykdz4m/6vDsYGAA++tZ/p0HQsgKYXZUqYHtorH/hHkiL6FCEpvlhURKs31P+sTLV
Y7q4+8lnDyXFcP+3y2lH3wk6U7lrB8O2aofB1x9T2hU+wMH/sIpDzCP/slzXtSEl38Gz1jh0+kCG
zkGSiPRIDFsLMDyQ8VBXA3N/ZtyMlaXfuIt9JDJ9usw95YbaMD6ortKPCw10YVd0G7v0Upy6Ybaf
hY1LsJa3fZ/qgT2WBFpqmk54lj8cG196T8zZjBm+uqlKwlWHxa+fUzEWD3Wrh6uzDbfmdShdy/K7
vwz97UBcaGItQBR/fwB/V9+ipWGFtKBg0L75/+lE/udM99xUsp87+aE22++9oy2HZp9qAjWo3TYJ
tinHyWSVM1gICPZ27bz7Mmf7AwOsc0c66C2vVV6bnlZw9muUQ+vskabd8GQYj7lOk82cGg/V4Mnn
v//if8CFr/p8B30/azkY6Dsm3rVLpx4NhfqxZ5ptnPwBRQszKOs3aT3JSt5DmHbrixzEefTBJmvv
M/vKB7TC9Xx6d1SYjsUtDKNgmVB6v97JU+mYmljq8pACrhijL4PRL0/e7n3wc/7jwt7/IIR0YEWA
RTZJn7/+IGx2UPsj7xJ+5CVzeo9wG/fFa43PmrO87E7lhcLQoIqZHDqv9aLNRzODlCEol3WJyrlM
XPZgYV21So4DotKvSYNZUBfzs8bsimoF3Iji3BTtZdBKQu4MX7u32yJWTB2BomgvdIz2sf9vfEKj
ZHGFgUBl1NGE1xtUMfabf//3r/lP11eYUCe2QAxkvgfJ6kqonW9Qgj7PAHWr/xkY67xdgau//6A/
ENLojXj+OQGu6s/3JgMOmcknHUQe6HuentoV8Wcbw7Z8cqgJUeTt7labWDtimaJnVSUL5KPah98x
WQgqx9V1A5gdofM7pF2bHVUQrSsPRAG/OXt/yxb/vUNX3u1pqGXAeJ70QUxRbnzw2X/nOPnJ3FMm
TCDj03u9bd2no/L2Uh7mxWZDA13riWEmGYCIAKqWCA4obwf2rJgymAO+qi0gOEuT9ROBo685Pd6G
BlecFdnBFQQaffDb/eEeYKy7KtVgEVGtvYP4y1wrR1uHmxv14anKUdik5YDiXDwbXvHQmtvhKr7b
N6p3+x75hD5HcmyCZd0GIAeo5UloH9yW9u+PPfYgJGo6tPBVY/rr08hCr3K9mwtKcZY3pRm3NefP
3z/2H76TX37Eu3dk1zd7mvdLAVV48IQB5TL+yJwrQYsg1f7gGv8+qaLH+p/Pc/28//MWAEHZSF5V
11Wxe2BavWdwPjC6Io7Vfv79c/3pRwnhetihcNB579VnK2s7yT1+cejd/Q4d8plh4ItBHuak909/
/1H//VnvDs2rwAjpuscLwnovu9tG2LHUuH6sNYszR0JHFf+ODgbfrG3L+4zdlyDBPiYjmAR9E+DU
mm95708jvQC84I9zvcrbbvL/JcNYzCiucjYPBBLcVH05INrK+b0vUy/QSdqwQKr7xmupCTSbO1VP
L17tR8wVeuIukwoLu78rLHmxt4r1pMO/YJc7t+dO2OzU7DNndhtKcq9iPze6wKKINkQ4PMcfXJbr
A/PusnCgQoMg6Adjef/SGqoB5doESubXeixNI5KDFeZCHDVekkEqONlGjXaT2vI/uapKyV0t2tBy
24jriKVSU29qZhdoPXEDef5oET0aGPUVTRmKwyoKCIvaBM0Y0UesWeLKKaFLuv/U6DlAmEeII1HH
UkxvcpBPKyUkgHjwEpaJ8PT6Nt/a6mkUWngVJIiZk0guFaGViHL+fiX+dOg7kJvGfzIgbpV3z/HV
WZa3Wc3NqMBC2mlmtuuGbwR1DlE+dHmkZq0gkaP9JDeLD2RPM3j4/KH86nefIA4i1iD9ailje30f
PNK3xI7rRZ0f8NFQ/wOzbtbSSBqiSOg3fHX2jDsmzfMYM9T3TZfLzc7X4Q+rcddzF8+b4Tzmy31t
qfQsXDTmAmmg7PznOXWXG8hEfFB2thz9Vhx0d+o/GTq8Of/B1QawbVQBAeBpuX2jS7iLybkVhD0e
6v6ySix307zHHToSGAOkCNeWnY2VPszT62w4Dkm2WtNp0sqDs5sKbbR/q9xlPGwYVoYXPH1b0nh8
ALM0togoVjfqtOXGKr2SSpo6uzHURmyeba2JZ1iHmkalJOtTDM+u/dIo6P1uLEJBAUVYF+kVoWz8
0KMeZwAMn/nEBNJNIPnV8FrW+/fMqs/WTBXkIvsUl27mhdC03+0UqHwyTGixZViTdCGZRNqhvejU
mtdwsLuiNwM39eto2XaoLcQ8virD7wNmvyJe++IWVn9Ohqk6VYV6ylbI21YupMe25L21Q7j5u8Go
zD/2B2GHlZM95Os/OnnIJPlueuLoe8F8poj7UD9MP3vw6vxBZOvLVIqf7jf4s2/lvlA1LrCGLuIG
IehkVFXSmPatKKsuGJpyDWCDumQg/dQuMMjVKD6AqoFXTM03onQlza8tEZl71wTrrTbPdbf0sdaN
h67XmB43OkKyoixDAoBDYmYuxCdzXGX/TK4Ou3j27LUKzcY/29wqJAijl2xU+53iyK//oSmFvf4o
dkcGV3HgoBMGO9P64jvDGYPQD60YTySfPmIhRU42HWkd4vvatR9oUwu6N2o//lmu+xiNXE9iqphn
SzmcN5xftPGMT0Uqi8gopztsCjsxwcueZLb8iq4kQYafhhVTAgFWwgjcxplRxVQo0DfS/mYmldwZ
8rCBAAusK+aEoDTdxwJxfRl3XipO02YfduapkPvKBDgEWxw15GVV9dJXKaYUR1z6cu0CDeFNsNhL
QTej/mUqm4OXj2OUyn6PHJd/jODjjIifpGryJpO69++czSBuFA1vZeo3whbAgGJUqPc9AOp1/Ze4
5pIoLm7jOhN3/Q4nOCEY6Tz5tCG3L4fprQR1O61u/ejY2npWvRiovdNu1+oBq1v+QzOKi0AIEyyU
uD4uLYGJmz3ejGPLrQv6HCuz7O7oeVjDddqvAFtrHVZ76cOx1u1DbzPQuvqlJuQ7JmxuI9VUgJSl
JXF4+4vhFt/rAV5ifGAK/94Te4h+SIWAemuU8mXiFD0ucvzBFS/ioeCzp2QxHQii+OzIDpUDZtRg
n4f+sDlDH7rXVtbV7T533FtAULiJdWcmcldb3gbVj4mjIeABqvYDgyDyxkmNsF7ObOfi1K2PIjW6
0DeeNadBtAtjZBWyPBUL6cJGCl5rXaW9mfnEouQdpbWAXmmDIIPePdPLxXmwHfq85clI+x+mqz/o
KFPuCne/1f3SOtLiPlvddEetWtyWzZxMgzcHShtU5PoaqdCYHv9/s2kELPlah52J2tzICECXO+C3
qdiiVg8vcud9gw1EcEyjZDJ1WiBp7CW11ChDFI8Xj0RNnaayYK+A36HriQVotXCjHvA4Z/QnlD+c
3r3XvOk8jS+V55+ZVWdaeU0T/wzYg+ZzoxIWmTo980OL18LY53CQ8IiGtbug4fN90T9pGRVJToNa
oC6deC8GM7aXVr40Y9tHwg9qX3+lynEMSk6PCKltVEj5o8TNGHR5FVcARgb/z4Snkmv6kMktJO9M
nTNv3I+m/01Y+XHyanXTN8w/6TiF9tUhZ24GdLJUn1aMr5a1vPSSVHI+JcmGRHEaxQKD5E3HvuTP
MqR2o2rd4XS8b0aqtwqlIe1veyjLTRxIYgxlXQJ2UswYEEgeFQbtrtuNXdN+TWV8drL08ktndFE5
0TxJ8AVChvJkLTrZcwtaPlM148GcHBXo3bMc8kf6EEDv1jykJ4DMd3WFaXQZUppwIujbPvXOydDi
eUl/+IV117TTz8qkVYDYkwqKx7+nLiUU6qqncCsUOwOJxXLKk9op+3ixJ5B4mgggcnEEdVWoK9z5
LXYkakRSG5+ozzlAwH112iYNDfW6MwWSHboRwITonwUQWcAyhNOUXmZzRLxQwd/30vZQFzjkbgOq
Exn85GMuuMpdaWLMiOieCaMPGaDNqMq2c1+38pIbYiarqHASasccX4OM39WDlbdGstdAxF1tflWZ
+rYbEKf1xpt+73hBFWpP5r690MegR1y2UBPTvTD842imKrweSZrFh2/TH/rWvWZZ9uBizz+P1Xey
il9bAPjI1pzLWJu3VCvw+5NlFBmSpNb90m9VLHrZJaPixV+IdWebFJ8tc6QFhHT/m8EXCPErL1J6
9zSU9Gh4NEW0KS8CbuYmyFqeKkfr3xS+WldXD65r3q5NSdORUZzL0SXmtJI7ku3sAYshOdqQcCQS
wpawncVZYbrh6tF0U0you2mFz6JKs3zSQ+2v7SIIKyjzpBt7mBJN4LYxPu2ibOLK3bj5ZH/rKkpo
CrfEgYkLgxLgIQuJ6nxJW6hzUfv3m9EnG/KWoHFa2E70NZl2ry3MA1tPd05fMHx0rv15pKaHmgk0
7NoO3WefU5kr8raH2Cun+2XHZ1W7Yjg0BmYXMTE9bOA3oDYu9NsJwQOzOGC4J7MUqUExwuOSfJbm
BQki+qvlE4eYa2YZuGkH+IQKLbOy4+Iytq5y7qJ2B8hJG18Pe6opgrS9m2tXJi2vf8LpOYNbc6qS
DvwxdHPENBwkRjI1uXnAdjIgvNZLcWcjEglLXRHWUi4/7XzMQ3/Q/5UtoxyG4CjfKCzvkLaN9TV6
nfuOxxARh57dCu2iRPU0reACwqvDVId5nPqqCpU9oZ1c8j0ymqyPdN38hBnWiTSGwNCwlnvdbUdS
BHme0wYJn8nQq3G6xpN0blJkERyFUHZ46Oa7erfXEB/yhamnpUmq60LLUrwDlzKe633CEgNpkAF5
qVyDTey6xHH2OfE2lZO6/iLyrAo0OIhD66X3dS2KxBsK6k7yjHHA2f1Qq2zUtbbivGG9w0Zz1no9
GZEYJOCUhxwzbTA77Tevu6opvIXZN+NcdReKWNJgHdx7G84zU0QJkkeUwUmTmW7anZ1UXWEe6zE9
YkkrnqQ1Phq70NDYlD8aY2Ly9OQc7mYOuJJmnBmVnd1MTijWVZFjb2phl7l2shJyHozTrNMMg4h+
lHQ8aTEvpb3H/eMzZ8Nb2mVEIP58QLvIbMc9FMjK3I5Z1RBHb7BhlaZBk4Z2V6xjc1TFbnywcJlX
1OLX1dM2QRps7PUAXMQG/Ao08Cc2LSN3mpil/EEwamLK69qgiEdXE7pZUNto24w25qKcWM3NpF/o
YNGQDkX19XXSlX04+5tkMTbn47axz3SiC3ZVjI95A9xZvRL5MkUaN9sHe/MfljQ2ZvRfALAouX+D
EwrKD/IK0CBhiH+b+vaVjqBnWsFJ0sXlcAKxeVmXf+h0ERGNFStDxmIT6TKA6PvVGrnFFHsVRj8M
hjdl7n/Ez/4GSoGPEZPiXe0cGDrfy/nTbeVRuM7Zfm99WgYw3dXSxg++Qes3lNK/yl55O0HXgeC8
V45eJQFKdDl7vpNvQaHa7mniwYOe6Z6xvbxlBhIUU/lQV/Xgn7VNCzEbTuSeb/Lo171C6TBRREOD
eLjiAqRizn715sU5+tdU5KlZOnRnioaDqmoehDeQK0GDckabWcQ4k3MiVBLtiz8Qm7zQbLAYFgef
V01P/uzf4iksvjj0WwGJX7Bfc3en+pvpV+oi8vYDGfxv2miuBYQzPhqb6/EblrWLymzoQAcG7HwK
GEpqkCQYvKuXE3/R0TCavYzG/JH07w8/FlaZHAxIKxNp/BU6/B+0blw7MdNHlB/2qi0Cu1MOfjHX
Oyxmlx/yWeC/brNPVvFhvtnvjy8xJzapSfhFrr428x0Uuwq5r1Pa51hHa3JuCJYOaCxeb615gxKy
5c2W9iLucqiE2vsnHeUX1gUVZla1Bj51NuHgEbmcp9s5H7k13W2fY3/0iCO1HmoLTY4uyLYZMM/x
AH+Ir/+Ge/Fb67bD4WPisjHeZ4iYXt9qfMA0sSDUA60nez4rtKMH6x5XOvpT6oKCkgy0eCvds21l
TJK8eufu2TVYP4S+zKHOiBoN0nOPFgcuMr2fdpOmp7HX5/NYb0Glhuq0mOUD8jxWGLNYiIP/DLNJ
A9H1gVmN9dxMZjCRZPjY09TGfKqFNjryuzyTcdn0r9raVBQ6DW+jm/LT95SizVp7oz+wvO01lhei
gAiZd3dBZsFAAsEKPawbRnXEezIf3W4H/N5XdZrly5QN1U1Z0hhQzCvNY3N+a5mtdpdV2qdZsYFJ
u7nJhKcddoc6n7FeaBMwTZ4yXoa0V/T/FCzgYVuLH0XnXCDL52OnDD3oTLeOd12dupT/ulf9P+7S
Q3CW80u7grhCVR+qzfxa7z5aarHN512Aw7rFejAKrT/K6lIWz1LHXphJKpiaYY3+Du79/pQYAluZ
QZiX5eI2fveUCASBm14UaaKQpka8UwLbGPy7ccBsX6Dyplepe9JrMpX+/nP/46R+eccRKmYD5KEc
5Rnx3msatNK30raY0sQ29iKx1f6WdpMHnE7bdm0MMPXtMMajHOYLbNxTR+D8JzIlkAv7d6m79scR
y+zBV9qTlu7ZUeRlRBlYdxD4BQP2FhWUypDHzUqfNBapyz6J7HbeYGm6fwxts5JdUbeAFCDCzjIx
MCj4QUZqAKmYXRkBKeT2QZrWRzzSb5QFHxyTDB8bsQuM0jsWYVWpAuvz/aSqp5PeDC+Fbm3x5E23
jiZ/7lOjPngj//7GMzyoVx5oQi+s39LVJr9XRaZsOogpRAq2iQpRosdf/v59XkeSd18nfzoBEHw0
jvr3hEVG1wHAwzXIY06frm98a/RUsJXqg/v1Dx8Gcxjicp/oLayG7+g/NGzUFVI+lqSrowekEzTB
3KkPPsx/ts5fPw0qGwz0OD9xX7jv3x30hhGmB7qYVMZkJYQ1BRAP4rKVqNEWwbzvl2wBQs/Yvq7C
B798BLSWd01P9VFOU9UAqUAexlyHtWXgGaS3LSyz+h92xfVwbUP44q9+HTgF4roCrfxRn/Kjvtr+
ufaNMHOMxNa39tNQ+stHD574bbq8mkgNNgUDRdHVq/XrixHwoU873bQTKdUYyD5/cqn6iYYiVZeh
/ObXo3Pidvq2jfNZ07z8k+zqt7TajpuYH+rZZOUi5CipxXDHI1sdsxxlj1qJG+DFAQDkGSGIIjrl
VhSh1+hvxQpzQgOT3jX2cS1nWh1c1LR95e3xRKkJMZ269TjQLhvNc/W0jpsbyBYeycl4YF1RPlLE
WAJ720M4LguKhYYFgSh4FYkK5SrsVHVi6e4CLy0zOre7HbXv/JOuVudcyI0+rRwZzZz5LS04INbA
JGBUJuxdad2VsAAHxMFmpAb5ZWpJP2Us+qEkGL1eZclKNTghBe1psLM2bmprOFCOBmwnwi23t3NR
cAxRpPbSO93RNv3HRVrtxRzKS+ZSh9VlvaIVb7dDau8spO5d3O9uTSIOpT0dLWrnYhz/cTNKIbvm
eemNG43eo8gh0T/E/sSFGwbxVBdeTdLREKS6pj2aar6lto/0mmk62IPvJLbff/c8Rg5YgvYqTtlY
YvP5XvTF61qPL/tekgsMdRL7A81IFnWEoc1mG9ITKuOqF9qNg3orsK5oAcBbf83geZ1X/QdYpHZD
oXEWWBwIp8L+KodhuOON+KKcCTTTb7WjLQe6tb3sjm5QwGi9yo9FwYTFqU0xnn0N6hjVQbAoXnSR
f+uHXYerdyjeTccMYm2XsVxq0l1y6nYmKEPTS4PSGUfWyvS5Locmko1Cb1u72ok13fu09M0FtPgG
CClFwbWj0HDnm4yOtMlrnNhsvTpppZG9DeIm97zAIP3wwe3q7y69N5HWrfOdYy7qlkhjxGuzPZxM
d6Tzc5xThIhaHe5ZaxzLem4/k0Rwn9JVj16aLFOSGvSoaKm+QLiOTWcyYyFai7oyoJB58MfnZS/f
LO5/y9/qR/plWIuzw4KB/Gy32hrx3v+sirKnnUjEBOfNR351O1borg8itWWc7rwHhZ+29LB2971e
z2cAxIlahU+iaxEdrnYVLSLdz7MBg9HtT0PbzyEbT4Ibvb3ULszG+BU5W/51Rpt1plb0BPcAU9iI
5riLsY7xiXxi7a6/ZgOF3JlZ0nNWjLFWa/mDpXRyJPyvht7JY2p3CPHtvQ283K9u5iaZG8ekGTBs
PIBOZDNf5mv4sUMogT8A3A492OFojMnuOgejXLZwGswt1PYG2a1Foa9p0AvpWEeYKBnrmtyJnhBe
IrLsdURsflZ6nqy6xcyM/C9YdK8llkNgHZIWYj6tahM22yxSfZcd5IgkE6+AG/IUWMQiF8yHLk+B
aGY+kW7G7pp20dTxJ8ld1s9duV9mWsiP2p4up5yIq2VMq9sOy1Jg1aZzXDrPCyUDLzD5fGX3Dcxh
LueXrZY+mUmGugqljViW+3nUwZJbH1UXevS1Lrb7sTG5BN2gyP9eTr1hVbd+u9C9WlpXohH3OP5t
G628/tOlVo51bydJwOc0GvbCPoLIP6eLemgrPG45rofA99LEt7qOrk7NCtARjWShe1Zk9vpn6oHz
o8+5tU3Y2NpterFoUTkxCmxQwbgVWnOMMhM8y6n8+V71d9J8oCO7/YYSN2DvBI0t7TzhzNmOgChU
HTqF+LQtTXmx5hYUKutsklgFMn9obFlRI4aB5rb180OX5/I0NBzIKXE9Rr2dEVt90ogRvmun3rro
dn/b2ye/wXWVbuWVn8WfRsR0aLdW8201E1cfX61ZL2O0Ptxc7lQ/ifzfteq3YCTW/MwMAMg5lcAC
a/vm6cuR6gw97DyqSOkxHs4MxJ//PsO4v49maHtIzfI8xmGyNq///n9WxhVllrF5uZs4q9WF27aN
YeZ2r75EXcDG/FwB9pwNr10gdXH2NOMqwcO07ZGpKN6g3g5ppcyw2YzygOR1KuwzXXXfJrwPdAY9
NzrwKEV4ReRIdFpM49sR4zbNSWvE5fdvrHXlShmc/OtqWbczOJVhWvXN3tPrMxvLFM09hq5KedvZ
NLLtoC0ppE4JeSCaLIts9obxSk+3Jlu9RZhZ2dgnq19P1LiboUEitktl0ylf4NjsAuE/iK+IPa/4
PCzO64SVJrbUNB4HK3W4JX09RvymEhoz31ZtHG5R02dM6c/9kldBn4qrCXFSNwstg8nfv4v/orXe
jWBo00FP+P5Bwd7L1Jepg0Sx+S56bZMnNezb3ejMRSSmiq5KY5pu8i19qjkW2ej77WxwrDcGHW/e
0Dg3u/K/6HZ3XqA2t4o2Nu5nJH2p23AureKmyM3EnLXxNBpwY/Dxp7WY8lufIz6ad/P/KDuv3rax
tov+IgIsh+1WpKhqWy6xndwQqey9nEP++m8p783EDmJ8GCABMjNWJJGHT9l77S5Y8ty5bQc+7X+/
r/eDIRiGFs9SsF0op9+KbUYUa/radk6UjqKmvVm/sYZEFkIWUJ8SU6jPPvAeHbW6TBY9+PeLv7++
AcHBfsa44l8FP9dm8D/Xt4U0t1QrxpelpFsq5W4q9IPMOhEaqj1fn+8fVOt/fUGMlz4dgatDsPnz
BeOO1eBCzHU0lW4daXXW3rLyBOlgs+ahwD9+BNH46wu6PIKBn2LafkueKmrPEqOkcMfiQGw2Eohq
FgtR0uZdN3cC3Rsbxn9/qO87EqDZDNhRTyELfCex7fg3kmxe3uPsM9RmPrfha///QfN5J9QVfG3X
SRbDGdt9o8HxVKLZs125tMvJa1/ljB0clgX/fivvL05eBMGT63HDEezx5vrADYiZMm94Kzpxhtfc
aEkeNDBh4y4pxiyQPnE4Kr8tNfn871f+y/cGGfhqGmbwZGDW/fNC8RTswLhE0iKa7ozYW0GAF4IF
TOLvRl3ftsQqf/Bmrz/yzwOGAQF2E5ScNpilt6omTKLpMo2uE0nqGimWncthEbhSkPrY9x/04Fxm
f3k5OMBXj8uV0v32s20y2xyr2HIiAvFSJEIroZLpeL90hbcf8tm5xWolr1fQ6q53LCTnncE5tPXa
5IWg3yQAh/mdExnHp0OAT52X64l8OnOT6tj8sIQzNnHyojvba/vNaDXcgrrZnovRshF51DV20/Zl
NMVNyYblUph6c4yBqMetgUm1w4eL3Znui7xWjy1W1SdzuJ+vLHPJBR7qJoHiWj1iQ8CpFUij/sG0
qohioc2h52ZZULJZDVhM9kRnKXZRwoqsgtmuyRFOvIC4rycaq8ZjM+VU3dbUuseZu5KeZNJDmDMT
++rpkDmVceMpaox2aqiqXHmxrr80MQYC8r2RrOLhcZupDBm0IWFwDr0p+YtnGn5rrSZkvEzuliIp
dhrqcjcnHs9t+6/ImRkKmSlF9zCYO7tjLKyLH0lsGY/46NApzoT8kqc6mHeD0Zxb0552ZMiWKJZ8
+2aZ/UhXC0oEPrw7pVpKkMJIN+AM3dPvofKcC1LDV8OlrmGsLVcrJiNl6tE/oPV317mJRsR5hLk7
oeirs6eMMchdBqxD055xmJLYCuYgGFukrK109rFs9MhL780JZYhmjSJYUWMEQy8vpjWFXdGekJot
4e8RczNknzUTIW87yHiLUAANF4G/uKfOunIv2rAIKiw9P2YJPik2rzxxlkrbIkiDWI/3dTuX+pNu
J68LY7It2sw7/NrfG+uX687qbBSdE6wVXgfYUUlHFpAvUPNkiQsJ1qyjHKg8x0JHtGhhPNk1SkXu
WWvvD/luzfmBY12w68UFt7NJrE1Xp9hjJD075KdH2sBdl6ISDiwXkL4nbkgvd/Z9XF+mSSw3HTHK
NeHZE3vz7TChIYWIwLyh8I1IzpYWpVkpIysWGCHJBpYzXDgWYa9xYjQHNrZPfd4Yh5gUwU1n7srC
6XDsWMlpmT5N7lCGRdHOYelm+rmPvecFBuEpW+o4NDPUM33HAphg7vSxXqS1M7P6G8HZF2NQ8VPx
xBJ1kIETS3u3dqhuPGbdZjfkxFga/qnTkFN4aX2fAccKyrquLljLsNxpWSkO9bqqIEttGbpJKkK9
znbkz10Ttqvqxpb9OfMxAGcY+I74qCQkR+top9ZP/iS+0QzJYeEFLRM3GJmlv8NAjy7AFogPiSIO
qraZbkZrDUtr/pQpxEBz7f2cJtN9gDuw0yb9pDol92n9ZJhae6oQEv2+kbwR1AQ5BgZDAH+MGmsl
0Tgn8nKa2iSAQ/E02auzHxsNF6Wz6KGVNQrPK3KdksUUPS1deiFodqoZKVeZngpe6FaIbp8i2OTH
MLlZTK3Zqqs/s6n0+4aSNHTtorzJquHI4El/1hz3i7sChm/wgoWWSpyN1WMv96vU+JQ6u/aqFqiX
xoE4ThHRVAKhfcbLWxCSt2M3WttuTC6tPjtboDEP5UI35mlwZPnEXrNMUa1XaRshRws9M83DtdRI
8s3nXVds3Qr6cLqyZqht45ANbAjjLDF2yVrszcnVNr2BwV0rg0wvH5hRbJc8rk/1PGab1I8ZIMt1
3C4ZVnxLHOLcEMRy601klD73R6aygPherM8580Fy9DaFMWGYpeFZ0FFg1Mv0rVWskO2EuGmuEk5g
jixGsBg0jrlrpZZtzXl9dee5C9ilshma2RZOifNg15KQ78pOQJRxZpsdmayIQ1oduIViwy+XMjLF
yILQFKxdTdcOZbaI14zpigEQAUFWBShuJcTN8Yuwy+wnQFNeoMTwiKcYFQnJA7VHriNr+ArJyqHv
snp3vb9gj2K8GHN6M3GNTs1s7WApQ9yBsN6BCACbUqjLAkRycLr5FHPw8X4CGmVx6bomvSeB9dYu
Xo3cNA+rqnaNsokbHnx63mbGRQtJGm3rFOmRseBsRK/KurtdfsQtpnA8ZkQdKyZkjzXlyzPqNBI9
PTSfFdKONH5sRK99tZ3NIFp4pOjvwqHtmYHY2bNuYBSIwbUnUjDSHMho8/SwzPR5m2IF4I8JjY/t
5JF2nSlG2Q2hPnU/VpZX2w458Dbv8vMsuW6YpMHl1JavPJn05zJegrJo9QjgxhLIhYS2NVP1dZIG
SXMtiVXue14j667RacMm5XuKvNX45JTD56FAY9tfFnPtQlFrEMC7cWePOA+Lfq7Ow5qe59a+x5/p
7WYEmxg46i0Ni85ZlXyrTL2OTCUTIu+7irDtL42wun0PlGKz6pjX1/HVq2bAlbyjwugYg3BV/l41
LhUPotYrvM0y50iiQC0YYvxhdjaAkopL2nEVjPIkKgo/MoHKRgjguk2sFUGnIQfNsbbdCLf2TzL3
QlTSNJcLH+ACkX6bt6wwhxhByFoaD5qEyR8XdRl6sW6HcVOXjJ8YrT45PMijJaVAKqET001vQfTY
+1bz1iAv9UdRlI9iBXOfGTl4WICcm4yNK893DtymYom6/ip/yjTJbjvXeV2c4tuC6vM7j5Vnv26q
T7CxN4jXs53M/Zc8a4yds1Lf+FWPC3Exqvue6xjvk84F3vLYYGsWOlPfH+ol7lEef2+uPvumHl4R
0sT3jCCnW0A2EGG9KEHhf7+kzpEFmgjnpuy3JSYYVreoiCc8Ax4n487zVzusGAoxW0Kh66fVdGGG
OoauNmUcatp8Trv+XCRLFYIEDEvoTztntlA4zeRGI68c7xBh+6dcIXPW7OGQIjhgztVBz37lmrYP
Q68WTIbOoxTAYdLGWi6yv/fHb0a5xkfDdW+nNLnLq9b5eq/kkn6ps0vfMs30ndU+6Uv+Y7b91w5J
TmPIGRFzy+Bx2vdQk86ohw+IrjNowgjYuR8K8ndiuWFMt+Jnd7QdFveLo0v7PCbti+cde4xzIdfs
iD6fAHg183kPsrBOQzedB0YnAQK+JgJi8kCoejs2zqWO57PpQLdNajv/Aoxq6sXWkzBoK2gwm6Lr
ctA9BiSThQBQZpZYZo6cY+be7tDx2Fdicz8XF8uVJ+KDFASBkeGlKkL/blD4FDKUpKclK5AeMhvQ
0rTechCMoQUCt8an+ZCjzGg8RyEdpOCsSbzmDDU3mEXCST5Nk5U8Tj0R2tfzHEVzHbWkslSFv/Pb
idudcsqb3AcW6k8utx1j/CHApkWNoKzAtbSdzwR+h9xq3ta6t8Hl4YYwRDIm6cSoJ4SsIzNaquxG
s/LPVkUxyuVM4AKzTBP36Vln+suaI3Q7nnzjKnmWOB5CKs4LQ5Yms3woJ4NXnEnuhhANRXijHOO5
kL06OXbNoe1fCS6162zLvH5FTovOLfFZbYOyDXNlwd6N473KhvZ2MGdCuobmm6jKJx73j2tdy7Av
eAj1BccX+thPy9DuE/bbYLpqjtHCeuT3JZgHsamdydiUmYAUYRKNlHdSBpNlHYfl5Vpy5zVVXiPj
p3idhq2rUK+OqfjZtP6zkO1OGpBeUwy4l2piM1Kg72rNOD8l3K5l0HZlvTOq6jSaww3WvG+1y7U2
Wl0ZlKhvQmFNGZuU6rqLGubw96GZWnw0ovlcyfSnWm03yNN5iQrDD3yLfHvbtCnLrCe/HE7lxKVa
SgZukhqVmuNEA3uAfD0f2HKW3rA1quHgtuRgDhNik2R9sXMMPkic2WJNyavRPMohAd9aolezLBDe
VpzP0ZqwW9JyA419jU8TnifVFoaqfjRGaCYohsv0dmlhBi7lwtS9T7m17cY9rqnzVEx2t2tWpz0n
crkiSj479ZDeOnihjvNk0QY1lLb20P1KHOeyxJO9HRnQbFRbOJTlP6/6690ySF5lSnQ6knE+rPms
bX5/z5kcIWtj+yiuJV1S8X9P03GI0a/XPcPufh4hwgwXK4b1NHfyA0/fe78RsymbMRlua0/oDFf+
HAY4c04Hl9rX0V/26JfWq9PbdSTyYevFEh26n7yysPJDKB5V6tXsHNoP2nV0VO/adVsnLe26N/ew
E7/dZw+VmTToJUhZpBCn/khJHlmRWEvbklsg6/N+NNltzYIEKOPq6pWL3b0Snqh3+lYffUJYyhIp
SVpZ6IzN58osrTC20mSfT+CI+vQLiL8bcL3ZfV8u92lr9yEivzSa8tuub7wHPSY0LIaJqRm5dQ/M
/afhJpHoQKpvnCTbZFBySMwzfy1dHSZllT87lXrW6wkHjGnJh6zNmgPD5mRHTX/Qx3J6sAfte0ma
8SGfh9c2josHy5w+18k5n/v5xYyxQpSsHLd4l6xI6GURdWa9hr6RlHtQlf4nVMJF+JSknYO5uuQR
pcbAbwnWXMdC0PPbN72XzqdC2qizvXY/DKUfylwO2EcSFbCcxVaj8FkkdgzMK4arhFj5nA6de2t6
V+cm+SZu0/Bw01UbzlIup0ZsmFlq57LOV1AATywHulOFkhhje7yTfsFH7+S/rIHrP9OWWxOxWWgO
VAFj6zyXQ/MCPOJ2oFe+L9blsPr5vS7W4TLV6cG3Uo4Ob3o0U3OJRkk/Y2rjrWFn1QFpQYLQqsij
0o2TaFCYw+a2WndDPxN4zbOd4gDAjMOIxGHWiDt7S9RopKEjeq4qdSvjZNtXcx0S0aW2C/sULuU0
ilvtdaJFCBQCz90qnCc/F1R4/fAZirl1gATwGQoqbKp5EVvZINszawlmR2/xkmV7S5TxDir1GNgd
Q/p8Qs1HAymUzkg/dZZ7x6y0A1Lkbfkp4059shfXCMxvTZ9kLwqFzF2qqe9TYiG7us4gVhIrEMU3
QWqbL6TulWcDdnyEhrw7OVe/jr1SyvU8GPYcKvVpNZzlAHcp/d+Zmpk2LVMi75fVuatt7gEn5jiV
SGdXMQx0BxgTfU2zd9jHoMxzPVkjyzltmOtbW90b8qavZ7mbPaeK/FFb9nlS1YHjsSppGys514t5
JhzIuOs8gxX7pD0bvWqPmCDMwK1ZVf17EGlcBSR/jgXhJVxRsdc5Ofqkq9DlPzPyRIATBke2RrlH
YnqG0RxcyVfbWsFOwUnVXSAbkuSC1bjLG/q0f7/8+6Ekxx0BaSbPGIxGb4Unnk7pk5VMxxud9aqs
xh8FG5JglE0dtPHy9O9X+32K/flmobozJyflQnCYvZ2BtvqQD05pInHRFOeUNXtRSwmElPy21xo8
MJL1Ym89OGCMTsYSv4y+rgXoAtVG2W27XXs93RYyazdsqfNNa+BBaQbGP5oOhzyZ9aBahEK5zIN0
XLI7yy7ksfSM3arSeesItt3MQZA44gOIVJacCm+hsPHXe0EJ4bQ0laXfgsJTE8bN6VCuPY9nrbMZ
JDhfiSxo8ZpwgfH5ZFxl8vO/Px8EMe+uBpymPipetEbIp96COUtEuQk0EmyJKtZPnnKDmhzsQJE7
cTuHRgZxHDCgT4yp9pVdJ44XtHIBlN8WjJjmhFU8hXLxVABP7PdC9q6rfsZJRhBjhRBlmjLQcH11
Vd+FVRs/jAUif7GYP0AN/CL3iZ0s0zccw6txpuV86o1RPQk77SPPQ/452faNqWzxeQA2HdTtzI/P
zePS4tupsRxt0N99GZp8ehlu3AxGV+rbJDiztw4HzT313fqcwKa4qKvLAC0Um5JKi88La/lQinSJ
7AIhhnLb7sWU0ONBYZaw+E21V8KTx158XQFCQrwrjFdhs4vsjWm6SebBoVyujd0wNxep/OIW+hoz
j67LjqyIw6VoGgxEHC7TbEwHe6weljbpw7YQya6UAmdD2fW7WbBftXs27W5M+tUwQnaVXndZm9EI
jHn4Ypdze1/V1aNw1HSLBSDedDBOdh6ju9VNmeCaJ7vjYSlLl6SLbEWmUVGs0nOdTTNpYdoGGU+r
AGfgq1EJefBxLG0t5e0wVISZZieRmTr9UWT2KWMMvwMGync5FUdE0/Ylb42jZqnmMCNDyN24Plq4
cNEz2IzlPXVxCQvCH276h2WKY7rj2AxHwHVw4VAXNZbQQgo8KIl8cblXDAcndYmPDmuWZHsG71ro
j83XOPe9TVnr8jiWXAaENAJ4LdPnmYH4KdXG+LjAg6Qp7B65lJdn+hwa/cr6XsMlPAG/ZGJs6Ud7
LS646e6SsfX2PKmqjbSNaeubWuTN5RI4TeMGKD7DxbGbp9XqT5TRzTjmZ9ebXkGJYQeu7TFslhmB
rzXae9WNHhFeWGkn+7Z2Miwr9qnARRh1mQ50VIE4I3IR4VZt3zRa8ZiUjYV3YzbIK0oeJSNYe238
jemk97JZUC1U1o/smq3hNgYr2NNCBB38TCaJGguSivXu7oMb/L3YGV66juKXT4Ad5dsFpRiSNBvb
BMhLu5yHeWyhHNT1CdFBKrI7OPXbdGnQ75TJs15A4XPjuPpAHs8S790hgwTWg1rzm/QErvbPR05u
544VVxUcRpFqxKyYSZj5ajddiemeWeNIqwRWxL4JYOoyTViZ3nNN1ZZijEFVYtTUj91OQv9q7F/M
DOx9Ba6W4CZ1gxrHVPhwkUoVWPUxeqkCw+eA8cVTA+R7RNalZ28cjbgGhekY4mnTbRvdVbcWA24i
1M+Y2pLAdJinxfTjQddfksy5yxNDP8yMU/tCgkPwgArnXYtATdw3vs00snxAEbdgUppdFLXeHbo+
cRCadTOvLouhpMMxZT8pdzkOffPA6c8EWzLRqcdfuMbXo4VXokrIQ8A7+gC0Mt2voKk3Zi9/MhCN
li5lkAA0fVltbCPT0OO2husD+j8PDKN7jGfz3k9q81wK7wX6eI97c1oOrPrO1Lp3qe9jCErSe/3q
4XbZF6fogkOwNT2mWvvVU5IZRV3ZgWPOTPohCQObMB+loenbNNHxp0osrTN8Br1Lj2Q1VFGqfbim
fL+TxaniYL9Fou1e25E/L47GFTVbAo7iet6ZvcLGv7Z16PYjD4x45+DD484k1uPrv+8M035/a2DH
MXVyeUigIv7kjdJWr2dGTZWpomZtOTNHC39VHdOJinVjAq3HB4U73Z3ibmt1WMVr7mKPsVokINWG
rBzDTAqaWocevFP9+ACn826yXX3bN2RiCn/nGR1uZBJ79oY/z/s5dyUFFzOysUUxpDBJbsxB7Rot
ffaXpg7NXofgb64W7sWRa9+zj5Mcm8OKz2NjWxDeYEPuC1WU2D1qipixvnWcJjpYmqMH9VVF2IzE
PSyFqg4skZqt26+feNzMB1E2HDIFSrb+69KrfbxMr0phh+9EeXYNs73NYzgKea65h3xqwBuZILa1
EhGm5wwNNBgEV4PTqEPS54RQp/ODb6z3c+eP1+0dxZCGCBGIoRUN1eAAXMBBH1ua+wRH8ty3Luoc
Z2mjgodJifXnDrrrXjetIzIlidzlCkplQnuo3fG+sf0BD2RdbX0cxQFzTtRJucaa17LuyiZlBKfX
zJM86vYab29FclJ8LGFiMHy7FtiI/DviFY8dTAAs0/qNJWEML629S/DP05sKlgUiPxApw8Qs7b/O
w/wjtcpyg3fnRov7cR8/ePWIR8NMW7wZ51RPqosFm+Z2LuZAXqU0NlPw0EiRQ/Udb9ibGHkbCTFl
Foonf6FyTuqqDksS/6ioDQW10/mWF3W8yxN5lld3h581Zujg2BgE7rfuSsRwUgb4w2tfgFFBxyN2
7AONtSZtNecXM1lg1VgC4kT6JY09RP7LHOXZZSq79NYnXi50Vn/c8hAfHwlyO9YVaC+e1KexZomh
piK98ZuvfBGCHlnZ+7xWB5RHXKUt836+R3GW1kp64cJupXWn7erIZ8cP49gSR7NFN8nAVQCTiIzJ
n4NWLNnZwndU5Cri0iH3cHaygy60SKHICjWtLZjRxhdpGmWk+R19YJzrQFThEWaT+VwQKXtYoH97
emYdzNK5SeOiJI1PPDexwcZlGim2M4DErpftWNaiA/RYSnRuXNJNIbNbQEUFLOpgpyLDpp7gAogd
cWWKGJfG52MZVuAHtpsdSnCM0bA031jSlYEv/W6P+6xIsIO0MCSJdHMwJCGZrKr0l9T1i++p18Re
XxbpHuS0EOVWrT8wW1Frmslj739dzOxmNNL6k21Nj25uVkdRYkGv+t48SszOBkUMHcVZoQkdNAsM
ngwGc+KBQL3/7/PsfSHPLp4RIX2Vj+nirfSp1G2lmwNE5nQ2Jd0KD9rage7YWSkMzZIJNTP1D+RW
f3EBwqiBFgZrldd8x+3EVzLpA/doVOW4kas4RvCMxgpeoR3hM9mXBUbgibx74O35T61GU5ytIaN6
bL9MKOeXLoFjYNjsbBrwNlB2Nz18n8Ch9NvoqbazZ1yuOWJtv/rUg4tQOSHTgmy/eP6pm4W9SeLk
0QOhULRmNA0Duvgpsze60r7JgWriWlVb5Sf8rckHjey1Zvmzs+Sto2B2aaTJrXorxMJZXfTAPxSM
GpomNHw76tag8zV09zeJdKEg6eqDwPm/6DfBZZIbZoAZx1j0ltDWW04c934vo9UbzX2ZtCQ5LN4m
OaGmJhvPLj5pGis4WJ3bwdc3I3b+Teou+ab30TMy59hhRnrhZ5Q86jivljVnJ4B1DeWgCAc/+awP
bFe0fRo7u3EYbyhtxk1bjUG1orhBEcNo/rEifPqauErgedCo+mtXunq0qPjCyG6FM8J/iebhk81+
1usps7FJf1XrEg2FO3OqVEwHdYzWLctY8gRpEuvkzszjy4gmdFdXhYe6XUBdlQY5A2QYmg6Qh6UY
R7YH0LFbCoaI2xw/w9CE3fRI26FHSbZyLFraSkrGN4zX6Qdqqr/cX9BKQb35VzcZ4LI/y5RCCb1G
XyqjvBr2q1/exMrPIsMdfswir8NezR982X95QeHAn2VyQaoDlt4/X7DUV52Jdcu5alahkHPHQnl5
AaM+h8y2anN6+fcB8pfBEH4thi2k6V5Na7+DJv4zGDLqVKcbrlQkIWpvvNFDIrJ8jpvVijCfIV9Z
MgD1M1TUK1Ebmd0HJ9j7QpAYGP6hHvPYe74dRXR+X3D2jwqydTsdxKzHkOMJoIydUA3Zg5lS4mcN
VBDk3B9M5P9yMwvPvaYI82mDgL2Wiv95653e9XTsk4r0vMo2ThoYU6MdePsvvin1AzG126W1Xv/9
gb8XzPEer4OX36/7v9HMf140SYzexpehIqwL19qPqq51OiP896u8ZytT5vsuIk30h4zC3s77hNkn
ky64jlyMciF8vA6xMSP/kQsa4L/hHxJ6EZAv43XR59xc9zBJ1aAHq8y7eZGsI5yP4rz+8tbRYUJE
sCxGke/8/zwCh0EMqYqUzfBPqZxNK3fSv9+5+b7t5GfrxKfpLmJP5+2sUcPKhcajVJHTyrPo4+/4
d1mzmAOhVJ0xPJrdbbXWj0YS2yzq87vVGZOdUVpWVAiqs7iVCcea3OC4COY5Tm+MNWjHWj3FvW0E
6IUgasXxB33JX27768RSN9BQAUj43Uv/56oQKu7k2Gsy6rnKFfa0TUZAPAchCCMEMljQqo+wj3+5
8RyUU5QO17WUK95c/elcEHeUKxlpoITAt3wRVUbg7OQ8ZmWk169eTgAxuoKPjKKm+/bNYtIjfulq
jsXJziPtTQtGmYY3VJKwoVCWIX1Ez6Ihuaq8JuqvuSErPrTJpOadZzYxaZV+7aZhPXSO/8o6HjHQ
rMiHtlN5k9MlRItFIY4prT61a/k8rOraSOny01JSlGDcoj8goYLgApEdhtzvt2pITqT1xBewpxDp
abI0Q3/l4ggSY+CezIggHiGIML0oTqQwuiRkGmorOqXClESUsPXMfANcqPlcQh6l7jlotbHctZin
H5ZPQH7ccEhIoiMAp9+sccE5wsIgsh2eyaNYbUaGqR3FsWtuNN1jUDXpYJFA0G6aQdnMZgQ5R7Fn
PsXVNyg8Oc/8xIvg5MwBAI3mpIFoIzjJ/FFP+ku3WPvSzeVFS1p3zwaUZatjPYzk2p/13nTPwvK3
GQFGkdFbpGWa9XZs8uS2JUYXV026rwuADmiL5LEVhBHE9Xqb0DsfVLfGO0v8aA1aY7Y5RlhMsgn0
3Fj3SiLlN6YLmsLmocZyvwUGoR0alvEao0RYDfHGd4pPYsYHWWMN3uT2fA9cuz3oerX3i37Z+iyw
7da7+OhCGYkXWySm5W/1cFcsDxOD1lvdlvfKJDox8det17f6bSnVvPFjctOvtnkW5bTNTof3J63W
AOnOZ9Oj/fJbnVJ0cJ5HfQoGhEDb3jtVYLmMZN2SiKzCrhrMo5sSOcK4pp0fEiM+JEg3tvnAseSi
fd+YdLsGSrJDixYnKvBYFEPVBoWiqdFNFmRidZCe0SyiYJjUvpZ6lHXZuo8Nz+f+dQ9oEIGW9NYu
6ysQzbbW7N3YCSxClW71YtkaqWahPZqaAwcWSkMdjWUL8GUgzNpmZRDMZtpwdyzap2pOD5QDxdGT
LrQe6G1acuNC2COFwWEYlp6Ha/OYLn58sEr5K7dj8+TlU3ZhA+Ujh0BkU1TIl9dPWo6xtRgQIpkr
wTxJnz6njGDvNfNmLpxy2zJa3GpZp72Yjx1N3ynOUcMUdLaDtl5gsM2hdIwOYz/yEWZcr3nZacjM
yS8XcjnAh4qkdOKD84iWhtpBZfOOVKAA7Ko4E13R7WokW6ZooYEZ6ruiqD0uiZHdWGUdxs41f8AF
yZbPtbHpKqdjmyj7rZkJru64pXJNNqOexp/xjR5M6c93kx8DQyuJY/JcVs3EEA1Bb5d2VCBgY86T
4mmqBrKEu+SBexjNF/VEoMri5jqrrzMrPREJdfEnp7lkRTA1rJ4nZhf7sddDyBUxajRFnl/mT9Af
ch4UKx0GKqb1vuqdeDsaQIaI3ephTTo+fydxJhEgu8EhLXI7PWTXYPkYy/WVkS12/UclxTvoAJs1
hr2COg7vkI/7/s9Cpi/XWfnS7aJ8mvY4MiFaoB9M8jp/nPI0mOw+0nDVfY/ZQrkrmrVUMkPFQ73T
tW2WDdrjotvDbWE4cDVL2UQkI5D9Unxz5EBIe2sTNqRAebkJqu11nddjDGUpstAX8RgZnzuGRiYh
r7hjpx7CwOhs++wVhOCtyBmM0aF/7ZLxy78f9G+rt+ub9ln0EOFsOWCh3rzpzCqAZdpTF9VPy8TD
Iq0Udw6jPzLYiRrLpNYGwCr7jyor6/pg/G8PyAvjd7D5zcGt5+pvHpxFBQOgtNqONKf5VfY0NrjJ
K46b5dXwMMKWMRoo5dS7mSCubjC7XXnNbW3kjCZz9R78OH5MeHIhWwK2rg81tWCVPWRJETOOHhlP
JIhdixrtNFQNLxrbIbKcLz7y0iNzazh++nIWkzVC30vxV0kptnVtgsuzE39Tp6V7sgwEXI5k21Bo
LoQvh3SQbHTTc2t9QoKOO56cDeC+PwvLPPuIr59h7B7d2fkKPn++bRxfnW0pdmPP+THBmy8nAnoT
SNGRprluMCj/oa0c68adq4cp1tWerftuQFHBIxQfIfdMcczadaf3HWQ/1L2HIYbeypOk4IiTW02l
xAjF/rdcp5OFsJ6HCPTgVQikFz7T+Nqid8/M6mL28cvsNA+LTYp625n0kkDJe76ABzE3JoJfkyXV
dRrFdXmOmSihejrWZBpm7jgcJluboqZNG9RAx4bUJLd1N/7aM8plGJunpBUQrqDQMe4WlNKBLVpE
e6qVuxRS79ZYphcUS04Q+yMrciHvrAperY/0BJLjZCN48n4tiOOYIQIc1JqF5rm9VwVvry+n/gb1
MoRLPTV51N1cY3wOBYkT4ayJT+T46qQFUnNKCOZx7R3+fYO8C7zkCoX3wHQIPoaOjetNndWRJJxP
GEujMm8WuCE9yCYhvDDRtUMmCgzybW4EDuMXuzP5zsZAJul6zJOcwbS+//ffxn5bl//+21D/kxtM
aQ4b5c9DKu3s3hf23EXIaLrNnIGRWc2ffmz8cPPs+H/MnUlz3Ei2pf9KWu6RD/Pw7GUtAog5gkOI
kkhuYKJIYp7cMf/6/sCs6pKobKmrV72oMpOUZEQgAPfr957zHaUEVmk3YLSNWotZI+0IIrV7HfVe
h7xdfumXbxa3vlDus1B8zXBJtvUApCe2LiAa11Eu4i2N0puyqD/T4kanqynIrNgB8rR5ceP5vo11
tPROdcxa+DaOwWLmmITkiOxeTaovWVwavvrZbmITnyTpjqpM7i2aj5AisP402OiLjijudl/o7bPq
ms+xTO/cOZY+CWeHTOOp/fk1ey+beH/JlhL+m1NB0Yctah+WuHEByyGvlPT4sugGafnDz1/phzbA
20u5tqNaeMaW+cj3L0X2Dsezsmw2ceR8hTrqt6HD5Vmaq73t0oOmGwuxVFl3PdjWAWvuz9/A+9PI
8vrw1RaiPidXjI7fv74ENuzNSdRsEBJz7KBiXwqbL4Vi3GKb4H5B2deG0Z1NIs7PX3n5ZO+WcyTx
GBxp8zAVertvv7nIhIE37F2i2kDc5/Qn1T3IAmwooDF+/kLa33xGE4iMangc9VyOet9/RrgEglSs
ptoURXPdiOmjXqUPlQUsTk1sKAtG6zd1020xFCorFHTtcj4K5wowmnfFESVoJpKhcvixx1JaNw46
w2W5nX7R39X/5opgMcXfynHUxaPx7kmtobxx3+FstR15oxPZZmKGCLxU7NxyqYNMVZzg+K80TBtM
mknfzFEBWgXVMIHGD6PiTntSwdYqRy8+yhO6sxl5fjYAvgMPZOi3IsJuJ9No3MNjMk3tF13aH640
Yz2V/0F3pzsOIeLd3SzKvI5ajyEJsCVt3dr5c1Qua39lH8YoKQIyTVAGxIV5MxMMdOOmMb3mJYc2
3urWlyKDrBYVjb3TnVi/RjKrwWhCsDv2v7wn3p+Fl3e65OPi24AtqL3v7RIq26h0EnuQPGgZpFWt
1MkyNxp+dz9Zj2423IyZgLfRfUYwsKeitrdg3bFgcTBFM8QeVZS2tiKFb7TDw8/v2PcNm7/eHG1I
OhKAid4/lDX4izakfCcxAdoMBTaI87H/VQfyfT319kVRyi1RyBhI339ZeCfTDLwS2/RSxLhj9zyF
MWkLRXgjs/iltZRtjcgqYiMfzEXn0oyXn3/OH1a/5S1oFiu+bbs6ZfS7O15LwIOyJnYbbLVM1ztO
254LarcOITmYMqfocG6SFglY6XJIGUOmcr94C++3x+Ut0Aox6cHSt/tBkpUWdlSLYe42zmTcmpMk
N7haMBJDdBQSPfiM2JepxpwE+ZQ6K+Sa1tYqPjvG9Cux3g8dtLe34mkGiCibs977/ow6EGOrY2La
lAkKTWg8xD9m+OFouBfbsVWedI80HEnmrKohyI8TQ5xA7yAdjm5T007WWl29AGbcljF5o1WO/n7p
AHSkNW5F06zbWempaJ1fxov/3TU06KzaGMstruayAH+zlDPLLpLGSrmTyPncxww7iJbt102Mp6Cc
q3OjMbcePM4JXXxM0bNZxlmJuNd+/l3+zWPDN4m4wKKT7+nv109U0gqkKLPdoOvYQYuCM6Js/l9e
gtAKzX4r75bK4ZtP2jlQokqVFlqa90+ZGa5aaV7//CWWe/7bfZG7gFsRmaDKuEu33ju7B8VpLE26
YmOZxdlNUonBQz+VYbEXo1z3dn+y4vEXe/Hytt+9JsRPKAeqbbIavN+LM8eJ2HqoAroMDHJVPafk
+RgJk2gHy9fPP9/ffEvsDRTxQGk95FLLzfTNJayFkqHZJjIhHctXpUEx4RT/qRmfXR5mLDfBUtHY
lITfv4Y1KHFSUINubDKq0aWkmwK88opKPArUbvLOP/9IP35lvBy7iebqtgVL7t1dEWu5BPSkkMqa
uV/oJB4TgX9DMXCaEVYKQpfUZI3Ix5+/KvOEH742zWIgSr+dZBmmwssm982lbNTUK2iJ1BtinUH4
hul0GkqzCUZiSDU7Rzo/D6ciYng/OGDye89dG0jy0SGgZ2f6EO/SyVG3c0ZLC5vqocIKuuo7B1N1
M1yYRVH5J3l2FJF+hbkZLBLO1bVEPbmLKkQHpq7cafQgyll1IPqUXqCGrXotvHze95F4xgggrjsn
9AWgErqyXnWVkleFfvucIIrYWkMX+QUaytsq0ojyUD4qWWjfzmOFeVIJLyMAyYDp8hBUNh29KCK4
pqtiUKL1h6yfpk2ntSBxUdiNXeruFVWsdCXSAzNSwtvQibtDO2FJttS7PNLXFd9goAwGSCwRxqcO
a4FXmOrZrRLt7HV03ed4tJ9mS3k2MP+Ap6AwDN18K2I4FTJ0IJw3irHpW14n0eJ71PRMSgf3OitU
Itw8gWFJusT3qXGEsRRHdoQwLoqG0Vd4fysxqNhNWnBseq40QT7HCxDagnO02G+WA6lcXKU6bo2i
Hw6pp2hbTtol0YiBtwwG3QUtDZzrCvw3w+kvvWkGNjVrVpQYHQTfjR2zOxSSuBoDA11OL29TY0Uj
bBSVmZhXsQQTtQRrYu4D9zVWHSQAoF8BU+PETwgn9Snd4C/Ipj2UQ+qDtOACpA2WaT3+NJr0bWfD
gzOf9fFO6JusdCouHgHmutvecpbZCCAOm7BClqPgBl0B2cEibHPdpqGfPxgLo2CJt6GfMexa1dsz
nM52E96BQXPLK61ulOtOMbF92/o9IhEum4tL1ih7yNo4vqduG8dZ7muftISxwNjhOlQWCjvc6rWj
F9VV7oZXWUSykrRy4wQirVDLLVgFmtGpHjgmMiW1dSuCTfnlSB9uYGi2u8gziYGBYXsG4yB2htvv
GmndzXOrXAyACwz1s8/4RTWfKB490KzytootY1NzHi17I7pR802D6dqHAaLeOOy79gD030Prsi6H
kOkHh0pErGnj8zQPGLP0Zg8prbvB0vmYedhmzLjY0yXU0OEsqbJRC6gIAsbcMewYZv3oJObLz5eQ
9ycO1klcR+hU33Zv7b0asIwZwJe9VW9cuw7Xc2dpK7Xpn9yOO/Pnr/Q3SxVBBYuSAl4Jtfe7FZnn
SVSZyytFefPauYbCgJvusV3Ww+pBhfvXKb8Swv640SwcnWUPME1L+wECkzlh36R0rzZGm+dBHg2X
pl2eE4mOw1ug7iRgCxyyPspi4ALoKPBzM2ScINbT9diX+q9mpD9uszqIcE6ihP6BBnPebX3warwG
zk6x0VxMtN4UPtXyqiOHREzVzc+v99+8FD0fymaONrSi3u/oQ1iURhzSg2Rdv3cmcod6Y2cSWcAz
fv/zl9LfGlrflw8cVtlGLcCwqu647+q/2rFryR6QbOSC7kiq+mMaTTgvrSJaAnzQlGliVUZOvVPt
IYitVt0M5UBfB2i+CO0n0yiZgBOjQkp0ju+pfqywlu7gy0KUHCbInX0jjp6ZPVpD3h5IgxmCfAF3
ZerCmEzcTd4gYoztciaKfpEBJnRE1b5RAjasx5opjWtI6H8xUET43ZIWV/uKHfB5mkg8z2ywo0p8
A5li8XgClYt4Twz3Aw0YA4aV5kHPkCkMcT0Hw4CIMFOYr5SKuilbc6UK6ymrq2iDC/kGfmK+wlcL
PFF9gLz8PHGuYG3Whk2hyoOCoQNYRHhbO1VKo2uV23a7acdUX2UYbHGIxy9dal8jVDaIFKq902xY
uwZB8tDHG6u3bWIjcIy4WWFv1IaUlyjuNk2cmuu4hrTjxZnwF5BL3sls37oDloC83pEyUZ+HpLT2
TeScyCghRYe2yNrqXcK1uBvxgX3SMwhQqp0TrBgXKiedwgmKOLdRew8PTW3rG4nU8EgGpL0vBEMi
1v7PztjQz8zIKnOj9WI3/1gjmOZEXz9PWqTvyjjMfTulb1FARq7USzpE6Q7LlbbqakwsXlalByoU
hEa0vKDglDtFM7+2rL0ns8F796C1jXLnVKzkWq9fWXaNd1rtz6Vh8wg1hnIVd9OdG+GiDh1bD2In
mHQrYqyNG8G64EyX+6QynlGMdsfadpCNEgy/M8bikke4UVI5uiddTFiRNZenRb/Ta5hNkUBPZThO
s0WtfgAFA3YzxuzdT6mJbL/CNPlELFO7cYr6tqX+Oepy2EuF4WHjhglVTYZyqLp2mYAFFBETfe/G
3GQ6inRkTOI2mTYFAr4hi4ISM9XeKJULVNGFOXtC/hSfBhPOi5ypjTOHbg07FjF4HPu4gDbc2JlH
Q+sKqNpwIozZ21bQjtZqV94lLdFpwJwoiIyu8XH78RT2GkVA0ryyIiLCzWGRAmrbRERoBXFS7jlN
dVsp9N2sRQ1ODJxSikLGAklN7OMpyD9FUGfw1ZybYX4NO+2zVzXFVSVUjlnwoEGUECVj5S9Z0czr
hFkDaW7GrqRyKvXCOvF8KqsWa44vm7EhZQU4nekq3rablK9yaj7m0rCu0eOii4mADf18ifqrn/Pd
EkXOH+Mj2hzY8aD3G9+XyqEBvR/Lb7ZpOVf7mcWT3EAFhYpl+9WUHGM4K7tRqB0a/ghusSkJkQA/
XKoV/1dYFxlbhBdl8V6tZEGYB5nhLGbKRmviG8TYyWoSmnG2rRUyhEeecK6yVDbJ7H6lOQ6cWIqd
qWhMW1znhLagXqWITPa1kaW+wiWj9MPGqBfeeZz65uhUyb3Tuq8o1l7ttFlTVmJVNwAzMCw9V6q5
IAJaxlwCLEE6SeKg40+k5DnHqGGtHeqoONfFvgesuB1Rwh/nEYtF0T9b9AX2szHfKS4glMItEcpL
ZLuR96q20leMvDqOYVXt5JjcFqmjrYxpljvP2MeGEl9V3QPdhk+WrOXt4CjQrpT+nMjU8VEGMVkY
VdyySrQpxg5fMBk9o5Z5V+NIwA+KIT1AXTOtTUVCvMqT8jrxnkbvvjTEY0pV5nj1vLcj/WKpcXul
pjqsOMPGm1bk7q0O9wRlmOpXtZtehxTes15sTc7igdk5V3kYZ9fl5E1YlTgmV6mQ1F44BGrF3U52
9GVAOV8h/GBZa4O6d6H0dLgNbZm3GwZGTPE8S54AsnggcGIXn1VPtJCaLU3x/jCV3XyOAKBsS13d
To5oDoXqhlslkJXT7M0i1n/hHLV+KF8AkyNYQNFgOxbw0Pd3bBGX1uwIdDZzI0nTanrCTIjwGXo+
mlGIJ7ONx1WD09c369SiUrfBnYD7Dgvl3uD52pIbnJsZbsJSEouDAmpTYgwnX8fz1oL9rEW1TMu1
O+Q4TojN6MDgjtWFrGF5iWV5cAZMGpo5egfUFd5VupiOy+QOHOl97I0RiOBkVeXm9dyDcJ1tV/pz
VySBNAiG7Kex84fMBAiplNB7GBbGjqmtyHbtgrIar0MZ2+S4zJA66lNrckhwMtxFgI1ZHSbOhW8r
wH99Hf87eqlu/nrU5T/+hz9/repJJFHcvvvjP7Yv1dWX4kX+z/JT//u/+sf3f+SH/vlLgy/tl+/+
sC7bpJ1uuxcxXV5kl7dvL8fLL//l/+0//vby9lvupvrlz9+/0i1ql98WJVX5+z//af/85++6yln+
v779/f/8x+UD/Pn7h/a3Y9K28rcv5fNvVy99In/44Zcvsv3zd8XW/1hKYJ20YrS0DgeA4eVf/8CM
gQQVcgMYErvLP5WVaOM/f9ecP8wlK8hDEcdaiWjw999k1f3zn9A6OEuDCuAoN6b7+7/e5Hffwb+/
k9/KrripkrKVf/7OT7zrYLjc3CYdQxLOuP/4td8vy1MfNfoYwozoQ/0mIuA6H3CQFY+Vc1Ur7MLw
OyqNybKGh7v5OKobkX50+INnXnjESbUQ0O0zeGdipXobxxoWAg5K7MB1HqSotxOsr7Jmt3ZP0FT8
iI00Bd3O8VKdqDY5Xakx+7Qg4Aq/oeremcNVRN2jJndRgRSjeMUwKXPfxeu2LPkTSX+186CpT0Om
kKtVB2pfrEm72aRQh6YUOGGXrwx0pY762boa9A9ZvdDGAPUAapJRse5y+B/BrF1p0+c+vPMEh/0n
wDJBL6kByYPXZiRczl2cWkEUR2vdbPZuFm35etZ6NgW4A1YpmQv0T9cTpg87w8diQRaWBKaNFFmh
cQawhHmaIqTDRuLw6RniCZcFuS6COR5WuPNh6Q/Vk7Ae0ab4SXoSvHp01gzVJ0O4re+75DF3cQm1
j3183drNJZujrRnBRKcpUHbROoMLJ/KMvSzZ6mnBgfhLPFyRR0rcWutTvu7QgflsMDtHoZhwo+1A
elBswKbuBUm4M4p3Hnfw+5Ycjq4UsNGYW+E+fCw9aujJiC7hKE9LwvNUVTeCKYEmj01XX89jcplb
cZ1mFBEgRgNXRpdeVIDj8N723b7Rc/B7IU0trEHiWo4RE2plXXXZzmkUgpJI8uol5Hfvw3JJp9ha
T84prc3TZXmz4DJ9lq8jDvANJQUUGu8inexxeRs1FO/l0i9hbdPwkCLWsHFOtMYUhFwZ4fGNNR56
j3zXpI/lQP9rNg6aws1l+Km6qOhTptzzVYU6sJMmfBVYcV5ysAmaYTZwNmCzQXs0Z+OaZAj2tvQx
tTq0kyEIVc6qIdo5r8UXiynYLgFCQhqNwzXpgRuhdOs6mgPLhmdZxeuW05E5jlt6uCeyabYq66tC
ol1ZhutReSWcZhvZOp4njKgxUWjYc1Lhc1CgphhaZa2I56Rd0nfi9RBCcsv3GJvPHPR2xVzcZQ1m
ZLvCUprvpvRByY7g33zdfWwba1PkMb7nj2o+BEr7WJF7QcgiN15kntOcvl1vfcAGubf6h3AI9670
ju3sXRCf+4nKUULf2bPcM9Q9jxx2CpdOAXHI950cT9ghSHMweNceb4cGPM9TqJB3JT7mSuuTFRBU
lv3FMj8bo0b8IMVeFR3tsiBonNzBXAtkdrc09ER836kvGkG6wxLlA7WnhZI6Zlzj7mXWs31j6T6u
UOw8HRrCiYqFJhDdxRKfj9NnvjA+CyCZU00vVY1Rv2QcLV7S4RbIg5G89vNHB4yYkXy1jKOCoLap
pzfVbYRdNcFiKLrHUP1c1ud8TM8Lh7wz7qr4PMcwwcQmbKtt4ep+oX4Ev8I41ACO55kvBIV45Cwb
aXZuBQHMcbcdIFxIDGfE08AcVAmsznJ0t7j9e9qMYUvcewkik4WqEeBO59gv8tueZprdP3aI9CSh
weH0pGJ5lR0rlfpkN3RSSV9KBTyBXgtqeia9mAGUzUeHCq4F0ep17jaetrVG6t44rgcbdlLfbsxp
XBMltivREQkW7BEM1MCSZuIV0fJiS9Tqrup5lbo494YBLDsKdNZuWYIrResmTGgYbrarMYIWfbse
ErlJinu1G3xhs9zhS1p+DAbfKVLnY08iam49gYAOvtlQ/7lXfbs3IS37m73JMg3MIJja0Ee869bo
ETkFRjLyPBGoYg2MlITykUoPOlR5kygm1pd4PWIXqflyyz5ea0a0oqA+ulW0dhGOJIQ4aRMh3cLa
2fx97SmApJSTbuImFdEGaSHoB/OcIJZVFNoUTWC4lymOPoF7pHMxb/OezYwTSm4SQp6xkIOE4iS3
JliUBR/KGMFnGFs3LUTVkMTMmYoW9OK6ZAUZgB/o+oCquQiaubtu6E1GanQBXrkxVN6Fa58hv216
pSDI0/a1RdwcfQAgeVz2DdCQp6bz1gATeCZ5g5TIirMhrGDrstAhKzipPW5I1sIO5AEUJayHKf8p
hKC4PvTFfWNHZxdlbWGweRFPzcEdiMVJzZXbqVBu2UA2HHfYh0/LYhsW6lrSkiarabcsZBKrripZ
tB0WO5ngDU39ZbFrqw7eW/ZJj4iixaPr2AdbVW5nM76k6nBFjOPHJBu3chi5Wu0xjItd32W37Kqn
yG39fmQ9x4Tclr5T5zuVyXfGgTDN6UJUFjxJ46z11U3KMd0l5MWcFqJtyw65KahVGzbRxI0PhbEz
lBDlGmwBO14vZlEnr27aurqRrHwa8k6ZjFcR6/l/Xsaek6+iktVr+33h+v9lHbv4X/7PZWxQFeSA
fP1S/nZ5qbunPPn6bRm7/Oy/qlj3D55DZvTUpMsJ+d9lrKP/gbCHyGl7YS6gxkXl8K8y1vsDn6TB
CYqyZZlK81P/LmOXprCHBwOFHq4V6z8pY2G3vNdSkC1gIyRg5kjlThLSuwmgYkgr6fGrrR3mYcRw
ZZ+8JDzEZtuf+G2Nn+g8rR5oNu4w0yROdlwCSdTskFmVujazEY8320yZSfMy406q9CX8g5qW090U
zvZGV0He4vW7bYoSpTX341gYN1ldh4HVEeQ5yezV8qZkK7TF5xB2HKpGEtstODo2i8626ttu1+XW
bTfOw0qxu+HQayKC02biDVRb+lz5cJbGAEwabgU+DdWP8whypRc7x2HClVRMJIdA1oSX16K17WZ+
d9JLZxVps1h35MH7VtqInRbFT6oX9osgmM+gqrxeqIRgSshGaBi6sPUPPkO88tCqM/uecB+YT9Zr
xDCf7ZGHvxyojuyFkITtu6ejbJLeHJLvOFEZRjWswLff2vQ9nnQNY6Q9qlTyYBygKeU0WOuPUjOf
YqUfb4xYfPZaL4GAdW3JUgFN6twUXowiVN1lKiZOJ5KPiMqRGmqPMEVIZEdCu16+xFlTyc/Twmt8
EAc999DHDliUyLvF4u/UgVvPD9pEFI7LTt3rxAI7UhEBLrZzbVfJtlX1z8NsE6qREDZjwip0bEyb
mU61UbZMHPIMM4apRCmsjUkCkx2SYJ6vRELDxUtQ3rqEDwYVY04jN5WTtKnCwyrdA0bQoO9QEE6O
mWy77oKhXawLJTp4tXPjMP72LSdz6KlMfuR9HuysCqau/zCjsX3Qy44oHq0+TIWr3aFkqpo7wrT0
dSGZ2Nled6TxIHYl1hIfQX2xgGrhNGU9vRHmgax5Q7KdSxeTzFCdJYk1lVHVK30Ix4OGWCET+PJt
6j29tIz9nA9uQJyoy4yORXsQWKSZIS8qK0yuLhRgJUNq3UyfihgbZAQUI7SAvkt7uhd5jdsirY6d
xGctncoNTHNotwIkjzpGp2RASZv1pgwK8LcKseLXZcQcwfLKNdZ1cCGy9YBCcVibyDElwTx2N0Ly
MhmuaWbgxgN9JBrJpS18W+FOfbtAo4bbh1SJ7diYJLc4fHBXz171zO12aH4htRvlecjrm64JT5Vp
pSfyy4EL8Z2uTJv/uiPLfTGyoe9vuO6f3q6Y1Otj51nh9duV7ODNAifRlNXoecU2Jq7aT1OuuLKZ
pdS4O5Xn0tZLv9fGacv8ZT00reKT7iN2OGsI2UCZG3Ta7DGRby+jjlLDK5PXrIMHTpzYdTPXL0oD
YbS1RHWMk2Ui2ydbItNpXS4PZcRahRin+lrlbKpTLzZQ6Yw9Fqqvqlu3+9rbF5zJgkpN+9XkRvmp
J1nLkJz8rFkkQTIO3jqyqi1y1QbVfcrGRxQQw0Mwb53urfO5cZmLMzgPB93yoX9TMEWgM9Owu3VC
l1ZgrEFdLE25d5sQdm9CIlEY28x8x2RrobJjDFoNp0+mA8leU/IPalQBA13uP0YIzTom+gZdNWeq
nlizJOf+wC14V8ScPRshqzUNbD+CSC9R8+04GxVT6x7a5U623ZrFQ80uSjQoK4VbqHV4tjmyLH/N
mWhcblQwKf1S8brhxN+EkKJaoeGfB9iN4JwR1rIelCAHfZsHCCACjwcJUvt2cp8VD/qWnOXjwOcK
lLRG1Ynykza605DMOV+IlsmJfh5dnG3TTa5m10oalSThcNbV8/Th7XaoRXmh59ocjR4RNGws3C4j
5+9Fg728V8f2XudZvLy93TnTPrYVHeCEZNELOkJnNeo0cfWBb8eGybQSxGRxpjb2KWHlY2St3254
IEw823l609V5cjCXZZJlP4arV7Qr2yy8taK8KkuLIvbs5Fgk117RX/UxD1dZwnMRgqzvt9taa/FP
mPZ08ZTO2L99b02CL6tswa+k+PQncoa8eNwVlX3p5iTex3ZxppTk2FvFp8RqBwJZGRqx55/mnHfp
9s6ntytREnM7WCRiDRY6OMxcwWwjNFnehJOBmYt6kZH74KA87SAaaKY+b5SRGSPWgc3b2qEM0N0U
1KRp4UUB/eadzJWctReV1TDUi/U6P1aFVwXZqI/kA1S4iOhIRcU4HSKOMr7jIPWojapfC48o85AD
YITe7bqxlS+4gLz1272lkKqLtQnXodTgcyuRRpoo2jcLNgAruq+jfqEZlcq/nni3aJKtXbEekGeP
ZNc1+XqYWY9wtsLElGsMpQpGbGAZ+bj8eEgd7HIOiFWyGVJC4bZFYaZBh0pTkHOikjxK9Mnc7Cy4
h3HBj0QJokbD5e3WaiF2RUTt7MoMsPFSNLBMBGoMsMAYODF2pn49NRT7bZd2a1QOIshxO64tr+tX
YQ8KtnW8RyI6OIqW4xgQ9XqEJu4GnirbzWyZDOdcg+kjvl24JHh7i6bZEjZHSc1T1MKdXZH6XnoA
unHIkFs0a1TlzjIjk821J7FrpmV4LJftoNC0RxjPn/WZH8VU+jpgQlwxA91xg0B8w1y3H+Ue+566
adV6sbI4AOiJe6wsFsIo1cLAJCOyI9Fcw4y/B7/5PEN7DgZ9GgMdhRX8qy7cwnlY8gOirOl2szPO
dOrgDWk5xrwhm/3cCr+ORV5jnW4KoES0vpViCrp5EV61Yock8Wa2ijSomug+4ulcR1VISDkOsm1n
JfUx1aMNtFTqlwEzZOWWn9zGfEmYjwSRRWWAi5QbzfocDWBjBrNfnNDprp7CfFsvX4Fd0mvDzeS4
JxICBM1OsW0nG3ngssX1yz6QTYca24bnTfGNcMj1cMEVGQxkfRGapFsN1SojOQk6lz1ebFZe0Oi3
BW7JnU2jeF+4pxLp1cdUZ7wSN9lXafQ29cT8KWOUe0vQ+4eyRZgDdXrBe9rbkEA6xG+UBkv2o+nG
6ertj4aMdkUj9t1YNMe3vyGDHIZxYjCXrop9is/VV5XGZwprfDLt1N7Py4paxzXrWtjjy1Ik/db0
UvYOCanxZhb0sbRxBjBczSsDSx9SNMWvlgqFFpkvnP4lmmquQ83GNkY8PxHt2pFE7AA+NrAw1o1U
iBjZ+wKhBJHFNImVyqP1irzXvsI8PYBh4ItolspNjV+Unq4O0jtiIazSDWSvShDv+VNUsatZ9RTT
Fa4OmGU+urPJKyQXqTM9Smty0RRlfKhFm2ypRhQ/mYjEy5P+69tfoZzzZlP39boFcrYkdbhmckrE
YoOgoSIEP6EtD2MkCGRZloveS+tgHh/jsqiOgzfsI8N8REl3FDrdFJxmt17I5Xvb1PMNiMtoW9HX
xrlCOHbT0QYtQYj/9d1kChZ9Xc/u7WUTdcuUz2reRBYmtTmU5IsqhFUiAVx7GZSetCmLzQQQCCsH
BxDHwFppD+ZRmeTBLaAJYEogRs4iLOHts0mj4DNrWUxxWmyL5lRFM6oGe6/1y6tFyr1d1P2m1G9G
dv6VobTdOm4tZrDsNitFy8JPDjbhS9pqnxDp0JsdbBo/Gu85CvENDXSdfNXNNEa0yqKKqp+tSht3
0wht0MFcEEZx6WvIjVYz2PZDraO4ywx1P6UkbXdkeXAWW8qWxu47mNhtEqjZjO8IxQTct8uEFz1B
Jdb2yxPeL4saj2JypNwcxJWhpubWs4a7AcYapHDKKsRmq0htH7JW3NtUwse5tT9MWAY3QJ23Ssdx
SDWHZpVkHdobMlV3Kja8MB9H+L28j5AMexV+PeKIgal9TEnpGOMFehGHimhC001IqR8PSz2P43AV
tsuhK2pUdB1LiU5Fg6AYGjw3jZsiK5hDWpH0Z3HS8uaLwVtpYSx2znKYihSGLO007lDMnfJFQGmi
pCSB04ZBbZW+qFmeOhISBkr/o1ojC9TapRPFbY3bqhmha2Y5BQ/gVYC/ZLNvs07uCo8Hb7IxC4th
XHN8qI52RbTl6sZwdHm0h/G59lIKWx3qhdayRo5WVh9Cc3rkboS412bewajTdl0klnuiYS45t2TG
ZqhrOEctLXl4emDfc1JpYg51V8XUXGFUFDv4V94Jm7iAxkwqwgj7COFre7aHWQYsJX6HFvnUNuN9
WXU3llOAox6p+8IS/gcSxmbFLefQk+q+VJLEALfMB990nA+tssjZKwmduyLWFCrncXDBvfljcm06
7BW1XfKhR+2AgEnxpQNx4G1vNqxJwfXbRAyvKr+0azsQg7wD+zrsB9k8ytEet+iIcdd5LU6vtnjN
LIpGlVP3Kp8KsaHBx0ilHvcz2d6czSkGep1or7ysfGZTGCOm6OltqQG9f87dtgVKwGPXForGJbCg
OlUQ42cyIds+/NJoaBlQ/Q/QDACcYWhfF/F887Zaon7iLlc6cSp7e+8WfI8I2M49xTtbQr+Mw3uk
oa0SmPPM8UTvrUDoahwoRtxhTMFZK1RKWHV4mNJWbDiy9dAAhnyPc6kKUB9ywushXxdu3B45Aywx
wemrBT7ogIYqKMnr2lVG4qzxlIY4R7VPqgEGUE3n7BJ72k0/KdSyLr81rylbOkg5IQoxxLgEdBjd
a6+hbLMblDVetS4E9+nbzVoTDgKjSGGhhGAzdhi23g6ab89WR1A07nPd9i1W/x2TkdXb/Y5arb24
ezXlMdOXKhZuLZxRB4VXPD3FZIJt4N0eEJWCVNOwszuA9BsXgMvb3kEfldYH64ig5mq86WXuGy9I
dQQtbpqf23bphXrkRYk6pWCdtA2bAPQzK38tO85l82wWGxfHoxMSmgsz+mSgTA6YkpSach+SiI6O
wWX+vzybcUYuMr2KDSREKCJGBzq8V7cpmEoleTUINN2ZLc7LGfNrLOU6tMS68QaSr/XRT2VkbAux
SJBBZIAkJlmVdkLlihsG9or/tpKL3s38rDNf63y4ShsrI8fBVbZzrX/sPcrzTGhyReJdv63nbpUs
B9fURk+LjGu3lMtE1nILUtX3scO8Ee9tKHRQEzOns76bCHsoIYc2M/utI267ZeY0luadNGmipKSg
I9QAp1UrkjGre504g1wbh6yoqN//F3fnsd02ku7xV7kvAB9koLZgJkWKyrI2OLIsI+eMp7+/oscz
brmvfXo5d9FuW2IAqgpVX/gHeRpfdrcOaTPA/djqFKQfDlKkesoZYFnEL9bMieg6hfVqNxkz3DbO
910SwQxPB5B1yBXr60xGg8lPeoTXvdUilWNenuE4TYJlggs5EE4zXsCiDSPwl1oDeiYGiYKj12VH
BZJ23XMDi+9RDk2pq7Txl51A1u/yI6c5KYbmoF4Ory/RkutGFh9qQOaeUgJblnURahG9vUgMbZGK
bGcMQLKd8ks3E1V2DZtf0tLzVeuiJdQZXi9DUjRU+ZLpTvN50oNCoNj+HOLEtlGXIdSVZViadwG8
iKVcDjD53wa2JN7egfhnJ8ZJa2O4pISXnaJ2ulcE6ycO0vOlzsIxwN5GRZGaPaFenz8NZY1Nqt2u
OjYnKh7TeB6buAA1WSwq2m2RrdOCHvB3UFrjy+VZIyUDnV54PFbfxKD4CJCQwpfGmxDVt3lqHlik
GBAEVEpG9a3LnWAV96irldB5UyBjXl/3r6YOgzqlzT4GyeeRckDE6dRlxbcuVFMvzBIaowouVQCg
LKBG0GVX5jADyivmpZJUydKZRrGwqsr18oQkL8/pM/vDc7KO0PZalJJVBjH/IQSL3oz3rcgfxznP
Fk5bfkMIbROE7D8cPci/7JVRuxkzmqa0JHbIqZH8S21QdEi3kEFBE6RteQqV5oGUihZ8p2CgAdBS
bfEYLGQZM23wgeby8GDWkYWBMgJPMzHB8NU+7vDanHlg6iD98xzNaYTbVmp8boHU8Ogi41jmXy1N
U5ZT5VLXoh6kuMpOjRpEGg0Vqzs8qIYs3moWwjQIun7VEd+05vG+CScWhCZuqfhR7gVAMSuPAM+2
joH/p422mi/YoWmQuEP3Wk/Zna3iKxHRMeTmDSBbCyzEOoxzvEzjSZisaCnQZV+kejWssDq8i6fU
XECVRgMQMntrJi0MB1cmMNFaGe7bsDUOla++DSm6eGDmWbDLuA1nuka145VdCe/oQTUeKqPdh0Z9
Y4FvW/iz7qG6QKWXpmoWigV7+mezir45af3s652+TNB8KSzqiFD9+Y6bGCz/ECG2jOoeiFQibtru
Ck3FRUSYV1fZSp+0t7o1rmrFxAZKjV/chj5d0VcAGQVISCvaBlq6N0LllAfclwnKNQ9injB7r4eR
SlkLX5yhcr6QyK5Cwd5vTfcOQjq+m98GU9p5xMO7vp1PJsGDZyXAT/Bw9myKOjE0liHad07/GfDS
Zq7sG57OR60qH2DKDbuuGR5PZCySxPGONNMNbiTFqq/y0QMtfKxsPMygdvCUPIw5gZrT8ZtqhOSi
iW0fDu9z0FDGqyuqG1G4mP2nuoLGRXSNvlGOhwYuSt+okB300HjWIrffxbED1pNF2dXFtXDhmgi1
vCHMvAmi4cGGkV6qOWRXhDYVZFUYs6HcavkKrt+tUXU4VrKt2wo1CGDZp1Y01K5QfNAM3aFoStAt
DLzFTfOsO+M5bpqvXaBvoiK9L43otVaHa7+wMAwVrAasIgC1oXg/pfEBw7kz1FCg17lVERTBDfFZ
ij3U8JzgEBSOOdNL7JylYeDVBtXs2rZaZ9fHEIz6uMXJIVjOQSV2LSIZCypjXp0NOo3J7NHXqi/G
0NAz1dONGacELiQXDcI0tKqGq4XgfLhGbnja5e38xvnW48NU3ltq3azikznS9vN1J94gR4KbGQDl
LMlJIOMRj6Fg3qW0ya+GKFzHTWcRtuJ9ZtXlTiHk8urIHMG7S7FX6xkeTwZeoFVpz5AMmIAgFyaH
wWIoCVkEls6B7b6a6IlEAGZvJj29JtmXrowGIaJbXilUKryhazX40a1OT1SgnpNDUDZQPW0YVjt4
UUfNuqoNWvCpkW+DVG1X+UnHg2hZm3zfaCbEYGV/EkFzHg0XqowNb2VCcwRt9ieKjhh3xPHS75xN
qSPr7Ru9uFazCvFRxCy9uxTrNXL+EkEoIzQf8Z0+uJ1/V9ZmsCqxfFtUWAgtqzLEcZ2G8RwoG/oC
NwGz9VCSYJ5hP+/ysXLWIf4DB1XPXyIMO3hmRH5oRyaoURD7dRX8ZfRkD1KIYkuU3NWs3c6tby//
0EYHyAH6OSsxdXdaotOgULgAnDyVp7oHMqkGeHC1LphzzS/9J1d57ThdHwut2xozruMZ6HZOSrzJ
+niZ4TGxaURLWGdG6XWMGWo8s2k6dbkMfPEkFfargP6w39Sm1yLl4oacgX7Dx4TX4ZhBII+MLZu0
i4eEM3L6oJLZGW/SSIAFYLrBVVO5z77h4knSpAcxAcai5KKtdJ1eANFSIZB0bl2iS+x28dI+Kxlu
SwNStJthSt3FrLWvqRaCSOi/cUBKEW36BEOW1l5BV8BrRnIG250bz6SblU04d17aUUSmS0XNEWiS
hXkFnY2NHlHxACwO4Mp6LEKaLMOl+ljH3xqAJFo6oZduzatL1+bSweIBEfCY5tsyyemZdAkifjTG
JrJzYCHp9wAc6T8qWq69apRGbAPZQ5oE7H6MRnsbwWhroHKtye8eMtIxYzdgMndVTqe6Z426NdyL
cIpz0C+olC4opqPPHNuLTifNHdVGW5ehupPSIOBQscXUMhY2tgLRWnXS6X7WitfZJo/ocZs55iKn
wIlDUOa+FEY+EPr22qmQZVBoItgj2OEbGHV/9VMr+28AJMavPWEkTFH1sKkq0rt2PvSERZVXA9Yc
w+pSpoddQFyZK+8zunUr5BnWWe3c5yIB8iQLEpmFDXA6lNjeRSzJS/BY4/cEvpFRmuiSlo25coxh
bc8IE2L9me8A2dmxj5KzZsvVOtDvrfAhzFMyTfFSVBPZgoqjQtsFD2pIReH3d/gL/9TWLB2YiAkD
1TJ/JRk1k2uT8RvV6pL5VnW3a4GMLgHC05EY3jvZTzEVWUNpblywlgORhqzsolZU0bSNh+Q2AwnW
gCBrTUr5CjCj31+i9RFFbbPeBXVdhLMAtLr6B4Bp1tODmmwdg1jZzQlLQ98U9VkF+73Xc6S95Ukc
kJcv/G4q1r2N8kdU05XBVks8XnKBgs2DujwkkCByPQfJ1HOsZYxspH4r6F+d3HuVqtQ2dstz4n8l
VWcGlOrFxmvXmmz01wmmc70KVlkCwkodB0gemMhthhRlPIBlr+Zo4vuMTd5SS2LrIBEloWXtRO8U
13P0dumiTYJnzK1cdxkhsrg8WANbvGmMZ5AF+IKlnN2XzgvDjG9TEn8n0/1/hU9DW5Rqzv838uQO
QPL/HF9f6/b9L7jrf73xB+zE+ISWCXQ91rYt5Vp+YKeNTxqLXsDP/w6ehu34A3TiflJhmsCml4oa
uiVFvH+ATvgV8gjI7IBKQdoYwNk/wE7zll/waRaiGYgdqK4wTJzt/oqdxlUxciGzGkgrfYnMjBo/
KTQth2fLfXDryNM1iJXdmurJqqltD/mNtQQoS23qzoZaxJIp+7NOXwC7Fz99pyfkze4AkfuQWZZH
pA0ffIHc+uwkHj5EAPhtr0f0rIZ9AuSW1m+8rIFpadkDKaQXy2IzXBcNt+CUTiM6v9uIT3+tnXnd
q+/TuBMdGFCP8Ca9SYJrWHy5NJUOZiI6cndogwADmxY3j9wmqgBN1gKsKsdtg/51hcaldHNgK3Rl
hR0ISRLaSz44IoYPW5DYeBcquHTS78wgnbv106A+peG7Dk6WdiXARoT9dXiuvTgIP3jop9sG5wEx
L6YIdd66s6/r0foS9dpjk+L52wh4Xm/a3IBYlNjQ2ITEoIkUsLpCLKSNB0FFdDUQLWLQ8xmcUgP8
mLiIyfd8OiYg6Q8mGNWyfK+yB5sCJCDzJLC21tQtBTaNUZXsZ1Rk4pbuuPbYs7f7K/g+8N2/tFO2
MOlaQDik5n4v6MFbYHKm3CuDp8a+HSRsgR866rtNT0fnpXNGukndH2/zRT4TQ0DwmFDIj+L3sk9X
VQb13t+CEFpX7ftkgeltpxV8+FxDCYBezjjuJBl1BBFOXYROMByuL3VTg52g7p+gi2k/0YpDO1Qx
sV6igOcb6LAqeO5k71SRvcSiTC2S/dRCQoAzT/tUnyFt9xpSXfUis/YNrEO9568VRssDgHAfF2Ja
rVWLXkh6o7nWUm1b6PXHpqu24BkXWIRS3HuY5i+yE1uVFNjO3UhFXUJ7mDVcpsx02NbNk0rnGoJv
iG+vyJuFZJqE0PGx2NpwcXgAN+vWr3HenA/d+D4LTqDaXKx2wNk9u+dM4rA1bvPiCd2yqDKvXFg1
w9A8Rfl7G7xftpt/tKH+VwH5jN9tpz+AfH+B7/GOH/uo9gnSMGrjFlwPZCpsQqEfW6n2yUR5jB/R
KUIO2eAA/7GVWp9sNDwAfbnQ05HT410/tlLrEzg7nGTYY4k/0O75J1spO/eHrRQDHs0EQsPHwQ0E
6/vXrTRPhAqQdAaqg9ToWKiHMsUwSZ0OvciOghwU1sM+BYlF94Re0HQwlIEWoUZFDepZqDzlxGDT
JlCTbxqFcS1+VcZ6L6m7YIoW5OWYsEN8jtt15fAyPsyyQDxF7GrU7bIEFOywsbIWfw1zayET21bq
wanGzTRNBx1P1i6pFj0mTu4Y71HhPtuAAtzGOcn/y2s26fcEVEUaNA4UrDNvRow7C6gtnG0n+hkn
FzRxnncHOtDY42lny07QdwDlbTfwtE2Imm+94JIc2HDUihvsNOQ4REWDJPM5crHey5qVrqrwtSie
d/TqRhgd/AcAS76LuuZajoi8mkJle5vZd3i3YY3oEbXrREwbQzsNBu7yGRJH/KgIMEcL24p20rgJ
3WGDx81BGpLOChUm/Qtt760bMuBTu/bpZstSOd2pQyhx0uMVNvQbHSkeNwNNzu2pU3ocdJXeaYfl
SbqPjWRPglCk6zzv73Gm8SaC/8D8fn16x00r7slmtAt9Oswd92InR4Akq2q+H0BL2Vhl4x6zUePx
rVVMUAHNmpoX7QBtkbGtljVzC/IR9/OlSNp1JLdnaHpygcjbrRF8iJ1vVpZ7cqgRCFm7+MCN4bih
kLatTZXMFMPfDp1RRiDt1MNlBN1mFYh4jwq0j5sN0hnbUvTLOm3WWq4S6wEIZGblhYYTI8TtyxmU
Q6A735evT1HQbr7fqJygRoVPZTLAVQNrXD2PNUUulrCcNNqNGz1oF42xb2wBIX3YyJslLKJwku4v
H9O1a3D4K/n2cWgQDDO3ckEPfbOKJEJHeew5asqJIeRlclK0ul4G9lsfYyPCoS3vt1Vg/inVyqFr
lDrmSQ4Zxp5YQ3L/hBFYP60jUtjKVpeBclIhhiO9diwAD2X4YzXJl3zoydbApTpS84TCPnfLA6NV
0AYYHbncLneeTZvEHw+mnhwHH34DRiW0yZZDNW3yBiUOi3MHxGGTdvQIkYuq6pWloa6sbCW+wWkw
OIVsbfXN8kW+tkCrUi4TObf1+KWjT0/bWo55O5nbEutruVKyWD3nvDIpO7A0YC+MaN8kPF2pdbRn
jB3T9mw1zRoZgz0p1WU+5CDjf7HoSdOjqgL3UAMVrVdmmRzj2gcwyRW6PYxU3JlEd2845jaJRvBg
wwb3ssOIQJnvT3QRIE90/WGVYjiuK+GrHJaIUqicTXlRQ8kAEnTUqHVXXJScBzl7jrVPyRjm4CpN
caVn4OzJPqlOtJcDI2/YH9t1FsZ7eZtaVq8m3T7JQabJv0e1ESDLeMC1CUjyu7yTmC+sOWDlFaKS
u+rr9LWb5rMiDIAK06MFtcUZeAz1aE8nlwfgtkijV6Uy4Yul38Rs3ZTBfdWP4Bz6+xnnhIxJ73ms
5TszZk8pFMqg4I0ZM816aolWwtg8VSw+xZoOCqhA+VTJkZALBNWFtfz0y7TwpNWMQuYnRwQnDymk
jhHlpBQhL/ClEKmmg8setC/LdmOKNSyAncYjFaPG5egEXv60nN3kteDysuCUgVswoSZkRnwMeBIx
bqMwwlWF5tYMvsiVOpct6u3qwU0xa5/uJkxWogLBpPRNRlfBSJzGXomz7RquPiXN6ZAxrg0xY8Pu
ZrCAVa65BFecpAeN58pk30Z1fu+6jAQbijwsBNNQsYalC2/oT4uWPVJvsmPKtIVyAzcpR80JgV2z
omq60M15Vd6keKSC7drq7APAVQ6o7KxFSKmXi5nluuTGK4OnBWu40LjpWS3yZTYmnxRfzvL/8gv0
wtrObUP94noyM6iVAzky0MM0ey0s8yQ/pS6lOViz7njQ9VRddEFylLetWvMh7M3nKu3vizQ7armx
aVHake/L5Ibp28897sIaHy+HwwzCbwR4FMCNLa2FQ7mRCmySBTSNznOloXOpZkc5Qgnuwu60tZH8
tpzqMpbaaMsiw0neJnyjBYj05dibANH2UWJswZTsK65PrjT5bzkdpTbem01/T1HQrYrtPNJLqaez
1msHYG+PBTFCUOdHpJHnCIF4Oz7KEUYtY1OP7b3JjiLvPlVhAcUYc9mIlXfTRl4ACOS1U1KRgreD
RcS29Yfby+DitSiyvSxhk1wd5br1MTkNdE4MTuUeHFroftZo/srTWO4QhFVbRQbNHZw+MZ91JT26
WnerE1D884j1v4pB/buA1Xuvs+7r68/xqo707Y941fxkmw5MSwzjP6b+5icX6jPIBTxzLINw9t/x
qqF/QmFWpcKFtoarIyz673iVXyFvaToyBJa+i0g//oPUX5Yyyp/FLAxZYiBkhm9iw2e+CEn+rPvW
ZYoN6Qy8tpbsQivZlG4ni2t0EUKgvsBrbilHAtyYTgFUOi1rNuEomWQ9qF7tGONiUMBfA3EvpdI1
ql85XdIQqYCsBX+NMamrKPsySJfC+Gq2LwK7WzRBCMaCpzKpH7ouX/uyQxHSbiQIyvEUjMEiIKrR
2iSNPjK6cbsJ2/ApAFc92vWSdocXxtQZIlDotrGJR+MKfqEhtjVCNLgeDnReUImgW0zlIo/vDdV6
9kV/O4chQYWySiC92tbGgA7cZsmy43O0of4D6U+WZH83sMzgz4J6rmr3dkZdH0JdsS/p6Q72GXgh
TThr/dNy+5vq8Me65McplL//aQrLqkzCsWQKhX5W9M9sKX/4/F9vBaNP1dbInFDFMN0PX1BBZG70
GGtxN4BgGEOivZsTEAj+wjZRsr8HAIxABpDHKjmV4QGUE+I09jKOr1uEHOo2WxmwqzFd2zeKtbT7
p86gF6s9jiycEKwOMqT06gdKF6CS+Ky2mq4ErXtcfah/3CiT6qEuv4ip5vhTgaFTwR7eeB2NmdqA
Y60k27xIPAMUSB4djMZf/H4AfnFigtiFTCcponyOHexu/jrC1OgcPIUgNUAb5YohDLzFhJGie+qK
fpsgItDStgJHVKdEMwxKqvtY5v7Jue5v5+Gny/iQWmaqbdhTwDzEgt1aCIjtQPIcijmW/oc1JQt+
f129f71jqcH205oqShMhjmBkW6CqhsCs54M379U/3ZHcGP/me2zEIVBvoPz4QTOcrneJATAj2+j3
CIrsYsKVFM9PJSs3SvhUiyvMfYEB7JHTuZ2VUwFavpmfdIHvFAd2Lo0t/ZXvfwFL/gehn4+J/PdJ
/8+lyZ7MT0NgNt3YN3FX0weyFuHoLJMQ34ZO9XLq70EDS8WG194Ht79fbH8/yf/52g9UYaGMk1/2
THIF9d6i9impsA1A19Rv/rCuf9045CT/56s+bFG5FUVl0PFV+FSBkcJHJvuDwcefvuHDzhF2tZrg
eliTnL3Qomq6P2xNfz9YdHZxH0Ys1ZK//2mObNXAbAcJLNQ7r9vpDTzEqgnwpPHffj8pf/s4SPUS
6bTFmfvhcYgcsFUAg5gUvBcFOLXuUZ3vfv8d2Lz83cNA3cgBe8ORr314vhsrIInLWHFZjQtqDDCU
AnUYuRQ+1WWbqMgF+PhizVQ9hnVkHxpL9eaApNkxHkda3UHpfNOt6BoFVw+npdjrlPEBrqYs09SN
p13ya+q5iQ/SO7Uw8nmIIS6aab4OATzlYXitpNDfugRbCWujll+DdlirqJB0Yj61zptafcUfaJE4
5V4p1b0Wnno39dwi9KDaLGj8DlgzGV8b8wH7+rnetVbjxWYCZ1zgx8310xKD/kfwLxbovKwD8Evg
jNjCy50PciFUnaVPslXPj5Wi7Y0e2yy12xIFlyU+G0160vN3dR9pxZeophpi9o+2Nd+5Pmmss2n1
0xCNN13qfIs7sQyVAb5bvcK29i7EfhaF+EPLwDVwUOeiXuIagOeo8EzY4m5Jxjqc6xQe/PBSQ+dT
TGNjDdamKGdws8AXgxNiHJSgxDlrk1PSQE2svnaEEPPWuWmrt2RGJCm+3MJAW9zX6EQot13xmttv
wfzSmU810OSqeEVK/+yPlITIHs1RUDaYl3NZA+gBWICc0jTaa0Alx3l0qS3rmyF8GMjnq6TY22Kj
Z66nwrXDYvIY4/Gnt8WVXC4IEFYR566bgAhWbpiepcuZ2XFSAIFBPs66mkId6bpxbbr+3TCiahip
TgNzD+EVXT8WJko28NdORj/cldWw7ZwGzuKdT49HkEvqzbKsolWnDwtdtQ+ZG9CPxQnG3qoA7AZ5
PETM9kgFqaADoVte59fLUcWZpP2iANSG5NCaEBiqryMviqhk1fm0dL+0yMjawbCKhLarWnPnBIeC
pwwWAaCiVwMupDbAx0mAURGHtkdT/R4RoCEcK93WCaBsJCVwPYBnpQEBNQNyL0CGXjfWsCQOEZgr
A5dbtd0XPaSoSV1ER31sPahnKX420/qPm/C2yFA0N8zliLKNYvTPcYCpDG3dAj7wnGA4QGm/DvK1
TqPE7wT7sX4UFM+qVKculZ5qx3xNwIEh1Hyd28WpmIfbZnCvMkJZ1XzT/GCP2SONlHDTdm8QrT04
3I+GkiI2+NBXCOSFJehTmjXvA5g1texRE0XfUJJs2gnRhObOUItV0FGKEeTR5y6iwxV/1XyEK2lu
zZhnAZMcnXZB4LQxB5txKDeaTSQtohOOhAsN3QfpmjBPoI4VKALzVYlibq23h6wCWauXxzHIX0o+
rdP1lVtcF7rCFXgx0Bw3aK+LpGEchpUbF55t9+tICVEqekwtcocqA1OdsSDBhJRoAZVnFONXoW2u
iwGMLpa3bYs4iXs30EL3VQtHPmfTj9TCLB1sRw03kPZNgzltelNn1k7q+USTsUuCcRXV+ToFG2+p
/qNhwpCK7SVs3/WMSFsOCB1yg1mNV8BfrlOF7mIBvK6E8lzSQeuzZicccDNTtp0LG6UhaQYZLRK3
vbOpFfb6Sz8AGM3vLHD8TE6J9lCBLEcW7WDJvLi1chO19R7ZnCtAfwtZxh2VK+SyJCTJa+YXjGaW
BrNgsV23E7m1NSx4xpBwWGt8kYbPlpkNOxPx7BoPM8PvdiP1enXuIU2AagahnBRi5apnAs2lAcZn
sPFDVtCMAYQZKODPBhDc1Qr/MPwunUNYB0+0hjdK0l5l+jd1FF6jnkPI1lMfwumkPB1cWVFw4+j9
yaheLD24rbtx1/fH0kUAGf6GAtx00vN1jXe6miNQS40/TTYG290Qjycljh8Bs6KWFR5qu7/WnOw4
J8m2Q8jGBydJbWAXNXd10G9/fwr+AgTBsgTiI35HSNdL95IPR3rD/p/hY0/IMJd7iG6cXWwGegmm
XHiqjgptTkqoQ/yYkE3pkqWtgiFyw0PSq0eMBhe125+V8LGO7T9c2i/H84cr+3A8OwmMDgKyem3D
BDNq/1qlXKrHs2c1j9i3rUWTrVtgy78fkF9Cjw/f+iH0MDrIEFNTYv82oslqPkKk3Jh6+qdgV8Z6
fwn45dfQuGJjBoYjLnYsP0VSIZVqV9UTbs4pUTuxt5ZCtN21506tVzAXlsUoVtowXMsAIA5pFSHD
J+bu0IM/C5gKqBSozix6WLFOd9DbEux8eMnRVR7s2J89szMfzAq3RLMFboKbeOAgnPnVCiknAG4Z
7Mf2to3uW80AuhYsElAphrbqtwYpYQ+YwK8XFsJIapGsNBMU3wrt67Wsz3agqnXYWWCnNtBGTrXR
nk2AAq7xHmG1BI76LJ85WIqPVpA9K02ytObgnILOByV/9GG4imB4DG3cB8Vw05T6Sx7MC1e7taGc
IdGATfo03zU4nIY9ckST/wiX7DltA7TDzL2q1xtF1xcp2VjpxN/GioAJoFWQVYu2SJZNRqDBQWLE
PNChsfj9+vjFIuzywPxn5i4p1k8zxxbo15MKAN7OTvT+1mF9ZypoiRMDzu5VzxjPj90ex+0Ne68v
/hAZ/1I/Qq3kezHKpu9pfTQpBn1IW8Pk24ti00TdutyFpwiR1hb46OVG/1Gb+7+paMjG9X+DhthM
oz76a9GQN/yraGihmgjVDukHKnIGbWQ2hR9NbkE9kYzTJL9nm8Qo4t9FQ4VfsW06UqSG5AGZRn73
ry436+8T2GUTxUUVtWmeBPsflQ2Bu/1lw5CNcujMgJPkZSIv+jEl4hrCUe1cYmcYQyLVg2t/sua1
72AG6LdjZHouRXakoqLpigbp8vKSyx+Xn1/+lorqPORZtb/8y5Ef8v1lIxQglKWj7x98eYMZDuVJ
EP2KLjm0RlQ9dKXh3EaQ7AZFKx8ufwjAOzA8ylQtzomYX+uUIns8xumtI6qbmvTJwi5hVyNjCULa
KpYYkKI8ghtsate3qIbrS/TNYHemSgOjDImCZyWPJqgorvNuGjEqG8I9QfDRVhPGisi8DFcdOdTG
KJRlbEwvgwL8RmfX2TVdoOy6eE6vykC9xnygvSqwF+xzvNfGKK7wkQR1CfmAcZv4eiA0Q06nir67
klvxOaXA5IJ6v8U0aAdKXVvFoio2ips3yzisWm/S7A0xTLDqgzJe52Od3M3q2CzdkWgoV+TZPhAJ
JDXd0VA5BoruH4si146Ov48bx11gMGot+6Kl7zjeRRFqAbkplA3V0LIw4ZxbEKrMULQ7sAiYI6bq
UY/60ItBK76k6mkYUWGuCM70MC4XQ926gOINwri2hMDtGPra0O2z0qMeaxugHdlF58QoEOpHGfW6
BaDcO1YAnBZZV4Ujvjec1SSdLkjgTgLi3yFzpie7062dJcoKV9901UkPo8iHQFq74IBD3XxQe6OA
aMrFJcNLMuF/PaH6U1SIjdSKQ6NH0gLy+gEYAvLG8RAuglm9ys1aoN/8VoK27DnG8wzKpN9OT0Om
3SihCr0Hja7WNQ62jgbA7BIZa+S5E9T4gaPUm0g3iD42E2RkhAyOultsQtBVOjIZeR3QerYIDlHq
cWm05Il+ZSAw4VVzsXOaiyH2U5ui6UwkhjzSe90CaUqHAPuL8BDk85tWNfSTnPabQeRthPiUFOLF
wlQLFbi1q8x4ybXYvsKhjp8zI38zLWTX5jx5rkhKyuw9ScjG64F9uK5LL2ow1xy4nx4lnOaEU/o+
6jN145ZiM+ISjA+w6cN0eGb5pV4uhfA0B2FQcnd+SotICWuqCe207p25XIlMKpPUzHUXW9C9kMic
KqHewIh+V2ZfRRTlizs26NYbteSZWqAOwNKDB3B3g6WdMbKIdprWOyRvmrmssupx4sDcJ2kTSNri
ZlIOyAcNG5wHbt2Etd7qxud8bsXGCO4t14VMHsPSq4NuZyhJcrz8EQa62GDP+YQWAmlWap+mDkXs
IjGNlZ3EVBXK10lpx73A8rNvhhqR8uyUt3G0stXaeXQi/TM4avsdJlQm2GYGsYzgoF8ZyOEh3o3X
1Ujejho8XTWiMGKYbo/s7aZxnUUKuR/EZOpvGnwp2dS/IrIvVzpcSExMtkOcXKW+8RoY2cHHK3To
4HDbjvha2zlQQ0QRqR9X+rKhvu1b2kHEGnypaeTW+/rQZeGDq0dHgIrg41wEv0pUT+zIv8pigivX
QaYoavK7qB1OBSk8YgpPjRm9zUb4yva9AnyIEiYM6EVl9J7tI16DVykJOJbRXWndUHVa5NVkLktc
DD3TUtFXwV4AGkv66PiK6h3CdmAbV4sF5tf+rlbc5xhBsatRKOshtQuUKhqQ6KmLDBesUxjq+J9A
Y+g6O182nFhk0OO+891mo9IVLWB8rjLEqcgOkYzOq35/+ZuPccykjhniUf1d6LQ+4rZKxjr279Tw
ydUmdZWaM4LSPa4pqA1gdtmj+D/1ex+nwH0y2VccnrC5Zv4BrXEbsKwzw2/3ifyDLgwKUsawiQy9
2pdLnLKtRdkNkF1ttBn71Ao3IwmjcTcmjjhWrXE7p87KykSFGquU+ZjnBbSteGXZ7rNSihzypvkQ
uNq+MvBaSf2ogIyqYU6aB7tRjM3CKqIvDZSYtW6GuEPUT6M1UmaY/YBAG48AY4yxn2Wa85iOe/9Z
NVsAJ+iKeKNG0tiCEkHHIc/Fc60S/xvGLa6qKLMgOeWlc/agJVjcUIA7JLEAukGEqSHq5PVTfwvL
GdSrFS04HwijXfFec8De58fcAbk5WzptjNF/cUIsy22HUs2AeTHGyBgETuYpSaozJcQWyokQePBU
Zyf1kyVoBmeTMpqrIq0/u+qAAHqVnsQ8bQkDvwq//dLBzfSjCpqeZPUONi1tiEyL2qruIt++1qcI
2rkoCRqiszFACoN8BoLdp5MzOg1ypDBWkWl4dvT5qURwfm2qKrKN6iqv0ucxqCgtpJnXqcM5rPJN
rAPH1BRxgJF0rNT8WQ80sRqjfSWonUNmAdcmNj2SM9gBwYV02E/lBwk0bnBdj7fKoGse8CpwyEVw
XTaA3URqPvdFIQV22gdsiF8yHc0CkFlqEFzP+W1dBQg0C07kGN+OeqDXKPajEs4rXcBs1Gr0IDBU
PjpJ8qjUs+rVuGtMqXZCCHyrpe2NjYIxJBXEk9B+RXEFNXT0ZTv1Zuryl96kOKjEnDF65BxSJa8e
/HJG52KdKqTDHZIsC133wfwfEzQSWl20C0OADmj1aTUXwb02KEgXdNz+0KRUz9LyBAvzGsW2CHZQ
PjQPie5+y6wXJJeHiTKxSJuNPaeuh1AQtWU6b6UKHRbzmlMFqeCGvf3rHPavNpRu4Ln1exeLdc0T
vRr7qQMH3d27NUpeigpHzxXBespQKqrHl97NHsrafnJaZ20gXdj5yO3r+MuXgXQbh8GklwCqAjNd
qTqWI8Po1lSJ0m9TcJj7kBuIDSrG2oDSTUWliJPkVGviZGFkTafSMxv3G4XQLwmi714/F1dGGD+b
PYDDIrWiTWKRmxv/y9R5LDfOpEv0iRABFPyWoLdylNsgJHU3PFAwBff090AzEXMXw5DU/fdIFFn1
mcyT9j1zEbyUn1buZCtlx+5eGMW2ausa+XN8QzsHBnjAKSfC9KMvaVZjC3zOBKfbRda3msvpGufl
hbgLcq7LmkG0fsYjh8HY4qXmG9vU4sLnDFmTyBzjD3fvVldLIBVUBFIPcYPHZ1PjLjOT7ax5Z683
NtJgF6ontrVKeGoVdLZVF9o2M03xOTrzKRuJI3EHeQLZSNvJYvFkqfCrSwvUL+3My7rKbjgw21G1
N9/SHtkTSTREdMgu/rqgIDcuJQsnfRECoB6EpK8qaqeNY017Uehz0AvN26YyfBkm69vw6o+pNa8W
d5Nv6xcnHx/LRHoBXtPjwEA07UcuULUP8/gO+X1a+QZfieubbmqc4NwdXWv7/IbFBaRhDfRKuxZj
3QdDp767sdzBQbt0vvmp+8mZDgUyHSuGJkMZOLd/iXNB8T19GFBQ+7F/xI4pXY20bj950+skC8bc
XotBPs5iao5pI5MVbIvx2sBrW9Ul04qph0up5SfTM84m8Sws577a7DQaD1hId5OoCJoIeambOZFt
6snV8MGL3HJgvG2cIuUWz996TkI7rk94oNfoA/P14pQeSPFiyYK7L7o1gu4erX1tGjuArEg0jQkI
uRkeuI93DbhOPJtHK2Tw6D1a0yQXRR6jk4QiWSMLoBCQLg1ubwFno0+fXTPd4pojKuaU6PW4d61M
rcze2ZKmXqwAPzHlKvMJWPsMoAZGBvoH6DGu8g+qd+5SiXfJfxMkzvShutFkaK52quLFlXiPFGkn
JU+lSWlJBq2xNUv9hcXIsQ2hyUwmZEQKF2nTMxXaqp2aZ2WzJUJjtOmdKgWL3P1gsDtneW2uMqsP
t/XoBlDn4BkIZBnCfNTLXq7D/C1ciIz2lL5wijyVGNuBFs6UAlpdomgzq73TWOuEqiGw85z4Ywr7
dQ7PZAXQYWO6U7YPLYIZ4jRat85wTfSKpQMgwJc8mZNtI0vSYVzTPFn8lxvuBXutJjd/tXT436KW
B8ywr9MEHcwLMa0QvtHzgOTS6ZMfbcBZbhRncyyNwzw2y+rKqRC+OY+IGojGpsHRaKiOzt3SIVvG
HWxtVaZyIwv1z5lKNAiGnlMFDEuIjWagZPHIQ+XufK0T4W260HxyTIbVVVE8jQZ0eg0ws9HiFJaZ
zKEKdNWxXx6gGCAUa8t0NfaLzyMPnbUTxRE1RVMH0rnbtiePox/ihK9GEIHpy1Bl1Ry04kadR/GT
F0waNeTAcIqSaaBlcaVY511TQit3o8AZePfPYXX8fdDh6R1R7nyZM9D1af5APpDtbSZmVZKqY7E8
1KrYZWgbVuBTwYyo71lrxgC6RMXxBcOcqKPHhGfY79TaCYsXeqotqJc7USNBIfXbbOfloa3bESwF
509SR9hIwuJYLELDwVKYNfRPl2vk3BbGech06sG4/sNblMW6L69mV9wnq94k9rTFxfvMKwiiiYzN
q60BXrMEZ3aSu39H8pAwwswg3BlyBX1bvSJ5zANVQaEfCAlaQC9zoIcDGnB3uvZusnNR6a4oa8he
idILTqpnpZfFpusa5u8jmOq4gNbedzxnNmx4c942XSsfbMXBWGNNRkYU5g+fsM5sroPuHBYyRSc9
c5HNrNzKrtpmdTOcLQi2TdUjwuTlHXCdkOCTa8WDWdTlgxaZGeN4Ld07hUPZ0l4sOtZDFjJCxVUc
1KION7lKCUvX0ebNxWeJ0XgFx8jf+4nbPDZoHi6VbA9hhMPbSDGoZNJVQdglFnMDSNxZl11C/ZbS
L64t+Q2KaKeKuQpA7poPI1DSB8+b1Qa95IBu3X/QMKPUYtIvqqW55FRaFz1vrKxFnllHDRPP1INh
xJok8o1HeBHYj0zSvWY6w6AiEKtOsGtlid5tS6szaJUIA5NRT6U/bVksO0Eva8jx7rQPJaUfxLRs
15ZJ/8iPgdZqnt1D6SQDzP+u38v2JbSa+NTb45dd6LcudJ65vglDkMN7rmnatjSS+5CDEjDpWSd9
jpgDzSNxFO4/EEjEfjoVsQnO36aNLqJRxBTF8l3UhtzjIAFpQx3GBquT+0xIfO18HwnRyI9W80c3
wvFgaHgH0OCWXkJ2pjM2sOz8vVdN/SXFZWCX46YIlyV16D0JBbljqDkEDHgPa4pM3G012RnzwU2b
4pAICLeTon9KncsQI0ebShAcQ8ttPMfXOkriI3eFeRyiMTqGzGbGwg+6MEfIAz4uKGi+At/jEG3l
oajejInpWpoaP26TzUcMStPRLel+bDmSIFL377FCFu9b/VrlsUFUSfSOHKzbRm76Okzai49JYztA
eQKiN+2ryF/A7DykKEyORv6Zy2z8dnqiKCNXI+Knso+iceurrQRv3TqZ3jK35NKHD0hr/R65qHN1
1h+6xyAmLF1gypmlPSuk4GZ3j0ERflc6wL1WztUjeSW8XW24Liz9YUbk0w2GMGyFLPQ2yVMdPTpC
eU9uPLzazkTeBldhWELola6nHqaR98vgFuJVJYQ3NGA+0fGzA8vtfdHN3+Xyb3YOZMyiRtvdCQfY
k37JZ7c6E/XQrZUmjW+GQ2WmRT/wvvJ1JgYXoEFjBLMzRNCu53GvVfG38jMDIK1r0Wa2bHPtygad
jI2CC/8p60YXOTcg/pi9MhLHlNBsWGW3+prr2rpOe+dB0Cc+dI3jPGRaCSxkMzSmeSlrO3pCteVe
p7LcdgWTwoCLxdpOvE8Y+jIu0rL4ydNZJDQO+Qh9HV2q0ZU71XvqJWuo0grNexiM4uYwMVisDx+x
wAndFV+JNmC2kNX3PGVQNOfCDKJeMRpBHw7bLemJENZNl24/FZu5q0NwAQULwLmw2QKGThcU5M3i
QiqRHRhhFYgiHS7a3PTD2qhJQsllGq+Vic0wrUN03A1r/RAGZsCiflirRX3N4N9AfOWbLCrd+OJN
XbqOBNEgDVZSCXUAkMeMKH929yHWjAuI4v8+qMzpD0RTn3Mrh6HRw8KrZXf5fYg5Mql0qheczmjF
k3wfwze7pMtDTNw5pJKqVJei954vjlXOe7a16mKWo7rwXlWX309/H4oof0C8d256UnTr0v3vX/jP
R6ywC2+IrvDI6TEN6P0yrPbZmBXnSiTzjYy9+ZaMBYOxmlC6fOjmm1ko+zrKS5Ol+s308npFrAMh
A8unoDv1W7H8R2YPXmouZ/Z03kOcjdgnc37+q4ts3MknJiyV4KSJEI+YpCYeqyF8SoZaSzcjrNit
sYC8tYqYY6uIzLWbZuJWKhROjEfWCWrcQ8r75uSFmjqVIGXA/kbF2h4ydXKR+EqICHzYGp06JVOF
CddaVtUt4QeJ1NjzxplZn9BaLF/RcjMMtMSqAm7v7uSXU3f6/eh/D1iX1VprbXdlaFp7yide6WMp
d9Ka5EknM0eulkS+9SSzHgW9lQHPi2DSiYJqx7TqnNFWkc+0kwn102gCOuzBjnVzJE+/n/4+ZHGH
+dLwx32NgXc9I3fa9HkDfUAXNy99TAl+exoiULzmrN9nZdYvqU93jYOEbLgH3K/+i6p3TezM98pt
EP2WX1BAc5XfwWVNWzmm40YSf0d7GT31lHr32ImfraqEraTi/D4UfOM2nfrR6JAh11Ny9CbMQUCM
JlTQs731wzSHbeQ3F9fuBJYJAo/TjAlKl8cfQpcX8ts7izkZo694QT43uzlOm0NOYCAcTAtjWM2T
Bc+PvWNeYK6X4SM8hPzdqmNW60lIuJEzf2qdpT9ZY6s/xd3NNh9EpHZNqNfXJArjV1XolyROzHPX
Wsd8av1XokFIm27eap9s7cZH0pL5bpAoL71q0ztSFvjvS+RG4Xhbvy/z556n71mPgOVya78Z2nQt
ygqAI2CiPE52iFr8cwfNumOJuLFHEjni2aX/kKsMANoK9cFBxaShSzsjbEU4x6lCMRXbE/oKcZxx
feAnQE/iFXKvlTMxTiZvtiFyN9j0EGA0LFeZu66qhNKoK4spKBh5rZf3IQY3Ghx8M5rLSwgrJQi5
Bchf5y81rJU56y9uYlPQZ946jhu1Hw02y5ybKNBdDqTZno51B07VUa+prQMHLuFX8jL5V8cWYvPe
RwfCIWmbSJ9ml2k3Q6HISPsL2UMr208fy4G5Qtn+4+1vbAHtl2s/m9pV77PRmomUOiRR8jXYzT5z
XWIElYH0udq6Np2bS+5iADqDEDFnLeL5j3DA7OrgcrCKiz3vj8fMFijPvBhKNfmxKLUY4+V+u7FC
AEyIYZ6BoVucq82bGY5XkE9ZnJIPq1K1wzv+MKWuvpomjZBnolmySAnUVelGlv7W8Xm3hAnC4EpW
QTunfdAh7tn4ZmgSltSLXS5zse772tq0mcB0lpk/AN5fk57EPggAnPNduyuneO23MGzgkpfnqEZr
29inxhPTsyQBNtOnkK2Xy9VFyPiezRJviQpoaKh5rxYrIGkRowbq7UEV3csAwHJXmVq0bwZdZ2xM
bgx8qoPezs0H9PRd0ygTgbg7cQ9Yw4naf0XwLsPFosxuijKO1ic89uAqP+f2RD7LxFbyR5iwtCbN
fMhtfTxn0oRMoImtV482YVrZtW9pT5UHcaetSe7yemqPsq1Pud7GrxO+7VU8EmnOvTXhSGWT6A0e
p1sdOkfphdVpnlOB4VQzUf3l6WFa1otRTTia8FO8taWUd7PpE0J6hbtuKXAreJ73caB8VyU56qbV
V3dhFdVBRJRzv39qifhJ1iao6jw2EUGK8u5XQ3NhU/rv9zPTKq1bOLvXQvrxusTBsDdCl3Eo3Dgs
F/G2V8l0l3ETP5dcvb+flWFT732nNDlK0KXa1XgPizy6U6D9fqJCg5qQI57si7/RGJ4ldQKaBAPA
bYpb2Da1lYPcsYkRJlaEJHve1V4XQONXWmkwyzaSV1BlNah7QwZuY98rPHL4cZEo1WTPY3ambZpG
LXAmUezbsn5yIDuse4rJoIn7exmKYzkTQOA4/npkRQlBnDpmZtm4ilxmHAVlyegkF9/l3qp8CA3l
Iy+T+JQT2Mbej3CtFKr4o+1hnShkHa5/P2XDKjFWMHBy2izbqVyyPlv+3u+fjrY1H9KEdv33U7/t
6bB7/9qF+nxuw+GcxEMVBfMCqQ/rB3r6bDuGJEIZTgw+IMKd0CbwLLp8wE2RNMcBreZDE/rqQRik
0xuMSFiItMHv140ln75KfRPbFhPnVjz3/ryNbTasVppIVCqAraVzSzpUEmU/7q2YtZ1KCUc2w/Il
rbIFYgGMUsXNOyypnQ2rb92PmCEsI8YJEX4KkselJeaj8jk6dWnDcY5G7H+oD7Or5nORuvlR69wz
sQUV/kMkUpn5nC5eVz0uNrhpYGlo4kXlAysc2z5pXzJUTyNv1tYDy5GZxAswlKeJrFVGT8zstfEr
40z7H/izpGr+ZCTh334fGkKJPRkZ24HCiwD0siejgHEo++n0BglrbdFhhzKdOOH94tbkMMdSi9mR
xyyj7/RLaC6mSN2GSjU7LvOVQA5xfK5bNgzh4M2HqiANMenG52hImnuX3YxWPELz2GsT80hKaIrd
Jnu19Ubw/1GevcXdHBbiWIikXCkO98B2BvDz5XzWWwAURMO5F4MDYJWzkmuLAfX0lJ5zwxu33QjI
okTHNUXYhL0NsoV0nVjWTYae5LmL/3lj9kLxogQWj46CZlNRvTxAuLrM5p4l9tYzwlfe9F9RxheG
js1n4xWMePHDgnpc0sDBkowHxoV3JAlkzJAF7ubZH0NRlGnPQ6qeMEdcvVDwuh23ihcW7RLTkUHu
ukbtqAVTB2JZoxWbvim8oDf9aJdW52Yo3K2dti+019ekZrID99YZumTbOeOrY0xfrZHa4NIBmhbt
MK4Kv/xutHjgeZY34U7uT9F6j1ySA8WYF2E4Z7k/8vbsclbdZJvzP1079ChrLSzuDJlz9nj1z8Kp
ek8r09vYnZbsVSriQClWo0PrgfywnjzRf/gam7+efy1oHaKJiujdjCHIu+A4GXAU/OYZn8pJucTu
ka1Qcqz7Gf5GpeCB9LP+U8ztD1pQJF56x6A81RlJONYGmW0NH5KoTzsjlUxEZ3/uv/XCAumCuBUR
ijWxNcy3C/POaMwnr5jfNQV+bk6do0kyM0KIj7xySNh2SJ4F+HSzuoqEsDH/Mwl2TQP5av2YtUHX
iHc/N+OgH2BgJsmy1PTFD8U1kaLFl1EOLAGH9NYnFltmwOMx0pJ4IszLaz8w1hYy/HAkVqkJPeIQ
TxnQFo7qAZ6axQBUtjbDWEHt2xYh42wmWo19iENrK03J89NzEiqH1EoNXAygVB2JXZmEj1NsdyuB
gl3MN1vrinWfzujxhj+zwZsxJF0ii4gep2xMA69z35hE7Qmc7hvmer0+jpe0sABJZDfN9F7KCi/+
HPuHPIv/SWTPZZr+EOd6TEIiOzTuWHSPgMP1jIsIgaigcTHe5kWoB6j0p4uKxySsn0vTdlZzlxyy
ZfiLaD7apkQF8/bWoFcLkhomy3v0sfbym6RZN2VerVuBQt3SzPdsxM/T6D86M941uqjnZmI/FLNo
6ryNbIq3qqjfMj1873hJhfxjBEiiEYwRiHojPlZWAh5DsL63ADQ3qIeqt7jXHmMM682Pafk5zndm
VWE+43WHN2k05NbF4c2tiL8MKzigKTc82yh9Qj+zfAOz9F7pQAsn47ICm0CZ2T7reXU1kSqMzF1Z
TtFOMwF2FlSpnaD2B307C3sHsf7Jr5wyYDT0AGvT2Ludth1r9rRednd6AGYJIgu/N/8hVrzWcf7I
23DdW4Qq2pkhlpoSOA22nC5LDpHUrikDiCPOk850Hx05Z1TEHVrggqEBZUduFheXvrtMFolT/OG3
WYzROLmVY5dtwsj/Grtn2ELxGtAo4lUu674lQczCd2D1rL/iMt94BmsIs73XBad6HjXxJnId9CFQ
LoSy/+hqeBgY+aFvEK8e+jY6yHI/WX7IWZ/z2sYSUZDU6PfRxSp50batPQUjRRsJUPsijr7Y4wuS
5pF+UJIO6d9FQ6NYXW2bUktXOiN0aNBbWbobadLZ1u9JEe6d1vuomldMp+PGn9GFqmyoKGMBQ5G8
tfLG4UxcendPmVF0w2nKQTOWoV+iDBF/SfCMGLfR4bakUmtTTRI7tGtdGSw8A2sqn8klT2ENSTo5
pJqOZv1YUWcGbOg4xh5RH8DCr+rk5MTJqWP3v5o6bF8emojYYBpq5MRLY9Qn7ro3N2BWKDUsJ9AQ
AGxa7ju2GGTnemhoyTuwV5Oc0s1AfbhKmNTrRRTidSCGII+zT9tmAoR+ywGPcGGf+oVAOkGKO74Q
ZbLuvIEQLKsZTLAVfb02dKqbbpmEF/ZpMAjcGjUujdwT2SnmTNiNlWHvwgaXCP0Sp4HHiZO50d40
PLRJtXHUqm41x5p3YNnTb2E/fnW63VMf7an6c1hSqJnrGJKeETVnq+P/3WfUx3xndI/N5LjHlOem
1g32cfm/UMvUuRpWcunvnbA86bUfHvGoH1i4x7u8AnKX5t0xsmNATzaz/8p/MvQ5PKKoZqOE4hH3
8GjEK/LEbuWQa8eMW+D4+9HvA4TA8KhEorNbMwhb0WNw1mXL9lEuD5SV2nGwmZxHXVtv7EpGp98/
0JnqBuzVvSDWzqnJyZQTe0DaH7t1skFOlvf3N1pAG0lbnEOzWM3OI9BQ8PK63a3Zo5tHXdPSY4gy
y6zDI6Kr/z54M6ulBp8kwgXQzcuxtCmbLt8nXkK4XGKY7XHWFPEWHvkKreWvxaKQsZYHxvL//Ugj
6OLgY5T1TVz8xNusZUPyyrRsjIbl4fej1Mb/E1oFyGpdfKd17hzZd9gss7Jvoet7QwdgHnnWRiUi
PrXLw+9HQzsX5LON+zHW4pOIquQEZVLbaXI6hFoLitB6mJtBrpmcPTI0FFvGw+/xEHlguqKZx3KI
tW1dZ2+9AD1CRi570d8/HnpPnGwzN0+zRTazUM45NWrj/z1UzqydEuuEPSUhDa3Ntr7sxtN/HgwI
EP/7NGnODr+kI30wU7Xfr3ucbCc5imyXVd7z75eyyvaOcX/6/SM0MP//X/j9GrnEgmC5zqB8RFoW
OvN4Uw0VUK+l4ZHDWm7iELCXUXfsvfxGPVRFU0PH7pBq1BZyOr01v8125jnLskfF6pfJGre6Zkb/
jLZ9z0E0vUOJRhE0t86T9MgQG6UzXYaaEC3ZpHvPBac56JGB5HKwIXZW2lNPMR3IUss/WPm8WrPD
NynIiFbsEDX57oymsx4kkRa/K9Pfh98NKiv5+MjSP4PIE/SN7PbwRkDGI1C8oEIgboAWort4mt9e
VDPtFAE+x98/TRuHfiR3DtPYTgyFl78R5pm+irQ2Zrs1iAMJIp+ENxJ6AFhWxeWld/HSeG3n8oO0
q0rN+hEG5LsnkA24xO6sJDv0SyygUTOKosx3PDQJRbVWmfyOrcqjlSdf2s8TwQ+bPoxhWEHusbdt
ay62M+Pueg7aPRQQWqbn+yxDmCAdihUtYU0hBijL0SBf6/o0INipkM8ksXNKCcVbOQ2XBWvtJc8G
pI+5y+eOpB/4czYXg5u09sZoDfwY7gPzIJPSIQorc41mg1ZARtfQSPbSMf9FqqeQVAaerzr68hiP
2qH2SARyFOQTFR77o0OW+xdBY5rWkEKKiWAU8lzehcV8EAfmiSniTjGNRJsdwTGAKI22heurGeDt
KZQ3knkHNJ0RuMgxzF1ClGr2JJBvdTH/dM4SgdFC+tBUd6GmmgIrYsjexFgNbGe2trCpuxV+O8bK
8nM0TLFxR3YFo/VvDvsDIpt7quAjdn7Iy9VNn7psBqRsnByCxFLUhJUJhrAOfRINM3KwTyDh70xs
vjNkkbIjE71STIRiM8MEVi0ntfhnVQZAx3GNPCoJGqKBgrx9jKPh0NUNKY4KTXMz3gojzPntDeTT
iUAfg4F0ToLh0z9lUZBuROEbdqRajaN+81y18UrCP82ewt2SpC/rRfrHipskaJu6f3brl1AUt3Ey
j5YRgjPHpUV3E/H0cfEq72P5AfgObFyKPFdZJG5Fyut4mPY9YTcs49Rx8Bk1Y3icHfPGy4Of3Mpe
Cl+/tfpAIB63b+/m7KJM7QCD0V81on6rxtkMlqoxN7IkGG38m5Ei1tABwYWEs6OnRoFEZc6a/hSP
YHLz+TYVyQeqNdONznOcTExn5r9VTfhDunCSQfdStVeQsWe32yfMzmpgnseKM09vsYH6Ka7W3nuw
WOlxJsN1F/XNktXVIUciK4mAMEtWxlXrXfjmdmJwrqO6Wo3hEqEkvjWveeFOW8K8/ZJ9U6kOlN7l
xtTFJa7BMar53lCjrBOMa4SJrBx9BgYnl9G1daiN5jFPmPDlcX0t3BqOYeHta8l2EsZ+b9cHy9H6
bW1EL5H1086yhtbTIHUL/8pG/yYudFz51vTEOLMkuJGihaSQuHfMI911Touh1M0y6ltbduc8I0lC
071LU9HSDQCJXPIPHKKt1iydXIDSBX2sKq5mjPyD8rOm+XGiCcFOHAeiN+5zTBxCRbayayAOZShn
dehJixrFZdut2gH4oz4AjNeiB9q6NbE/w2oYGztQH0va30nz8odZGeD08b3gGKCxdDaaTK49yaEb
rWb0wFiK7nlYELzan3j+yYziI2dQi6DJ/ahm84/HWnFMkKngUzzozMsi7GirKHOarXwj6XPbW8gz
Vc8KAO/1P6lfsHKw7pgBo6IbTZkiZSj/xfw+xdXGnPJ7ZsQ3M0MPbRoI6YXMXtDr5Rttstx9whBM
RdGLtLtFXVkSjxXxFkn1ceuVLi7mPtpnk2HcEjIy1mZfH7mj8xelWMRSg7N6qb6AlVkbMhbGJIIQ
Fb10RK9RfRMJgeYlXbUha0BDt74kRNLBrF6oRJv1NLXfnS0+DAzjVX3hCMv35kBzFaWnnnxbq3HO
2Wgwr2TpkpczIXiT8ZkUzdrt+tdwSCHCMhYn0DqSU7HFT0oyyszMpx2eBgn6YyF62H84cGAUpYzJ
MV68NS0y2VQ78eyI1bDEb0LUXnd1yubJ4p2iqteY5mS1/A5rDqg5SawDy7jPZvJIFBiLY9Oylngb
BMO9wtG9gNr4zxQ6Ac6YaufY5ZWmHszaolApmKBN4zNDm7XScUjE8htROWHDlvMGD+esh91h9Eoa
arxSDA9OrVCP0UjeYheGZ4JeP0Ljb1aaMUufyeVs9ncJZLuZtMlV5h6YUtKfls5Eu+lRa7L8rxlC
K21fWOPRkzHNcGo/CIdsQ8+ILm4Kn4TxBhT+0nvyXPsfdgrA+cM4rjRIDFd8Bay3xhb9inpCiPq3
HYWxVXnFlnt66pdfatwPX31rC2apRhrQ0FJWAXyCUSi/DUa4TMWtiyyffZJ4oIK866bSyaV0H108
cHVVQNItKLQrAosyq/rU9ILkkxLMY2wWNqqg5N4wt+NOrqrgivjjbBNnuRaSo9hYpGsk6o72DYKc
MNioTqFYrHrGyU6IJNAIjwR9jbmPyZWzyRf+dcklzPVHXFEvlU78AudW1Mf72glR54TrMu/fKmIa
NuNYv02EhM4GxRldZ6lTvleVtWbLyfdjmsaqY2JE1yyHbd5Oh6hkJBHa7jtHDn8nDEYv+YlDE9UJ
W5N6KF8UrwTynjoK5ukfOjYq+sqDbd/1Kd/niObaN1DSR1785WOdZeKd3jKmhwLrbhaCkiTP7gHZ
iUsGoNDITOTW0dvxkpW3lCT7TZisWr37p6fd2zxV+6mSEA8lJaTht5StSxL93lFk5k5t+ZaybwBF
9Fk7CD00+SosfV80KI7yqn9zivLORp5tO+MOSmlUJs4x8vjBG/pdnenJkEob7AIYN1YTuw7fcHWW
MBA9MmO3dtiAbA/1q+i9Xeq5MQHMKzOCIBfa2TWCNiC4FciDqy6WeHfqKT6OxXxz9f6PbYL4n8By
uMIlE7lEBa817mFsanD85tStyQ3DZ2Awr9bap4HF3J5yaeTdZnY77WqGBFakXjSsnezbb5nZ0Mol
bMN3ST8vx7N+0wlCCiJHI2PT6Le6nd/waezQn8F4JOJEami5HRU1W8HJmuWcH5pNh5r1lXdges9G
GdKUEPKz9IqDTkB14Ee4zUNK1VWFLJTXnDIB1RUQUxv9TK7xTmsY2kz2gKo7ZQSlOZtukuFJZX+V
46iTtOL7LPUOt3quo7TT/jnubZpqpCozuQwyA5KHcA8NIEXiYMb08CRrrtsaBoH9tmSjEkyCsyyV
oKEhdkaSmUfnMFHqsxTBO9dLp/enxHdN8qXkt8ZGZNP0yEx15JihQ5cfjyPHaZVaQTGSDDTJT5aA
JztnS6qZIjCJhdpNOeWUOxw0tJJs9UKpP2mOvjWi7EYeGqLS3rz5lQkas7dXRpn+zMtzIWyNBMK4
3/tvbR1CUFZdoDESLGdWjmJ4Ew4h0Wz/zqRSJNRxJZJdrXmYKrITI5731JZ/TFrTgPHxkx2LY+uz
KJ3Y3BDYkS9RR+O9b2FxjZZ2qWPvuRdMqpfcsdAVQXeE7EEUtso+6LLeMm9keOJ9oyi/6WnKHtYB
HWY3xUs9W/8mzPlrcDe3VsRkJRftuUmmgga6lqi93bUxxwNio+jW2/JgICM+cLlOQUYo+SVXI1Nq
nyyXxmB+74OuSdo/omGAPXQ9fIZhfm6wdjlz5tHJUc4n0Quyvp5ruj8rdelMDMpWikO5EdaZDFe5
dV1iLYkoLOxlGOXNvAKg6Bah+ucuGGgZcyy4FjWlQRKOGGEjlC7pjg6vDQQWKxcRY+cuNHGrNqhs
5i1PGlbIKX7m4vYYfGDRqV76aEJs65bXyHSfVcnsrSvll/TkE+sVpOdyeGTujKzft+ENkl88y5zt
f9RhsNZ9pn7hfBqYcyZ5WAfkIdAHdGG8mdDPs1X00SY3zr71jYh2iN+IHAbmlh3pi1Yxbogi71CX
FStWziS8xGLaWQX2B4T967TB7GNUw1faZBaD+VRHWZGHtHTGs0GhhqHmcwpnABIdkyDK+w4XGpOx
Cd8aAAMWd5+UMDQFghugyhCtq0Kepe+e/agmi6NCGBfmn6VEbtmOxrlyDzMxtro1JIEOM25VCu/e
hw6gYJfqLk8JlSouIIqwzUxOsskS0z2EuLgcbhOtVsSrk7F0ZlfxFg9UjM3/kXReW7EjWRD9Iq0l
ZUqp1Gt5R0Hh4UULuCDvvb5+tnoep/veHqiSORknYoeqxLGk7To0hzPu3vSK/xCARL/IgQBxPG+c
ydvNJU102t0LjoEIbP8KujljUc+H3sGB3FELDQyXv5ewlOoL7DcZyemVa5jhSREpHzFnIuw4LzmB
kRJsrQp+Ww2PhYEi2BU1F3/l3Zd2cUttYB0kT5/Nmj7pkLjcKuOm4oBqinVD/6ug1XkruvZoUxO4
cafovg+dswzoYBk6E6xvFN7l3GvkkPi/hGKzayzOJbMzn6JABt8u+4HOG6u1U+jtvFDvGls+6HZM
8Jn033OBCEJDb7sujI6QVQc2FG8bajoOIypmaGDkPej5GmFiNr/Z8la7NGKzNFGmZEpznxjhv5hH
KHHW+QnglseRe/FHY3nl9TkJgnD0SJCh9awiwoKQPfSjJ6CEyhHWCxQid4z3XHp3NJX8tY2a94vD
yBhxubQBAEBM5nySXCfxUF1m3X1X48ytOFcjLzNjFSfU9UxGKIk7WlBNDNaNDZeWVFXCdjWiLoCX
duuEz84IlTaWy/Qzz8gozTcHvWxHb2jC4QMND0saJeZko4wAakDlB4c2UZ8tG6xLGOLYZfLHUucS
FpztzDhVqf2Xm/aDW8/fpR2RoJkK8Cr44mwUqXUQZOG68cxnYoHxNqjS7mmKhtferaK15DXJkyL1
uFAw75OV4y9mLLkUcvCA28WZObTnFBHGk3fOB35FlYjnEUckHDMRYTRq/+ksC+gi4GfyoG+SKiAf
7QavIExzekHtjzQP7bVyNJUHpt7V/sjjZloCfrX5oYY63cVzewP5eDBG9BQj6bdqQrQPLfEpVfKh
EcXwC+z8Vv6kBtw8Dud7GCw5/u5VOIhkV4w5JJtwm7PzsMktYXWii8En/fLLv1c72+O8YSau2Cct
gBUSPYRefETkkhrViMwMQSn4Lk7snbtUyZ03yasc25ck9IMf/EDHfqr+XNtidpjQSSvF3i9IYHrj
niMV1nyXFB9uK9qJVw6RmLPWMYEqeod3sIIYfzA9kYCLLJ4w7NGkasXGjqfwngmRIGxsrpLxuXZj
eU7LiKymkx5okqr3qvOXWAwvdG8s7LPfqudowJCVGu2tCgOOsnOBAm/kpJmpdm2PZDbqW0wl0zwM
7rWNMe7TFpbtotxlVxNyqurLGhcVkIftSO5+gepQPIUZvzW8Yu9U3wLBPZH08hQRbSvZwLvXcs+q
NopdXWClpMn+j87DZu+188fsfnCEI3kc4N1Mku5U5Kw5jaqOdikhjk1u4wIh4PCOGEuG0GPtz6i1
61BJtloxgtLnPW61C2TJS/lZ4YnReiXuosyONlndAJ6xblTddqsCbvYmiL4jiIfnOkJjlCzU2pQu
oIqLG4J2h0tgiuDnVKcUBMCK7ec69sIG0HJAR6bivzhgLqJGKiIExNEPjjGhUl5A4Jb81UyXIOdk
KhfaXNJJ6YrXKGEym+iRwprK4imgqAe16TDKYCSMClWKdd9BBbgpHZvzU5umWGdluOvQVTGH/KRu
21IfPE6rcMZHkglSSrJHdY9rke9FTAZzRubuhvldtM6jMFO2cHl69e1qHyPVrdM+oNa+U80x9OKz
4/HgrwqScrIbIZ44cNAMm8FTsSkPlTGemng6k/EPLzqgPaLT4uDnobPhU0V1NWpvM9iwlLRXTOw5
0u8JNsnZxuuMY5GJAFRmExA/0P1Y7BBZ9aku95PVXWKbvSV9a0SWDFRD31FHe6oo86kdQlUlT0fK
4p4ho6WUW3CETtziPRtI7Tdxfl/gUK/JEB9s3eLBTdwHzs3UdfXPunbcm0MHiOGwro+AtaRj/t4a
iOVDwomavWOKKR2MWjyCKogbtTdH40SzLyTP0FibrSB4o6JL/l+pS8eO04zkzoZlT7sokQd3JtAy
UQqz5kv+qeLpVfUDXouA7zB3Vsqu2LAE0y016TFJyr7bKsMPj4pSZkf7w3Z2tbFKk/6DXPwus47S
coZ91T/WKaCrsWHJ6DPjMYFFOcvbzCFXLL/5ET/gIZ0HmxyS2d9wNnzqPvjIHYh4mTpwypUGSi19
UX9+wcGPxx9Go8ju1wqIXWCoJ79O2mcTAtLKU4XaK4Neuby8iwphb8ATftazj4acw00agCbsR8f/
qEuT78MKPq2FNzECbMOXNFuoQrwiOxcXaw5+lH3UUdhoi33/qsaOYU5j9ivk3nIaRutGkxHobUTY
MDu2LSI352AO4xVZxJIrse8Xk10dHzMsa/T5FTuM7chrFVpqHlhkUr2FyLiiCK9dBTk5j9DnyCHk
IHcy899C3vZ8FUaxVVX7aFXsHLIlU44VnzfUs+dhySTXNFIQ7qa7yNnZKLaoee7rKOtDNSYTl2Vu
QrCk+42s8tq0USNa+AhVgK9oJrayLlsHVmtOxjtxqRXPQfQ6GOv7oIm2lCcztQfy1cjG+EJrgedb
B88388uYV/ip0/fBnstL4zY4gyHixDZPbdOOePd4770SFNYlRGoHM06Y6Vpo1I7ECVdlxyYt9p05
FndjeZpKJuS+kcHegze/HapCsNfOdkjGgCDS6BsTX0JeZZ6PQ6Wenbp/01n6XmcN1RU56uPo0Vzr
Eqa30mzNHQtTahH4IsdxNoRRunVXDvmdS53FiH/7oFnanq1CfwaDzdGbBfTW5sGcFxvDp3pXswdd
lHomoBIPpOk3r3Gnj7l34FKpr6jcMD6aQ5GJM+k6gHTYIhQDy4F9C51lQyHOrHmwwMaEucH2Im1k
bXicdPzV0C6QE1HEVeswzXrIFXMD33w6DPnwHoD5yoqowC3qW9vG0SC+TPSQ1nTp6PHM5AhbuGcJ
0b11qWUc+hKBOEzMiwcCLg1VDvDbdSBJMDTSLgArovB6onRT/DQa00NW+5eJQMWzO4gvM6T20LHx
HjrCc/ZuT3Jtye2Qju/N+U9C2KQuqSKoZpU3S2iKedYxHXkrl6R06P0YIWYLYfHYdfLpgSLF9tg5
9WeMnf+CL8bu3ftxACEYURE0DRtwHAhcWfKMdSd5ZCdv0j0RPiRhBFYi87G2mJTPZcsTmmHgTo7T
Anxz/F3JiO6bgrsrxpBD6sjvBHWAYxffhc7wrSTgDrcrzGNvOhjHcBiHgoHLLmBQ9WBRN/AZE+Yk
tHKuqtFu5r2W8h/Qi3+1h+20mnhfjz5gCuhRK+AwF6/RNmWrRrYCMsysapd3Y5ZYkA/rGENBvOEU
y9jUjxf9kI1zdqkMDky0Dph7VztfUZUyGQko+z0QaIJBdCmWQbc2wkgceZT67nFqFQDORQsZW9Xh
2vf3nC21Oy8hgzplawG5oK7FK830dEewYF21VfcVmKQootLZhe13UJFBH8PmqOz62cjbdE3d7FeQ
G0e3630Ujeh5HsVzZv+aSp3sfvxJOxnsSgYqZlQE9RrwnJdA2E0TYHkar48HpJvh7ZzN6hRmNvHg
4juGWkjv17EW03NR6dvY/0F9qNEzMJBmxb3PKZjQwtXqLJ7qjp9uJo72XHIF8T5vbRcEd8Z0fO8o
Wm1TrANmULMdKAWlYHHtbjPV3FqiikOD2o5p+BOhGGLcuImNqCfw7m0TjhKHsmPs7gFUjpb9FER8
uKoDkEcD3s70yTYMmc1X8WFSb3HoZta0HpQDRDS2CrWxJdbNBF6i/QxZSOEHn6mVNKzitfUXtPSU
Ea73V67oHjP/0cp4NWGUbrB0N4wpHrjLipKwaE6OOFvYmU2IQ1kQJ3S7ImmiCLdL65YgXwmsmgdz
DlRlJb/9BqtTlKCdUUD6HcpJbop0gd1Vp2rMb34lSCSaDgX1WUov1tAPLLLaC9BSbM2hkmvugZ/Z
Mp4Dmeen5YdOovjmT8aAZRUqCxAyhKAoJzClToNLf7iFamvYlGWmYXsZ+v6FP9avrOBS2W2544Mv
th5XtqN31tJME+fOTwp+mFrvmZdYyZGFgDed1NlGOt6wK+Z0XDURG6FGB1e8v39NDXAwSDm3ZPO/
hPl2FQfEkLxYImm31WPMDwfBTpyShHZ2q0WhdMwGXSwBSpSC8mRp+Zql2jyZQfm5eDH5BqmPM1kv
mNQaFpBZx5xyOSjI0Sp33A/plQQU9XATgBrXZHXDXVrHyT6G01IzVWIwGtIjOgYkOYPzAzZKPIN1
8K8Y+4B0xhyj0z16OB+6lOeLzmiy5cnWrzsTz7SVBtwprHBvTey+JRwJVzBMyVatRzw8h6Kywh1j
gQ7CH7cR51EX35Po6tVY2tyafExZA0a/nX8FFj68RTRsLM2mmpMTH8oTWyGgCHVJ5Tw59NYY+V3J
E4eh+zug8tIbzo8/0joRjL9Ri3nQ4uznMMDupkHh9KFaRrQUBlNMjMhu7wzB6Vf7dK5Ec6DXkHLh
lsbzA56sk+WMa7BFBClKwRY5CvESS1zsCv0Drm2ruGBswcYvRK6BgjDDytRO9pXV77WTfY59eCsk
KnjvBs3GK+PvLnVyfFesVCY/KfeDEdBOLenpkem7H9Ss/PPI3rfpU9LbOLphZB3ypVZ66lZAHNw1
vJYcw6380KXGmMH7P5D6N/G74jNS7ldM89fWy/3s3PvzFZrjyU+q6NCU8j0N/TvaebjPc1A2KUKf
FMYzBr7XvnnVAZ8RWR9NyKjGxO/hcfVeYmqLDyOpir1Kuru56v41QfI5TwL4Skilem5+KraaQK2a
9WzwLGGet+l5s2CzRG/gH9ghsIHxMxoNcjLW29I5Y1ZvsfyY70X/7oykXSAYnevKqtZNsM8HyzrR
vbkOeFJgns1ZNVLkuAoK96srxFM1j1+hyC5xvXTXGohvsg922ZDYpzh5A0ZzaqfqvTTIwbQ9LkJ7
wI0UPsZAgbKWxanrJg9FmQPu9aeHpBkkXkXYoz093QzP7UFUCd3LU7m1eRtiw3AwundMmF7+51d+
cZwr97VhROPZtZ9k6J5c5Nw4Sn7aflkjMNFtTTf76EeThO9FlGFyP5fNlc3+x1y21zGX/obeQXpd
MG+5oWxJzJO+rhSOTpRLYl72zoIHKRNmK1l+5Gm8XHrIzxrZAmn5DZ/2Ez/WUTf1Q8S+Ku3pGkzw
N8P+aTZ9oe64k75N+BQ4XF0GF86SdmudwNV++D13Jb3P8CbNsCZjUJI/7CMyKONvU9OEDW+Kb2Ml
Nb3ZTTm9Oyp9Xry6s+fcjboBfhul3wO5G8oAn0usD5aM/YOjM14yUl/U0sCtVXjI3ZgQL34zlmV/
SvBkS3NWnwvfowvy2wD4kXnHKo5q3Amd9ucwQ6XHq7s3UWyxX9ivTQjqoTG916gz/Pt0fCndjGuZ
s5TIkmXxR9NTo/e2zSXLM3/XEW9F2Wqu2vD5T4G8DavOoIgD0EZfydfO7zB3tiCKpwo33zhHF25C
PuQp5lGDIz7oRiyTyBtOeOdQNXdN4GhgDXXXoUVCtrAtNNWo0asS+946tSt/37uk4pXf1hgp5qc5
9L/IqCS72kvvopJ/Y6SMkWZ7ItxVINSNf6ZVsqcGF7ZNQnmMhmzntQMn+9KPWQ4wBowmcQ9bYdsB
XuaJ+JjG/kVOgbu3wvCtt6CuTETwludCw5t1xPWRvmMucFGnK+bhEJhnodHZVdXQSrlQHTIU5tXk
goJphXuhLR05AzVTeTgzpNo2udNvdDxYPL+xsnI4Wj4zxFfvzesCtZ58m7NdV7CTD9dlbItT1Ygn
rr4X6ss3bBZKBLLaPHM3wD9yv2w6jmFTd9m2uW+7moE5SFHu5McEt2wt9LFIvOFRNd41N2TEja0J
PbfRn8jmPzVn86moeYH7Qhwc0T8VPLf8aFwMogwnU68UjWWLsuDi1XM0LJ1+ac+Av778qqPZal4x
8XdvdOCnvWljGIqiUzFR5FbMDzMazGbw9gGTH7QZTjJdkZ70UEdbuDjaAMhS+tdBY6ou0K0DPGJo
pNpbj9J4sQsXv5kq2a6KjQJEQQsVbmmuRl4nlrjmDm6ZRJct2rACCUy9IF4xSVpgSyMNK5Cpuncs
49OdWF/NFadR8ni0OwGj5CvDPBVXJLjx+MhzaC6YN49XNU7dVY8gu6o4hkKgsY8jHoJGTzkOs5C6
FjvElCZGMrJTxSlQ8QtK0WM+7nLQXyIMtjKHsFTgot0ZOGetnLmhj6FqRzA27iMARBq2EjXt4T1s
kGGTUmFMIK2NrqLxNH5iG59CgcNj6Fq9KRc1tsbEVNjiZyqB8WX64kz4tSqfQee/ySW9tzqORx18
KIglmJMcNqBN187bHC/qIcKkSWLBYJ+YNFdRhc9dGRrHmNRtx5G2Z9QcLWuHGSI8jnEJeIVi1F6O
OCrr8p3XAs9tY0OTyjWxJGsB23sti+7V63oo8PCFCHBf0gJWkx9HL2OZo1BTDmcVMK6b+6gAixFi
aw9L8Up50AX9Auq2vsslo37Qm4cuZNdkdAlXM/0aq4HgGQuhnehpvlmMy5Hh8KhtzN0o8A8ojiKZ
L99tmiI2ZS4fxxhKuRDiYpTdR+f0P36Aww5WySXxwxcg0Q6wjuG1iJFUErqjuWXVVxh3t7nBvG13
5brn8k86mnUSg90ol+prwaCyJZDxaoTJJSDjuU7S4j1egpWWOPGsugmDjdQkrLtGNflOZdlTE+gN
aYW4z2hZp3YdbuIqGPuLZpONDELRujHdW/7UHGaiM33vPtI5n26tVp9zld0nxfDdEEPvWh+pQbhb
L2noRy+Rf7lAKNZV7UXPPDmwA98bXzA8uGUkJh/Ttu5oBFyifsnQ36zSfJIFTTSeLFlexvNeUUxE
RTd4JscMNwVNhD4KtFLZnRiHI2t8/kzkQCMXybVr6pMUB9sp/oYKahI3EzQeJW4pFpXlqGKBgQFM
mUz9XqPKreq5vfp5DQ8oerPN6hgP7dUE/1YZv4U7AlixZ81XeaBM9kXgcGTqA3beWuOLmow7WRPM
hKIjS34j3Cwhezq/QZ2bqmod6eCX/Ja9C+zqVhjiYVloqYx5PMWXzEQHk2bA1TDDOtlmhnnOe9iZ
tt3f5riYV6V1Kz3VrhyCzF3tPXscYEAoqudJM/CGPeROTHY3q2g/psxgIVqioPSTH31kOIfXJgBM
HNdKvJaVwTA5xMd49ljAz920DfJ8S/rsIWoSsmCyaD6bJGd3EY4L93A+Tb2+egiyeCgKdstJzJrV
0t860tWxmyzv1psNMTGRfDR16yPGJ/iRlz/qVObGEqSBMtEFFxNtZUVCO9yWjQWF01DNk12P175D
zMHYd+gBpZ1NQvlPXhScchDj777uXszReZpE9KiE2RyCNiJsOAYlxAjK43pHP1fYoC5R5nWYJtrT
UJbUK1ZQkyYjya9Wq8xHN46e+JPDh9vBbPPbUqyzxqkJI5f5h7a+YxKRb4LM6UmRVN8M1jKC5RzG
I6tuzzil9mkWqkckzodukPlHOYHaj8GXUPWZFh8cUjbK9ptr5UXvVSjCG45rjN6e+yJQr3ijCAYl
F8D9wCYIaEv2EU3CW9475dktvOTNROKYlv9Xq4vsgyg4/odVeZG14z0Klk3sDskMWxPipIQzhAz5
FbAwF00nGAcc3lWZnl+oyaH8yyyOtYsnjARm+MLbJzqYU15u/v8/59Y5aRML1X//M60L7y6R3kfL
cuM0uhRDx25tPcy2e0oTXRM4NaZHybPB1gXRFACee7AdNHTTpRxLGFghSR2P26gMEvfFS534qYzY
SdRVfjdF818zVZue4tzcWHzTCSLbYDHvSxrONDhItgDs9yRMCc6OFENIwPKA6ka3kXuEqQ9n31Z5
vjECrBkF0wTYOGtlGuHJNroJYuQy+frpR8YgAQBl3fR1/phbBxHW+j6oPwhI+ot8Tl/WdBekIQUA
Mw7xAQGRYlvsae5PZRckcxRJyGraYmrG4ZDh/x0862fEaC08JDRvOqEhvYgWf2yn0l9ljZ/g4K9+
2KM24/QE88BJwerZgg+7FtrpqhKht8Hb8GVWE649VzItyJvI1FtYFf0+IZsESYrYkhssv4f53aqZ
lmrjIeiNH/oDo11OY7uU3ZsZzn+Fa78OCX4gq6/efLP4S6Ly0E3mizUl/TpR8l1iEl2PmDxbw7bZ
pNFnaGED9zpEnbKnXRA4yLEU3r/OqKY1Qb6hsqOFB1Ctajv5Miw0QibjMFLGSo5JtRVVdcSw9t50
40/u+TsG6ZXlNGqltaIXE7MyCkCzTs0xp/rdOnWOzaq116BxYtga2JC7Gqe3QXiyNfZzm//zTBfW
pk0zl4f3v8CCIfh5faEvdRv9UNKQGLRQCLaIvLPyI6og/DaT3btUt5Sl7DqZcUfLMUIzB5gTIVng
T7VATGX2vAOSfaMVelzP/s/s0eaZkYZJw1vPKJvMtbuOBzpOIjhVQXUvw09Lo2ybS4/8yIC9cgd1
KBhshGI2NpLs0w5ssouZk0Oz7jduRp60kGAGO5R5bNDG0bbhsxp35SKJLy4LCyrP0Lhr0g+HeZjl
Kkgrk7NAoIngk3K14Si34xcbrW7bW97JOAjcyvC/kDaLfMMHz2c7DUcKUS854MKY5A74je6hSa21
ZADq/AcWI48eeu1Qyo1ZA+RvC1+SJQ9vcwJIbjZ+zabn3ZFumq74CbQCq4eZv02OYmoZxxa7+KQQ
kerb4DFREuW6r0Kie5xWnjxhfJJlPoygeweklAHXjaf5HSxp7rwmuBVT/Fxlzb2NhgFh6DkKrbuI
jPXKt4yUI7r9vHyztsSDK530uTexlJo5uCoTI3uMtwE2+LpxeNIhED2NWhzRz956T10dT2NsyT9S
jFDrLDIfo7A6qmwkRu9dbScHvxM/25CGReU+ZU1wrxv1hTn9yXdvZcXbCDHX3IGMmnFSNh9aT1cw
VYRGDbGZO16pkIx5F1pnyItrngnrWM/5FqTSTGG1uQUF9AYtQM/8PuJKEBaHrZjpzJsEv12A18VS
5jHOiX3L8rUj8GcbQ0aBCEg0vsGVTuIAU5H1RdsuQqpyjkLHW44724E04Srxn83mKU2K36zvJjxG
kkVNem+GkvtOTHdeqlaB473IuARC0ZA4ZK7RjGtr7Shvp6euBPHI9dw1N2b9v6wRANuseVo3Bjt6
4cTXZkjOXP3AS81fpw+X3cV4jNz7ziU/ECASGMTrw2ySC3SRR0u8dl1s/bMIr0EjtraAiITBaT0C
ZCSWUgj5EMKA4XAfnWKH1tMWPk8T5Fha5DELe8mbs9hbov1JIAThrEKDirn5qhwhtBsPRei5j5mO
3uuRV7viFloBq5o4EJVsFzAdxEa+bwt1cCeP2F+Rf5Kva9iJd5dBQqJVPSuwUjQ3ht961b4IiVGu
def9mPCdUUrsWAR/eSiw1qMPhUmd5dHsj6TGqhzTtI85TXNkASxOlJkontzMiXF23QBWg+mBXdPI
MKFnQa45QgZHwbSmaOdIdhqMZiRgk+6lTMv8EAMxMdP80ZotCFk5TTWRmb4Sjj/HhAq+BVjUIQmz
TeByh81G/hvUdb/TDh70oGFzJ6MrScjq6rpt9Ni7+r4p+ntqAgitx9YPp+r81GPC3nqADjgMALok
6fMQsPwfI7UvfSIkpe+tE/xbPaSGjesZZ8yZkKx0dFkIJKcyS8Vpmtx3M2LNaBRIa6bJsrhLg+y+
CdOTOYzpOp+ide45yaNMggsRGtbeDjsqEln70I4ujlclGyNxfDCKdnWIcs7gMBTKm4vzIVIZSOAc
41mG9obCg3PSchPGj2jGv6EDnzmWwjJprHEGLhAVuSPO697lVG/MPtNN0ZOfgjdzByPrNI4GVRkS
bX1WRO6s8df0yxx7q72FnkGe0cYUy1a6tWdMsXr8cp2ew0mwtMsN2LqrcgYhAnyDIw3sqzB1HsD5
7RCIv0c5NfsE7+ddZ2H5SMB7Qy1kLwJNa0WGiYWknDW/hl/tDf9amQ6+CpqgC/KULu+CgVF569vw
JTmnwmMaWgbqXrDrsJ6cuvT2RereJzS8U+0GRrkYeMwHPDmQfdauwJDmZl6wyiu3uFZ9+o8NYLSD
XH00yji+y9L8LZO8+NqAzA4nobUiTLvx2+zbJaTW9Dyhs2oj+LjJa5cPLWz1tYlHYiNiYgqpw3Dn
j1iVJsWGW0/pbxV5BHRGCGqk7e5c7u9z2/xkFkFrK/J4xPocq4H9rtW3jXECg1zzZ1RkYjqdvsQi
6R7jtLwUWZg+uFkNXNiLyn2V4/mThnk/1oZ5IZlVI9Lom6iH7kZlKM0HggrlcdqbTTCsW6hPXtb8
MwbY0YFb/+m+yR5al3L1DjCUUX3SGy6xRUSYIIjUeAgGwozTjW0vxQFkrLYz/2ho5F+Umoy2lVvh
iuThm7KWxYPxyjOs2OGt+RtTDuvK/B5hdix+MR5XvO9y6rH6mWxnGP4GnUc5kV/fj3H9lM+ue+ry
BWTlFQ9zwRM/pbzPdw0cejJA9x+srQNvaG0YPWAJdtM9MVBZlVD+Z/8RT/52nEfuCL9+C8t/wmIZ
XIvy0XMh/FTkMMlVPM4JZIrcLawNd8RzxvYk8/t4W6MVmhFJcMG2s2nfsDXhjQtxRXi1r5bX6UsV
z+9gnTF/Wd0yaC45J4cxLxmOUtLzlJbBi+yd4NY09OVAzanQsTa2oaCZsmhthYdp1rcERzEhD8U0
FATcMDXocaiPOVV771hht6U3RC+84tPr1DqvUK02bgOtNe8DeuuK5LFyNU1hOMBKR5VItuwP3dBM
HoVTpse+nbgooOQ9/vdnA5LFLAs44bXp9b9/bC7/TgblY9xk8+W/v1ircgDBNm1I40+8MB13R3ca
EI5JWg9lxnDooioYDKFWazKX2OlDh4/+zKHxCmbko4/p6KnDwV7lWv/4ymiAneD+AO4p135lljvg
vF9umvEEvUZmrpDRLdhiohnf5oHNW0340EI8TTwR7IvRsNaJk6Q7Bx2kU+JkqgIzWR/sLR4mp9qg
mtCAODalcLfznmWP75mfAOuAMvXt61CkJmy8eNyNhXufp48DeW/X8K5JpLZFYXo8IIONXZrf2fgj
ioeq68pN4QYeZ5HqXuuO/ju5hqFs0Fna4qKIl33ThIjuYo8E1ev9ZPqGs2Sbxjp5p9NrLgc21CMR
VeoM0kPO+8tvw1NQFtYXf51mtQEVxpMdFelKYLjKjVMANU7LYdNAB0KUNJhgEJxzMErdUJn49zv3
1Nss5doAlGTkghKbW/UIWj5/6MbYfJXFvwq/0D4TA1n3onvrw6S8jHF7wLeM64Q6Q7umNKUKKm9b
FualFkgR7DFQ1LPkvc/i5txm1nST0i35hnncl/hstcWs5E0VbBLBBkG5JWh/qilNOBy8JL5p0+W9
rv8Jj9HUS8jqF7X1pdKYFRlvysR/a8OcDvi5Dl4sqX9E3ryVMPK3dePyeWZfMiHIIOWCQ8o2vtNw
RM57Aqjx8K4m9vBeKVaApcB0zfKuMbNb7T2lfZIdbUFcMnWy+kWWNto/f3cd+KchJPJTiQj+VIaZ
uCB/trJHyVgROy8D9hpIXdA9QXvuuoAnmpZFd+mjdx05f4aYJUE+3FBs27cwRS4udDk4hj2BymiP
7YPboYmd2zzwySyrPqMwRjB65Upbkkw1pXd9HoW8otzn0pvc38xaQhxZ+pDhLGMKMR4E99mOIMu7
LMLnngkN9+TAE4pV2raV7JosZZ3wcJ0jS33TxsZ/OkTi1H38DIvkPS5ZkiTk1ldsj4JtavKyssrm
POQEUwyBdk3HS8iNQI7hn+jY0nAhoeB8YU8br1ZvfkX4QC6WJ+5axag+g+bioQm0x5lJP7tDgPIa
vdPaUVGSgyEmYpnrzeFCAmObb4NqWtcZG7R6vi8ZzzbG7BpbGesdiAY+V8Cja0tQXSW7aFf11cBs
YvmkWyhc5OjVMw27JyvB55Nb1afZTH/kADGShzRvNpzWO/APlTibNLVcLDJjaAp/NtImwRfWpbq2
HxMgQxxVcr5tVOGV47nf/c+Mtf9o9xKwX19uW0p6CO0F5d7H+boKdfNYVk3z5kKIGQf17M/Nk6p6
jwSPuS9gwW9m+zoFfX+snTx8UCYG7YBMInj6wts5tbjHJFUwVvL9g49gZwfnIyd1rDjELtDZzlUO
H6XMmQeefNZSJCXbf4at/F1uKJKooGcJzp3dlAnbrJNP3EX1XpTpBXwio6zd8ASyFLFQ75/demSd
UxreEcfT7SSZFKiR0ztbUgzZ+UB/Iqz2u9LJqGXx2M7Htb7ZcV1vVdNibOSyjDVlB25NMKHrMwWK
KYUijfdWN+ZBuHeVRVi7oBsF39jT0Bj2djaTK+jB1yxC/GUfr89qHKJ9MISvCXFLBC/BETMmUZOO
JTChjEQqYRlMfzzMY+sbiCd1LmWp9hHGXZaURKkTTgrsuX6FXzmQAhR7jgJzHI4kiIC2/MoIVo0K
Neh/3J1Jc9tKum3/yos7RwX6ZnAnYt+JFKnWE4Qs2+i7RI9f/xZSPrbrVEXduPFmb8IgkCnKpkgg
8/v2Xrsx1EdwDNc6NB8DLJboZ9xtWjovVjIgRSZJF1Y4UEYBHo3JCIJ8uz6pX57x3KZr3Y/WZDAc
NEoXW900cauAyqjC5skP890ksnVld+9eCy6SSAmw421wCYLkGLpclllDaO507bt4k1GHqwJ9W1X2
QWjihLkOZjGWu5htkqjZYmavrrZEpeuhMKv3DWSaRRyJH6GKirOb9x5B+GB56bKrBwiEOTILuwJu
AhuR5ErjPIZ0FnuxtGYndR2HKSqDelgR3a1xjYrARq9CDf105eSkdfiPjlV/WJpWLUc1fzXTunov
Rn83uSqRYBXQWvCOTY2aLo/7RxvaQF3OeRkXkWUkx5rBUZTF+2hgQ/Nwkvj1gaL9q+uq9zQhd75G
ZEPrWW9axwJTWN2BxLOr6zvXFrS00PjkeKr4Itrw0bGTd9/01tyLV33bv2dxbBxZ412hZK/8dzKl
n4Nxtof0wxugJBAtY/Bh1MW87r35BQC1wYCIBRHPa8unrMy/+0qDywUfrsHHIR4Ql2oQRjzMLext
jXc0hhTBsmJVqpYCjZhPXoEkoQm9nShNc0UVnx1xVa9dl8922VnGHBEBRa+t94kdXwCXV/S+/GeM
qNGR9uyqpyh2UEfL3TpJg7eGrCCfTu1CDaIdyT4Pxmxnr/kQLStLOWcUxXJv+NDqATrci1pbiN6r
impDaq2A9pr8+e8NdMcLUcK+zLMcbOfQvetxu5rpaWDQi++VmJ4qlpRxUJyIMEWHCtiixus7lP1J
G8GThzuHfQw3R0wXTXZjARdthyLFVcSGNlZDb5XTrl7QyO2fzDREdMo1p8RFFIiWNSEm/MQmVlk3
XCTOGargViAf1hA+sEoIDBqDCA3EnUDDF00UQdpy2KYplENZIBvRCnJtp39NnmqR+cGlFfFEU3VA
sUY0k9PS1/NoFNJK5PYXGCjRURbqu4mEhVXocrOmivLDtKd95orqWzpHQtG5qjKrfimiMt8lXY3L
q6PhLTJ0ygE7A9MK3jPPat4sP6SHrnvKIyII1sZhWW4itJt33WwuYJnjL4XZHf1ZTMDqiLgfPjos
JCku+kkIgsDBq1M15c3C974aUYqeYT5c5Cen5E4L3+OHVwzPaYrdBd4K9g5WEJ1KAxw9Y3xRWaTc
BwTeWzA3Nd1+ICmA+pdSOiQ5F1A3oT5HfvKYWGG9TquMtiQLHSpTDWWbkW6970TA5lw2QvHE11Y0
wX2ZeqCdtHrbFyXZdsYi5YuyoLUbLCl5Q++trftQV7W9Gl2p2BDNq+XFAxBBfTMqbQSkpgCljNp7
aTtNvvMmyrKVo76NkHa/qy4Q8qbSyKwBm0nP0NiQrrwxcabPYWlUP5v0WqfdQ2A+a7mjvfTjC9/s
Q2d1UCGFom37wPqRxy7gjGlZmzk6N8flquV/Q1sONNFbI+BZqt658rqrHufmkjzQjMCcW1BQxfUn
1LYZLMxuNMDrKMNzTCOZJhG+lRyMkBWzmNQWLiioosKpG848ySaqCCTu2/u6HgkjqhN0kBr5OGJQ
7npzHZV4GWrdxALocS0rUT5TsKBVH1CKUivgEooxBGuyBd/huSzqwn0KG6z97ci+RsPY2iQ57h3X
NehNiIfKpupEU/RmttFroZICxe7X2rbddMBnjpzOnx76pHoGTHcdXZTQ8XBqfLARVg+134vyEQIZ
8CLD8F6ztdXCdGjG+F0UiLqU+onWMj3wCLE6n7JtjrJiCl9HrUpPSHFxRejADRTnuSkvU1sZeysb
udaB3Gwxja6dGNcy7ue0Dpq9l8fqPun45viiwcHlqOY6psUK1Unb1UnDhypA6eXEk7sNvCFAmsSb
aXQRzb8Q5EjCPaK14G04OeE4vvJFzyp7yeJDX1gOFn4u5GOAN8MJruzL+31hlxdMnl2WtVShQ2xF
o/qYIQ2PfK4G+M3vi7L7sAb7qUUpR/h4ky2mhFhBmqmDh9mmUz9GrIFqoT3n4gNEz3NaVlQ9DHNV
2v57MA4E5EX8xrYVZ4FqaUiTlzDd9GxXjSA7BA7KJpLkkLbMIrvYukcjhYfebJ8TuvwIdrB4GxTM
aYqKXQ1esqoMe6HW2Qkk8ZfMKg5BWyD6mRoi+SILi2uP00ZDpiXC5j4cOnrA1bH0rWtFEqGpqmj/
6whuXkCjFBohrFuUZ3QnKIk1bXhxJ30TCmJDwijACHbEdLLvYhfMth72O09M2j7mK4Y4XAR7o8qL
lUsn6ZjWJpvQcqhuGgw4tLcJIQ+Wt3ECH4u/gdwFfy82DpQaPnHteJgx4Q0qm9eMwOlxHzWEb9Dz
0TZ6P/Jr+HtosXeKtJgVU8I+J58wDbqZSplY9Ev6DqTilHSyQvbDUQFWNBXjslAejX6Am1ekd/bE
StUAxbp0JmU1OsW4hOZaYTbKFlkABNqP45QyGdIK3WGN0U68HyFvcONe/CY54gK17zuhbbkDhpu2
jl56JE3DUB6iSWCjpYFli+6tCJE7dIZLi97jv5OJS9Vxs+wn94gcgC9rMpE22qe3ySUaKezeJKMd
aXC/iPjfIP87suTEcdt5d+1A/KY7FVs7S7/iWCWBPQu48jiE/WGjOXmUud2qFaTh+Nq6jgJlQeIy
1aIw4L8KZYnvuLLz/VosHNF+uEGMRlD1ENHRHqeQ6zerwSiBkVBZJI+y2lt8V271nLtOkYn4dN4V
xJ2IeniLS6f4gaCXWpvmv0R2+jJk2NlQDuITntg5TBomWcE1J5igZ3Q5sowgYGdJAlPPG73sRQLb
ogWy4NhPXdSKLU7ZZCfg567NoLVevLJDXJGoX0dnLvi5/nCuXLc8JrVBeUWf1K/qix0SoVobvbVs
UDLuiiiE2+4Nz1p5RIIyvEAEg4TVhA3fIQ6xMpEHapnJWh5aA8UGQN3ZUfdtc9fDqueTicqrE+92
0yun3w+hav88pB/N9cGwh83vc7/n2UOGNlelLGfBAZzu5Ah2KeVUN/zJm/FNnrHISdiJPiJyj3a9
nSAdswOKUkpauQgC8vlDBZpfJ6Dwj4eYwME/DudROS9I9JnHAlgOrQTcbh00a2Vspq6ZOY4m8l5o
NotKJOOjObAjAJ7fI6XXULrWA3VYM3cOXKf9nZZgk09MZDvDzEvvXwUZSDOq2riz9ehRBOl1wloE
Bkej5t/PO4IyeK2NtqEJYvyYphKAU1yN+2nCRYdAatyP2RwE6PSz1s3NTmad4MLoKTuWdIMo3YBS
wRjAGi9kq5SVuI5ECHuAmAPHuEdS+r20wo8U+h6743ylCGUzzkK7MUer4bo9/BTKzAu/a6dTGEar
tpjFztGNm4az1sljaAog2C1RGWrdnoaipCZ654inqIzbZaoEdMcq790vt4K6Ou25SCdtoPmuRsON
b8stzMrHvtJuWe/d1AkyUYlLy++jVxwnaDwIkgt1ls8G6Ito/JqVlOas8ntWAOQtoWqVxUNks8sc
eQm/dWjH+vdqwgIhgwBTAzoQqGNZU7u7RtMGlhHQyhrlxTaHE8xitgH98N7E2lqJjefY9Y6QsOtt
61qPmtHeaWGEp80iiQ7+88oOyWZNEYeYNiKMHgWMQReoKe3vXQKEnggEFItrX428w/wvcev0KxVK
VAktu08RB80KjzlKGTECFQ7TqxrO/iCt2masrwD67bE/cGfovhghn48x1sE1lDYcCcxRJW1B7aJB
6DGo2na+/15HmMVTYgxWQFigCr926XSjS1XdZa4OwMYueR90b5m05VuF53pkUbisPF65M+YsnBB7
hyKss6oMD5goDD6ZGB6UaCiP8oH1rpEu89DeGq6S7YrJLo/V/OCCqNv/fx39bZCV/R+iv8X7FKVk
fecNJIHdt//+r3n+z+Rvw/yH45rAAgzHsV0Ll9Wv5G/H+IfHGcO0yYW14QP9Cv62/qHbput4jkpZ
XnN0l6Gaokr43/+lGMY/HEu1gIFRUURnruv/m9xvTSVCvCzScRY88C+1DdajoJQMU6Xc6aqGbjL+
R9q8Sdgoq5cOdKg7uCzIhLLV+Iete1FEb41GGlXrhF8hpGdLATeHy23lA0fGjCgH/M6+Qot1H8tg
Vj6KEjZTR1ce07TxxKUz30cetggrh3Jn9kq2l6MafsHPUbrQmCZ+TfZbNggltU94uaD6oIxhcG66
BzfsEb1pQcPmkHNyoHS512eDiWKsJaADfYiGqtSevlE0IzN6oAwisaZ/PNWyYD4ranefhbmHoBdr
w51mQkvJtTr0V0SHw+GLv3fsUb9McfMQ5w3VS9KuWzyLd/g6rgQV42ElpRI3YVzcrAlQdFspIywe
LOYZStAt19f03oaPuXL7zL+NaocPGXrBl9mWFg8XJXLtDzWaLoFXfz4JY850DCWlcORQ0ResHZHS
0602NbA5FNLPhp/W59LIH5q667iEcKrve0pUrlF+npMz5Fw5+muuPI+cp9/88VG/fH5Q/g/S6AvU
9abmA/NvPj98BlVN122Kyqb5t88POUkuywsETomiGskp5FrhDWN1kA8Y36uDJeiA0YDgpKs6f478
7dzvn2tFT6xchR6wrJ70kGV6k5XjsbCK9imdl6ZdponDRJ/riUwJ9getnu/laFdTENEGtmRyNAyN
AzL6U1+2e9XVlAtrbvVpdNsjVMeBXn3DUTjej2OXfI6xO7hg7DfOcmZQlrekBe+XuN0K/JtxmSb9
CTB/+LUdQxVib9JcdOykx7HEGFuwdvhaN6DmtEB7C8tBrCcnq3aNorjH//zGW8Y/f3FB0KiuSXdc
1/gCkyKm/vMXN7XHjmxQp1waThPv3FyEJ6cJfz5kqSY2IrdK9sDLju/Y9wEHIUayoHzEvpivA5cC
jkjt4egn2zJU+XapqXtSwrqlmYvI4iSP3Qo0qC2aIxs/fes4nSJWberdY8Zh2zB/izPCJ5begJh5
CvT2Lrct+q+lEtxwOIQ3pHeCtusSD0cLdNPuSWBLExRWIY6PcYJy3GktSQWi1heF3QQnd/4vhP2Y
H6rOXcWC6ifrX7aZUz9+afLpBki0vcnzfui8/uf3VNcti0v1n9dD0wF15Rm2pxPX7PKJnsf/uB4G
Vq0VRkzJjqKf/95BhfyKecpZ0N4y792R8O6cHTJrfNG/NIN13xtV+o1m5lvV21TGytBc48EP9lpj
1Rf0ERR/5xkGdg4k7h9R7ncLRNXT2c5Hda8DX12D2+ue8fDeRGCn3whYviF4p6ShF/m6tDt9Twrz
cFYmtV+YyHA+dDA182s2XpBCWiVaLR8LZVcgnmlzKI2UFbyzHgRkU6IGuiFcqBcD9JgXajgYWAo1
+TplOaYCopDv9Jawi55Swl2IZYENUPljUKKHttHa996I8ZEIEb6EkTfSV0uDW8jSFlFbXZ8HFE0b
G3PcURWpiQ8pmEkMmXpse9dfh1itzq7IgOa57FMow5vrrNW6R+oK9S4d+GjKQyKMy7M2uCfHC/tH
eYo46zvFNcXV8IuOgEok/GZWWQc52BZQ5QqjM9fJiJG3onVIrZJGVxFZqxab2aIZ0fKucq6KGZyR
e20ObZRT1GjGKc9TXG3EaPRrigx39DGuwoLqh4MG2suNkyehuvpTzyrv14FLdE9mxE8Verl5RB7U
qa/fEuAnSXgyfczz8xNhkwROd+CY6Kjc7oRxZDf1OfS/mlMUunP14GzcJXA9Fl7UmNvSabVHQHEE
SDtlRpvF0R5hppl7kpQowcyjpq/65yCrD/JIPlT5905Y6c2cp+fF8J6nfnOSQ/KlRZtg+ncQt1UT
5JKeXq9bJOpL4qBNhKjoU3oN3TdbGx9Dv9KulelOoEhsauZ96rz5FtAIK+yre7J5nQeuKG/1/DrC
QVfrqeq4z4LAeE4yPFLz+Yms7XVPmWKjsmt5CVGQ0kIvTBct1RBsDEvwpEeQzrJKPvkPQ5ac/J9/
/F/nJPTl4FwBQvjz1/zrvH/9p/xtzv/jj/O/dTU4FUH0DWHWHIoaaFcTzsFGKepwx1/Su4iORifV
E+NjSI6d4tvfxh5Eo5ao6udUBAM/p2YVBKS/pgZt6/zxqgp7jI2cWvqlf5FTg+SPV/13/wA5Vf4D
FH/S//kfwC3OWpNeQCyKSDW2QDFRjb71rGsEMBZVPRINxKHbkfYYqUJfQsCbJSkDvZqq0zdyFI2J
cjdlZGTLUduwrxg16oscTIlI6LPouUaxjdnbuI+sZmNXKhw8rY72wg8V9FM44x0bruJIKX1HxHL9
SL0wo9mbaks52sdxcBrC7MOrakEhnR9Aw0wqqXKT05OO4mOoqs1Rjmk27TgH9BncJ16MgBRnZ3RU
ReWo53fqZerrjRxMjQg1ewoBxkuOWjp2L12aOSdHR9wrD3FP1BvSxN2VPOx7elwt6ouDPIxGA1Rd
oN0ilTSNyTNPGL+7l5Je3h7tNam280u2gYVvisTorRzFi/qh+RHLv7zrn/m9flMnJ2IAokVURfWG
5KJ6p1gNGtuEvqDPUvmb7yyjlL91lNhzShAwTB2D4p79ubk2qPM9FR7hkwSVfusrOPSDqb2yjkpW
YdsgD/HzihBxTaUpObhvFimu3TiKb0gE4rvAVuJHPL31xm+mZk2H9GhaXXSvNK6x8tpkuk6OOUAf
UcGPoFPDL65pH+AuNkovYE2FyVOXmf6PJpseqjQ2v2QaPlrhOdlTkCs9CEujujRuEW6ogiVIC9lW
6EU5be35t/QDTauAUDc0mG56Ehge9lUp0q0qOvVsU+FZBoL7KQWQ+UIyGt/q2L6Dk1bPfqfxYKlJ
+l5OugfP2OpvQgCY9GwwjroWnackzy9ZKxApK0fqiPlFnpEPGFXw7uVjvvo9IKfa8/4H0JEbPNmq
Fj75U4Vbiba4PFUo48vojTniziJ80i1KefRjg4M8NGz7MmXRzqbp8Yj80jzqXfwtrIzs0ZxPmYK/
tqNc5RlvxLafoz+kzMBYVrTtejT6bKUUvbatrIGipG8XV+INErVBdFA0uMEGdVt0QAvloRzoYRnT
TfLsrTzXzrnCtdObyWkM3EcnowPcDMWRgMvmDEqq/nwIKoI8MX6w6B/gFAb4891NEJnuvq2/lZhf
74WRpxuC1jCkz4d6Uv186AIWnLonwnan6xCNJ4slglo21bkWYrwJwoAdwAPIgPp8W7SpzsZMjK8e
eTheYxX70Jv4g6TlzwfHzDmFrS4G8j89F/SLD4Ed1A8jPZ/7PonW8ggfCjL1v07B26AdE3jFz3/c
KnCN9L602egtAX6uEqUejvIXxfNvw5nE8ij2m7Vu0+xUyyCfnu1O8XY0H65YlpPPhzpowRKyL1iG
ytgDVxIWepI6dbcTOJ/POTPbxIsK4uHmH/PKdjy2eXt14RlQlQtNVbmK2LJJj4OS0LrDiACGgnpj
x+5GHiIQBlINMdhp+ok8AyD2Dg09/JomILN4BAGAiUs5yJG/H8uTAQpQNsvhfR86w973REIktaqu
oh4FUdGgtMkIWPzgTVh4qBh+jEZ21qhWvDX8IRbce4oHrLHd5vePg7NGGBnU42PsZMDwk9H4ULDQ
2GZh/vCm4o8fH1RajUODlaMmzGBvidrbZtBV2giULMqD9oCAEglyoZbbESX/vaHFxqp0subqURgB
3RfEL4NNo8/0IvE1nMKjIqKUkj0r4yqaa/dNtDUKe/ywKi4rZZa/urlBUz9EN09sSb4KYyM5d6ZJ
boxI7I2XR8+ZOuirsi3HL4WarczGwt3conz0cLuuvDCb/t15OT+Fgizng1kWO/k6gWn8/XU+X590
tlVY1oTtaO4hKMhbvbO5MEPxZS0eYbLFQvglJ5oPIVYyPRbkky5FZ1TnwFSwXBN2uTdLTT04hI5v
SoTulzjATxKOrfoUKT4KKSCi71PgHOIidGg3G/ahab3i4ORUWhDYlS851RzEzXrI289h3KK+T01l
PAIrKV9Mu12pQ+DdIKNk17btDjF53C9Bg64BUtm+MvEn0bq1nh13NDYQS+kvu631bIWZsaxL0W/l
Ie2TiV5vOR3lIclTxwDnFMivNHk2xVqebbu+vah2c0WsaJG4pqoH+frsa48V/X18OkPNHwsDZdcI
/1wluGhDmtwfdtGQy5g5b79nqF2ALT/H0/1rBneU4bGHaFMic7nzUm16p23GbWAa7IeIDueBDQTr
03kgVwvaZmPzOgxps1EDFmBziuZLSxVYTpjAVCw7QmKOUJvDB/mSWt12azuHxSpvCSbSkbupDLg1
/bpXtJqL3avWnzStIlRPzlMahfBVXJhbSHLZRU6W8xrNfJIzPk/Ng79f8/cAgQXjXvw19/f5aOpu
+vQlyZv8K5qKpaMEuJpH84YTNnh1C26mVa6O91pkkvIEr3qTTaXzgB8+WQB4sTfZkLvqD0yKET3x
IB0eTNc/VRD5bzXoeZRlZbmTh0abNDuF7FSSjRXzJs+RrGxp+i2dMNrkBR3r3EfSODqZ9Saf4SQz
fz4j8ObasgjBi98nxxpVfeyTQ1TMR+kImqlpLVZTboyjWE6RI/LBnched4g1OURBqB1TYajk/pFT
45vFLjGIU5CnPgfn87USB5tG3s+C+eLQ8cGsctKt8IQTOiDvTQPnEBBix21m82naXPVAde7KXriU
64fmWsRZdu1e5ZB8qEv+ejbNGi7ljrId5k65NTj2MTBp5VahMb5moHyW0dDypZkP6cSzJe3VZ/ZE
2Dw15Hm2QHNEABGQNgs4sFaItNvbHV74dhJr0yqfm9j8HlJ5ulcdUdyP84N85lZTtLUccQkrx4K8
WluP5miJHWSOWzeIDEJVi05pyhTj3utM95ywUAutGHpN1cTeWenpRfQjbVUVko9FSjaMG3bKdBWB
UsY6WpH58PfuuQatqNeKcpKn6LNuPz8ggoLwBQG58blf/twa5+RkUo9ND7ajHqHFiWtTOdzhlPiY
TLrxYlmFByVNT6mHlsaLh3Zi6YjU2WEhcG9GHa9SQAPI5vMRppDZNctcHquw/ld+XxEGTzF7oTZl
tZaf/hQZxqkJldUfXzKvHNkk4PJYO+rknT//uZ2h20vLAywvkkRd66GqP8nDxKn+PJSjmhcY1B/D
ZdXZ/T7xJ6jjNYDzpqi9VTQfynONNnHH/X0sT8oH6Ho9Vc9NqFQFtItB109prHInDyOiHa3oY0zS
CPusOttKszBaT3C3Fyb79MOkTUC6TCsk405JintnwDNTRynK9BGoXqeN1Gb0XJwtmgyLLMywtbjR
suSb/k2P1RhXfN88VgFyeTihOX1B/ImBqOs90e4BUBrqOEWlj1+SOtoSw2ts09H3CUcYWMIsWSwT
Bjb40bGY74hCV9xHxMcEWkeQ0eupwgnYIB7ftIGyioZLgzAEHQRwjR5sOpVrS+lPlHvmVXnkIqFo
LzHl52sT6CfyXsbXKkWGaXdgvdAyj69+mf2IOTyjIx2XiWFoq6gQw2nIw+EUzM/KDkEv7ifucPMh
FeC+YLk5Nix5ORkOI79LywocoFmWr7gqJEezarh+yKcZwDhccsm+nAfkKfkwpn5ypEmaHCO1eLBG
4pX0hVNl6BRq5WGgqvTsCJiaGNZMWsNmfyaktGcJoqsfkGQTrYm/pYWXL3B0ppcQD9RecYH4eyWA
Dtsv0JQwY34tvtzPeLJa9I3CfQwHim+kvDrf0ihfZSQcf6F2B7eTTuc9lG9ir/USkKWiXXqF3RBJ
iSn8R9W6yQd1isBhslmQRzYJZMvUU7ltObl1a2yqWFRrsrshvoa6635rXJrLSEqgjHUwTHm3QeUG
9srESXy0FGHv1Za3U+mV8UFR0czEJJh/qf3ulAvXPtZhXKFOHRHdoeE+Viw+Xiii3pHm1D9VwhzO
npF+8yrPeInHzMWM200rOWuYNPwIzlurCW3Vm10PlQ2y0uLvx6E1aKth5Du/cpRWAx7JsdXkV6p5
1pm04nbHuoPc+vl3FB5IGBJCq708DDNr52HgvwkjtR8SUZ11uzJf/vZDIVmfqLbMP34ow1t1A5Zi
/f6hGI7LwkA50VRTQbRdDq5Yz91lUbTqbsBBd5Cnopx6weeoPA5jAZUqNgHp6fraI0SNPUTUXOVD
FQe0kCIRHaif1NcknsrzRDVADpLNyKYs6MaVRd7xhqjf/k0NT3L9OBmag5jY8jeNbnVvnfjjtGMP
/r+Zbc2ns8rD7su6f8s7aN7rqgdcZ2i0mfpikXA9iemIz2EhR0fHCkECHitvQMjB9m0dsAR/sypl
Z5hJ/Ti5ZXpqEgMqXzxWb4RHAATh7nV0UDQ80RfaJNQ+3ip0P5s0yJ+KAf5SqJDZLteNRoDgbHAC
aOfz6nKw4Mdq3EYO8pAEhg1AtfSGg8S/elhDPtegBE4fRse91KwNKUPiKTOnwnzMG31nRr32Vnu0
VgSI9q0+H7b4Fqygt1+QxKT7dARul4cR0yb7C1yf4cHzkAlEAYZD+ePoVSD9OnZ8zD+/QIEfsZBR
SCtC+mDddN0oIb2Y8UJ+vYapMm7m53N5Qk5XLQrZfR3Yf5/uCwrCOg40huR0K1XPXdI/pVprbpHj
hTeNnvAJDdrZ1VucfiMaDtbmurmNBWCJYaB+NATp2Zej/TyqYx7ajtNKbvyNpKepZHHVkRv/IE+d
i5nla1kikDOGqrskBrw1eTT26BUAMBrciMhDd+pJZb+OBwfNDrlF/nxzShV8GyjQH9pMoUX5eS4q
jk0AAlaes3ttvLS2CR3U3/RQ3a5hBwGy00p4QgOq8UVqx2s1SvCjsjKbC5P9Dv0YOBP6bARHJdiR
vU4xd3J4qs3k3FA8/RydJg93jRJh0QTalB+t+Q7yx4M9DSe7/WKYcfs5hpBw+JyQ/XqWen9MMOPv
VmCMe69IZpykPh4weowHzzP6daxF7/Lo9/m/HVplkyoLeTJK7bMK0WqvBQezbJQzVy/zUs8PFY3V
O8GKbYe6L1Dglnm8I509LH8e11O7z9k7pm1gXuSD/GFeaSohLCUwJB5oa8ZEkGYhK7WOtGCKidsx
qIoLNH8csLrbvqKyepI76WF8aSYt/o4kP71Tx6Y9Z9Q272iSkE4G0PitYgm+rMw43Peg4V7nfPH5
NNrQbhflEnbQV29qWXw0SuFfkFSmF/nTFmga4nQ1/xKrhJmaeEGeDLswVzHmXXAElXPwdO6EU6o3
j3kAHzbRnfY7TN6sVaybq5sPmpVOwwNONpomVlveOUNIDqBpAcNplfA6hGFhUSAWh1FX4m0Jsb1/
n+PXWLUfJ2CRR5xOFKhj99HoOpb2kz5BMaHseMy8kkwu+RSfl7tJhQ9floF/GZ1fZmoQU4/UUJbg
LZ8+P19mhOvZ7ars5+fNRq/oJvVVfhZHJRigaBFnK+RHtVKbt4r6HwWgWrsGGRnzau88UXdJqfiZ
1Ro4bPCgGh1YtDJ/AEoQUGVVhXd2TepwNmPyFEzpNcEuxkmBNULFhB/KowrINZ/0nTznzQN61EDd
cCr383XlAOaG+V1kLfb5UnY11Nt6cFRklryMfKhC8UPpUKnStYydO+IDCJGm0r0lC906+6oSOTNy
4g5ta3D/OQeau743Nffh85BVjXkWGKRXFU7kBZdb82wN/E1CH+qC37Rxf8eHqd+PlbXyeijoCey3
k3xGjnJRzx+1fj/l5soKowRC6K85n8f/bljOgfocnozCfPKdpt42Zlvh2QKQI7/yLbHk4+dTeVwh
m0Jp9dew/ML//v7LKTEvlWFj2SS6Uh2o65VIzRGpH+qiQX8gn/79ODEKH7rmPAufMiD1OYRVR7IQ
BdkqG6mc94btuneGiLp1O5UoZOdNkWP1bOQFgmNh9eLUyjnWPCcM259zPnuKc2dynjcatjgh6dD3
QzOdM+zIIyHJrYFVGYFHVFHB/zxpchVe8bb2C3mfKFJMYJ3l38ujzGApYAIs+Bw0Sz5IdLAPv78I
RTs4C9HPKtX5CyQHPr9FQPVAhhMFPe+pXJy1hKkkc1O9baOvjCHBx+vMlr6xg00ycg93PM/6XG+B
tFMXdIbdvVxYKY6yVsLRusFMiB58o7vJpV6F10ivgcKhwlbWcmuBSMCMFfNNIHGiWMXpGHHul7Ld
iKyx3rJKszYeXMZGH7t7WWY1XETVNpSZrSzvWoA87mybrvwa7HAWLss5SsQMYRvfyXJyJIrg0EX1
9nPPm/x1KAeDyiLNZtCaXS26bzjM+h/BDZ+v+aPVlHe7t/IXm237slWy8hwrgc26RSFUvWQJrrnk
H1BPdZ7dTICni/NdAVI487mg4zunrICjF4g9mwjYbiRQ35laFm70/LPl6pqdtvZCin2yw1rUjrHv
VTJj5GFc+S7pm+NB9m5lR7aovyIbKm5yfGySdxY23Wd7No+Ezl4M6LUczKjdtzn7GlnlmlM3QsIV
3uvOcbBIZ9kxSlv/XmG79VkHC3GtBO70P8yI5hnCQ8whX6MtY+XeyQjP/PVb/ucZ4ZSuKn1IH6Pc
R+xDvRh0nOa+KjZE38movCOXOFrqBn3APvZeNdo8W/px3WoSg/faFNOPNPdwp1LTeDCF8ShnkSHZ
rDG6j6hE+aGEL1FFGeAG7K3GJsmaLhg4H7ZgNZE5kK87T6vaI+ms7gtk52FXCvbcHh6FmDo2yv3K
WyieEz44iCFvwWDby2Do+3UA8+zGQja6j+oGcBJHcgYsim+ZMqVHSEXjzVNMZ9NpEbEZ8wz4PdWN
zc/8UnK2HyGP/b+0vcdy68gWbftFiIBJuC4JWpEU5U0HIW0D7z2+/g6kqrbq1Dnx4jXu7TCIRJKy
BDLXmnPMqLbTvTysSqQLiGDC1ddXW14jhAWkpRkucihSnHzr61m0kYekcE7XXEu/juTXcFTBDjDN
KRUs34FCUPNB/jzfbxmyJQpbfWuxB38tXcqL01yUL3NHWWomSpNvO8b4OpvRlS4JFg8QK2dcBv4+
oThPanc93LSKhuq2i9uLo/n2BieKCrIbjnJaaflTGAcO6niRvhmp/cN0lP4Hvr6jAms2XAEuiiac
ZThoAk+xQvfX3Ct3ziTaD+B81UoVuKgN9uAHApz6I4te15M1dTUnkyzoq6eMdePRaih3y5o6Prpj
t4yboumP/ASuJ/dEf+YHon0qJ0BhhIrMD3Y4kOjtGLQNVa0h87SpPJRp7lWedbJGIDLKkTUm1vxQ
NYN65v/uQeRuDUevN1/dpHRPci6bNwKqJ732FEJc8KPW4i4hIuRrri5MfzWyUT2E9DoffBokq0yL
3zIhptdePAds019KujmnKIG6L9tWNfdqT4Vgcfx7VuvXGWlqbgvsEZSKHKbuTogE4ijwwrGytGRw
DajDZ96n7WuiAY8HgTPf12bibAQIpzN9/PigFbCQbJe+J34okoJold9HBTQrRJTixbK137Oqlj+n
PtggjaTZoDsILUIR/HKK+TMIRAdsg8+MScgBVIA37AfJYfmf20Dus9+cwj9jgncfkrmaT20UY3Rb
xnOWwatOidrbnPR2fLPUjbrlhF6zL9ZtIrvAgtRPfgpXnWbBWxm7xTYZi3wvX6+5FGTdAq5VkO+1
AfNfw33ndV6epXYTvDr4o1ZBqSgv8lm8jP1fnCe/2uAS8VvgNqfXFzT7/8dfcnCao676UJSWXqyD
/vSYOlg/Y3x06ZoHIpizsdn1GTij9RDAj53i+io7soZZ5sdKY0XzNZv1NkWqsGp28rR8+POKrEyt
XWdE47rVaOlif6duv2w65d4yKqdb5HriLIdgvth7488MOZZm6tcMOf9f7yFn5H/P+H6Pah7ecWsf
ZUdTdjpJIZ7Wqt3iTly6nHKshaiaFq1xlkORHw4XBwbOd2e0MQrcCKqZAyvUuhuhBi/fXWcl7nel
46YnozCbW3N5kN3oZTyo84w9CquSlTzb2O3XmJxmD7Z2QPz+hGwRz4kTpZs5ZaWWGdSz5dj3g9la
PffwktUuc78fvufWPazCsNT230Pf01JobMEca/gFQ1VJ933ZFxdZwJXPHJwyx3bMzv8aH5dp8mTN
STm/QS7jVsTbfE/9M0FO/x7/z7eWrzaiujwFoEKKtuGXQjvphz+NAOCqkhrccmio5t+H7dB/HcpF
VzGr8VnFUtE2Chy6rkIo4sT38iEUpbUdKgLPvsdih6DJrE0x8/+Zt7w8Kn3UygsTxoxJ1xjO86ye
v7v2A2krtzhU2Qn/Pf7dbv8z/t3ql+tDOT40+nnoHHEcYpobfKgu9vJgJZV/ER1kJ38mHvbPkBxP
+hwnI3jsjTyhlilGbVMrsfab/accMxKjPhmBuwX62z/S+a7YVD+GVJcfUcR/srVNzvJU00elp02O
2MnDpI+LfWrP/loeIhQ1z3irX+RRPE2kVQ79JZvIDwoSEm4ymJQh5M/T0EXmbdotnL5SCz/L1rrL
lCF8mqzAgRNmGFtdD5zX5ZXCSHKiy0csUovqWzN1MmEc86dYFOFDa6OEWJ6ppLnuk5TQk2UWaxpU
kHLsz1z58kGBOYxh0dmxTra3TTagG8rpCjW6DfvZnVFFmMbQ7eekc2/lGS2gkRQQy71MI4GIaSTL
voP0N/digheysvWsoHLtNjsuVKAOgTjQHtCICaNlsgRLjcVFQV2scLk59z4BNF0nnJ1mQbtIbd/4
ejCxMh8SU6FE9h/jbbbEYCEvFHHjEG4/iBq3X4lNiuBTsMw9wXBKV58skNJYijqyoIOEZKch+lWo
dvARhO7P/36C0Df8GIXyj1OwBFAJBckIUvdXLHsTjj2uVOBUFy3o46e+aDfT0sKoXQH3RR19L+Wb
8oKyyW/Yad8EpZX9CoLp68mfkf9+8j/m+OC6yEdxhzx/bPFwPjoZrrEMVKM8ihzqaGzEmkOS2Nlj
DCh7V6kiXyLZMv5VzeEC4ZDSlDYeRdgBilfGFK9t45+KqPYPjZMP+8quxKUWChmc9jg9cs/VVwaU
kA8zou+qaTbV6uEu7qb2d2LoLwOF2FelI8QodIP2nrCTdJsSiaarioI8A/VLqla/eqelt17j/geJ
0VxLzGKnXCjuWp4IIvIijAzmfeyTlNawg3SBOr+hql7JCcnYObhGreSGtMWYSycheWTsdZtYV1TM
CTwLBvW/nhVOpV1D0l/+57xweW28nP3/nheM5a2ABUO8SxUdgc2Q7FYN/j05m+qq0TL7Z0NaV5V0
v7BG4ccoe3JyI7iHVZ0ZR7qoyaWeG2ompBa8xnp+K+eyZLnpWnV6w5AGTzku3YtaALROKxsjcdM/
ZnRd+eQHS3aE2T92g2Z66RBEO3nWL5TgoBI3spZnxwHMQ+XM11Twv70Oh4jsl9m5L1WrP2kGKdst
+K6pGeuXfqrzvY9BbzubI4od9TNp9fqjNsx+ww8THfvCrR99rbhXYGh/qObYrIfat2GMqNqtWuF/
dpcTgTv9SqgX35OFBU1fHQfv6434QlbQDVeUgJ/xSG5jSHX+vkBk7QGv++tZMSjFfZBA+5HP/nX2
/++8eHlnemW88wCovFBolPp22D9MefHRG+1wkkdILtydYvYmEcucpAzTP0DEbRw/AunJyNxbMQyB
YmElcBg3cXpWqvRZHuWY5w5jCugmEsCW4vTdxXW9M8Euce3q4e3+Naxm87yDM5fu8A5/D8vZ/zGs
E9+4wQtEKid/g+uMWeSkF/VZEcl0dcDtEGvk1ldVTSlKIxHHM6sTKaqYsfDkK3In+dX2QcLimOo1
/4T6FhIWlTukJuevMfm0zp2lz0oE7HJWHk2jwyvKOH81ndjdlk5Q0KYuixtdHQLcVctxK5Gr/z4F
mEB4VKCnVeWo4V9TvyfJZ1rdDVutbH+kuTGcI9l1pREBmLXI0+2wtGvlmZwA0YkLKcffp//xGvlU
PnyfhhRhEj1OnFGXRr1lerC9glXfqfHVXLCd8m9hIbegyaxrmHr/4wRXY3tlZ81fJ/RqMXMvfz03
4g6LNVq/6OFMwcEPNQQT0EQ6KOe4peeOf5UOmlb8kDkYJ6eyvskQ0ZWXTiGxXi+afRxlBglPmvZY
T914gdT1ECxHeV2Pj8mOvHjtUQ6MiUX2KNdXOUTRArBArVrci5hNnAPxJ/mkbOTZUE+0w2SkkJtN
MzgLy/kIOqHet+OPvjCKu7pKtPusj3NKcaRby3PygUYvXrRkyG7KZUrs48Mtg/5WnpRDOjlhXtVk
41a+iSGqkBJidCLTNcy78iW1Nf3Sa2zcx2EuXrpKnfcVFlFPnq2pT3olsRkHeVYN8rdENNbtaEQz
gJKtACV7+OvXCJ598GaXW3ATwxSbFr0sZYXs2kVjdnWd4B0Te3yMCApCjfJnXiCP5USn8d/wo8RH
+Vr5MuArwb4zN61IaPM1CZ7EeI6eDb85Bv1Qg09SAk/15+E0Uo+4Q9pGiWs5AfMY6Lfp6te+Vt0T
NCwMjMsJSranMIGqz2+2PLRGEW3VoW0+nNfE6mgFUbDaOlwu9j0uiK+Co+pMXhvH1keHotQJP5MS
4OOQOM6RMll8b6r8uHFTR5+2BtsPfMzAztvHnt3mKOhyM9sbGfiFzzqdQeTFCkD8SHuUD9ogPGpS
xl2xmDVi/DMr2g75SZ5sXWBnQVpbYO84a6L43KlAHD15lpBkB3YSW0F5OAVqeWeDLoR+2pGqPJKO
V8ziVsnheAeDk2xtUlgIe1oGST04G4nVwnvlCBqeuAUakZ2tpeqXojek1dO1O8fHRvI9xWlBJGSW
RkJshsOyjZLsR2W1D3bS68iXjWZHSdTYw2LuH75n4CR9YPH6XzNgRgQrs8mp2GR7fD+0hYZsMXaT
xLFB2kVds6vzYpvPDaFhWqHt7aak5yGVUiE6+X2vDuoK+BzyoO9jLgr1XTJmzZ1RNfAbqFskCgEZ
smZkg+8Io057SdnR7PNS52+x6DnzaIGdgqcBRMayeZkvxwmC/hr/nk9w9wdMVsGFAx7lY+IQ2JQs
usiQS8ROn4Z+Uy/97ZYEkHWcorIhi6B40Rw+xmoX8lm2k6dAwNZcho06mM7c/RukGNpC7UF/bVFO
3rgIiTYhrVwQArT3AiHu5R5bnkxG4vP+86TcoidoEjd+hDkC/E0/l6c01cx72+hfZIHfSOB8sBGo
vsYpbf5jnNTSeme32gegpPIyaXoJ3sCK35uZvfYiJZoC8dE5nfYkOhIAAnbjNyocJj5uhba2DN9+
FG64/VonzxTPVTeKNsOyPIYn3QMiMLNLa2obrP7TfV+B3cMweK8tjt8MdZw8+jISchTkoXMfhwhd
sWAGpN7aCPVntfwxDATjNKX/i7SUN4Om6csc4nXv68aCmoNYRsvcaCesMLtPSApXFP/ciqJ54EJ1
cTKd1KpQqbeuOls7eVhq3OhqJXhmFezeJCif18OibkB5LsilU7IbJCzbyO2BK4rip9RAxT41ODpP
6TmtEvNOSbuv8WSAnsQKIj27KiDBvzb/mTmltCvs4zRCL5O/SgMyXFtEPyGJR2utAx6JRtHec6MC
tZVP9T1aWm2VZc1bb6XuY1bx15795i2b1WlTdCK8May0vIqKtEFYqOZOTcGOfN1o7VSU7HsBj33d
kuWd1Vi8nGZmXfHhVVvMiMJTRzct1gu3xBLaeDeBSNqMJeKxO2Bc7TU3gmfdBQmgGUpzX5WZew5q
cSOP5ANgFHuziPQ8eThPZXT8MgHgUIHRj4Tf0Ar/hYtugt7HMk5zGU+nSUdt5raa/iKi/qppnfVz
mVoFu6+t1hSgTtgqrfmr9OfgzC8iOnWQrzCvnBPhBmc5/P1Q2woFR9kR6mys0KZV+16ObGMrt0lQ
JIZjGcPwiZZ9kZH23b1ZsnJfdlRyb1WYJWnAVXaWG6eFA0U1tlnCvllEL8HuIxlg7YqFbX1CX0dQ
onxqE8y4ZxfP7jTy5OKCbAfQaMTXHObGGl8mP/waD8f5r3FiPEbiOEJPaVHQkpyRHi2jCx+EObyh
PmPLuhz1aP2PUATYaco/0Z+zYjnrx65ykGfl5AwiYTUJ7WBKgRuCPkRZi65NGWvqXsr8lC+Ktu9x
eejzj3NUvq4T4UACTNQns6cmSGN8p+YGrjnW3kJrShObPHF9AC9dEl2V5cL4XZ3mphx/s3D5maSN
8yxfy35RBbB1r6E5gKujGp8o1Tf2ovg36uaGvBP1fWAfwHalCe7DRrDt0/TkZnT1/jSJIkQhbJQn
s4jpn5Ar1VF6+hhJ0I7QyJFcCD9EC6rspxPAB+ROjw1ssFRPrwy+xzFvST/LzUOdpgN1pU7d+G7r
PoxRAbMR8uga1Vt1oYP93COAvbOjtrhtq6EihpMrAsvxwnPrThzNSddfGvdTDndWa+5dtUaPlWLy
1I3GTM5oL/XqU+AqWn/1HrVcCTZqpIECxnig7hqSUTYaO7i/zuuRyNbugKCaizLkuqDLDtK+Gtmw
zXTkqJ48LDH7nUb8Bitpf2XRrd7H3A3lSfngq9UtPZgQ73/RP8bQidam4bPXCQvPpvOhH5RJoJlu
NXLcnHSCumdxKvGDQ9q41kneGNs8nW6TkYbCn9tk1FnjbYz36OvOaqr9KGd8HQbL2ZSz8pb6P94j
rXIMXX1ebmVZzhm7keSvAL7qYpYBzjPSV7K0Kt62XQpddXRaUGXVvbYImOflIVpEzfIwg+F3cNri
vkr1f45/zeiTT4HpA3I9Fwb5YDUmKxJXEACRIBX35AVCXiq+57Tg/weW8rmzBtpAwt3yargaIUHP
UmNE107dhHmeHBLNf5TfEcsz5OBBqsSHiLHvb1Ce/fpWFecVsEuz7gF60+taqmWyIkboHUJT1c4g
3VMgqyLTveUjHN5aNBO/K2t5yvZevnYoBZTcpcxEbEt+KJssH88dEWnrRq/R38KeaVZDoXQ3Gjyf
IhIKsVGY64DKB7fymbs8s9Wm5b7299j/mpcGTQDGSf3411z5Tu7y+n+9p3z3f73TIm/fNOgIq7pJ
j3lemE+FcPeyy29NVbIp2TYf2eX8Y9y0kmTTKGG47cywYyGKTUmaj3QrsWsSUjjO+ySYDnKUutK1
EIT+BiaFVUkPYClNg6ncK2X9V/tintHo9KT//muGXAjJF33P0LL3zO4yBGWR0nQ3ZK6RVRYtv9ev
36784KgtkYsmasq/fuW13RfUAsy9FJXoIh5vgpmywjiyNf0SmuDDH6fmN1czcnwL0rJbLbyAhL1M
i5adhdF40GiNAQhC6V7hZSQZHAG2PNRd0v1KxbmfereCNtqM20SLoDZMtr12SB72iLUIzvJBnpDP
YLpymaoMdAjsrOQ+yccTvg1rSIRyrF1OyGfCmLeGpsdnyNADoXSqs0Gt2a6g49NQLx2i39q8OLdw
NY+jE0y7Iuziu2hBPjkFgVbZGFyRHYnfZImvVdRFP9wQK3Yw9ytqhMZNOg6UUygt7wcavmsSviin
LGNW/slXjAGkcMCHhGRnuHnbSneYX9sg4soJEfhycnmYrDZcxYVh3FS1jp4sjs615ZiHXlB0gxUf
PgCmDfECmC8xDppTVo3hw/eM3rAQTnYBauASUrw8GyPf6gt9Q/xFtQ+QjL1VKbJOkqy4XeUVGkBq
9HJ81GMSogCVX5SxIx1GJPfEcVdvKdvZr5eXyyF0vn+/XI5/v9zXlnCZv1+uQsHepMtXN4lcXhuJ
Mm9BdTrnujGp14ftg9ECPAbpivpzGZfP5JhJGjycymLYyROtG7J401LnvSZ9b6dnoXKjsNy+wYib
guRoybomQPNrTJ6QD/9rrHQrappyJ0qkUjYM8MHnxtH3OI93UdL28IW70l9z3etv/AEXwJPVuvtp
qs51B4AcT9/7YLWoALS6v1TscY92UlXbghyMpyKsfzS5Yv5cppYBOZK2H55GHx4JrWbXvIkB9a7z
eei9fwyKsS/+Ot8Q7MWW3Z2yvdpFFIS14iXKrXiFwbe9CBGVL0F6sSM9f85NDVaqEr/I0Rnn6EG0
PqHJy2syuwo2wASbvREa4d737dSrnJbksGKejzFf4NUkbajMipc+gZ6o5ks02TLMhxNsiZEeAj99
oOeHBH1gW7rG23QDD8W4xX9CJ3+qsx9hZQE+K5J3HXX4ZtSn6ZCDnLvJ0Buy0B3Glj4YT7U2+aXn
BsSL5agslT7zbDttTsVyLAflYTq1V2733uDoO+6TEbKYFtBkqOxEZ2WrXrDDRny8N8w7CIjPpr/E
aJb5E7ew9uwo2ovJUvVG2PAsCZ3duRgBtQ7PZRUOz6HZ62tB/i9FOExMxEFA3zX1ahuDYGhxoBBe
QeYL0HVg/j+LLIl2kRPdJRogR9WMuFbULDUa8w7tym2kY4QEfreyHSjBbAArxPnZDiJ+dNPmA1bS
JLikKbFe6kiHN3H3XWEgkTNdAoj67hHPORqelMJIELjvpBOe4bhbM7qIusVnB8iPxV8aRQ+ZD8YA
BOHGj81yFSKCXU+5mx38UM89h8iwXHSPbtSzaSlwEozlhqQNMc8zBmuEeq62d4PhYSz8E1R+fHsF
kWjuaKQr7EuEmSuIKhzFuiFPJV1YNfpRr+m0pwYsAhvNrjqEJ6im60SxRoh9dbKjQbQP+rF/CRIC
JMjQtv2EpnpcE8sXESujjsdST9RrUun5k9Ubr0gqijW9s4Ppx78cJUfypT/6Jnp/Z1JLL0vIu+l9
DDyoZFaq8pG2KqlnfZvu5oRwwyDbZiz17kZEJUuc6mgiYkorQ7kJmthDewSzLQRr0rT2XUM1Q+gm
nOe2eSz4nHtja5S3U57f9bl5VQVgPeHH3H4UDKrRqmzccj0V2cSaMSGLdYS5mScocQp/9EhpXNSE
9AX17MCCl3CiJHoz1DtcwofK5Xem6qyfrRSXsipwls5a9qw3BKxgIYQZAiXXDSJifnEWuuz76qm2
mElw+WT8ckFNsh2swYkvwqm5911vMvN7vxYnY3hk7f47GpVbDf6pm9mP00gozsCmzKaNXI1VB+y+
A89QHBQQqpZaPuRhj44rKN61THlUNQCI/SYMhugwCptdOoUSUp/Je8+5abZN+B5ranSIHPg3mpvv
h3CstoD8dDCKOKwNcx9b0xbcC1iKkLh0uN3NrW0hZZkNSOGK7m/dTp29NOUL5Wq3ETE5WSF+wzDt
9zidLyEfbn6p11YQvzVE+wCB+aqf43IdayDNbL0/0zZ4oBX/NFFoXoWO+9MQDs4yolB1rf3d8i/w
koZZSyCdc9TiKdkhjSi2RLomiMOMaEPBY1wXwfgT3Fy7Qd8JIsu36Ogc9RI2si4oUduNXq4MFRt1
Nr9QCMu2PsWcoNUqID3nyRoTr7cyg2ohA1an3qmBebYb/6fiylg1grlUmgdxAOPZUHGR5yYB3sKL
iezdkUN4tQuHInuDHw9cYm8oLaE0bUxLMv9J/OLPYqyeLU08VsOiFUOwuTJ9foGNQYGFPVXAppLv
iUD2Nqxe0mnf+c4E+L09lio9CfPktITkJYW6d5PhzFqNTiQQq8cBbwyVsxvHaPudX1gEYOAWcAI9
22ihu6JdH64tu6Ff7o7npDB+D1O489WPzjLI+JxJt887d9X23S8ije4D4fzsdRLPQ2NclSXRN1Ws
f+pzCuEPZSA02xrNPD+A24O/wmaJ3sD2zKqBPezjWJ3QPtHcvtM7fInWTBmsnEvP0kniVDO8U/U0
0WTAwW0G1REC66l2Sz4KOWBXMW2nqr4ZzHhxhEDlmqdH/JNvJFm1qzoor3EUY3wm1t22xQf3DYIS
2OXa9ZJ0FhBGUpn4z/o9kaWvwWTYBEUqD6hX71t0rsWd0iYq7onxPFvkDAZ5f8oU/80vyge9GOxV
kdefVp3PWyeNPrJ2U8wkyhd9S+Cirv4S3SuU8KnqDq5Ded2hzCtSYC0WBX08hAF8UqPif5n0aYKm
2+bBdVVyiWMEqE2X8gPitASrAa+/NH9ZaQsRm2DddQCMcGM4IVuBimRKo7rPRnh2darHG410SySw
4wrv7+CF5CTZofUzQru989+seVK9MoPsZifW0cUTuNYEaWkO2N6pJkOOOC+Ux6xLm5p/DzVSyWLs
VoNKvCHaGXeVGPO7QaqDUAE+D5bTeHnUbhwtiUE6Fc3aR2unIzjyxrIGFD4ucdyFeBas5kjDgbne
ZMBt2nETTsmnpRAZUkFVWJnJXc2NYmeGANeDSb215zrZ/4hU+4OC4Y+Obf+Gre0AHdgjLY5bWUIC
Ox3Yfp1bzdXWBjK4DeR85XyDCIn9a+SMHrePYj2Oz5CZ3aNN4Zw8Lj69UJl2dQgtWEU+sMYXTMQK
S1j2CWTKZzCoE1zM3XWoNLjvafDS81532E9uCV7svL7jD2Dk/Y1CbADhyy5pv5m2mahnbUh6g+0a
EDTOFS9aCyyEx7Cu7kEc+7syMMe9iJQ7LHsUBTFcswFafDyjx95eu421jJXdsJ2NxsXlYZiAkvWb
ISauc8TipMzJfYJswf+lDHwESLTeZJUYgC2JuzY+VkHqrnG/Dmt/6i7UJpRVY5mPc8h1pUPQSQAD
eTJ2tp5IvSIuQGfNgv+2ndRT00aY6QkeJ+o4r5GPj0bnbymDnSxCgrj59E9m3LyG1bEuW2Ojsxcj
MapdpTXbQH5Gcz3O75YwvHzsuN3QALMDnHBIEy5hQh4C+SYtxrKiXld6+rOIooDQ9rn3Jn51EzEe
exBwb9iVn7HoBnvuuxCq0PUNMbnCLMMMBROxiEiQRvOaEiawVma+MIqISxJ+zH7M+m1WYXS3wNKj
IODaTz+7pCHYDeGOewYQ5yb6bdVsVhyafGaTEd9GvVf37cBrR/VSu7gRaYaKLTsR8MTcZKtIG85F
by+JnvGdXrCeUoenxKgQFDdgZ9F4zrB9z4U73Q25Ye98VzkFbWVem3ofTwIMJKJQ0ebPFJSXTWHC
gqJHF1hjcDX0dtXbZrUWyegCwDTcPbHMZ1V5jqzoROTJwqBu86PAG0vKovrY94q7bdTwGeG/sTfK
XacG9a6yws8K0e+qyNpkJ2A+OAnpQC15x0RngNjaORADvEzpeJciPYz7FCHD8l/Ggpz1GRhbdioX
ohUW8Gj1Tsvst5Wne60qjmh4V+msEmXY6T/yotxrVv4eO0hy7B59kDC4Umn11o78qxUXv9L0rmRJ
vE1iC1udOV2Uxq42ndbfVTq2oV4P0lUZkmtE3xjDKfsKb3TVLYoF/MUg8TynR+PTj0QDFHOzmfJg
2voEZSimfzZSAde8oJ9vJ+ODgV7fmyefLC3llzCLcK23NAMyKl1W91AnZLamxu+c4MVj9t4o8VMS
BqrHFgRZiD5efdFe+yX1g2jAg6EjOLKH8+SUFmve6TqFieUJv5rXbY0xTmMFyhLJX+KoDHRXA1Er
IzJmrqioQbjhOXyI6eJBIVchOTblCx5CoCDGgooZnG2u7iOtBiRqrQfVZWfudOF2SLmuV2P70FYE
RJqD8jQsaSWwgQn1CRKkw4OGYEL/JPF93OYVfPIE3NA8bZKCmIvI5keaiQ4qFfOHGwAJCtuRjkKo
XpuETNF0tsvrHKq5ZxbJLp40cRmGaheXZrIh1bvzBrMgSDPI+rXTurMH4fMtdevNoArxWgn3UE0d
EcAwEr3MLwhHdD6UtnvXovQzTMOnmuUCwX3j1QhTlGwxUfMalIiCTKggNqlMcIvuJ/2pm7gSYUW7
GGXlrwLYzmubMvkutTJ9lQ7kguqNFV/hC4J2oB9ldLeusPBFReU6FLS/w1RPvNZqbx3A8xVQAkqh
gC/EsGaDFHpmFycQtMkWGAfxnJmXDAxWPL6ZiX8XO6ru5Tjzc0oVG8N/SSHfbqrMvtN8UjBJmyHF
XmO9l40+nyZkfBhnK52PkXEHiBJxAShJKFR6XnkdPVpWmumHZZjxCrp6v7HiNtu4GCL4gKCQsWfw
FzmVJqyrgQeXoYVj7sbLx648JBOE0EH3jD7Rjn6Tn500X4zYbYn7At1S5XBFdqc4J/RteA16k2Tw
SkEZ475rPl1cLE7wtGzKsWF5mFJqOk7tlYmFfhVlzYg68MZt4psgd2budrg8W4LHw7jZmqVuki+h
7UDsp8TyTeVNS3gmwsIhKE5DUH+yFmn3Wj1OWzCH9MpTF0x7rIGrHAPPTKHedAZNiNa6DPoiXqoT
rwpZk/mJzg1pyV90e0i01kOV6NswIvoZasy0BfI279vMjlENJQ+2jS/FMCe6ArqCx7mh7NIoxUab
DHVjNPPeKWvunzMM/75Q8Q0Tw2737rnXq0dMzkhA1U9Tt/goFbR+XDi1cL3efeC4bPgy31P1ALkg
8TSA3Zsf/eDfRm6TvyaGuif8IPdiq0m9RbeoKxiZm6HeZ2kGQzJ+aSATrdgghJtcCIpEEfkOeUxC
NUYHm21DT6F17Ucfw2kgWXsDntbdiapfY6m01nwiBpZ1pC4r4PyjAPuSkzwVZqURzsfnOKA2ulGy
zTTb/DdYtn4hU/EhHz0yp0dAaLNFhbIcViRQxOvCxXI26TekmYnD6ESk7rH+7noyDwuiZdZtgsdG
CTWIc/bHDFlip4jSeSjpgdDpuah9oECT6ZeMPsvCI3arzdW7rnXb2Zp+0XfFXgDbk/AdNqONq4eH
ovtV+f4PBcfUoy+C57bip3HGYh8Z46tV+AWGcSolRBlQ5dWJ7EE+Da0nHxFEtTZ5iEq5B+/x6KtG
CV/pkVIR+diQix6Gnl8Lpk3dT/fcvxVPcTYU5WmbTFxPdf6EdtJc9a4ptsJ1fqMXxtxo588oKs0d
Mc53kZvNG2Kob3PDGOhwjfk6StJd3OrqtiQTlJZOyf8dnUVaTmXJzs5WSSxL+AsNhsh35KVfEQL0
J71N1rU/zZ6GGNBLFXVfDrFNvZfmLR+5vETL7gg2MHGHGiJS9Bs9nrhSmlS49ORAZu41DCnrCpGv
45Zfvhq2YkUrO0VAERNToVjlptC1x9QN+k0p1IvQNLYMQuzLsZnXXE9GL3MnLiR6915p4W0FuHul
qSGcQM34SLM6PvlhzN/Qov1JhDi7mJjVtlOIo64PTyVNueXvwLYAAjifLf8yp1wgyUFGFNnaj9z6
7k0tcDa2v/CdXnPgvkAEav2IBlJdjfhfyZl6Tlvzh0D1tnZUEl4Lkzyooo1OUch/Y5Dfmpq4ZtkS
s6LlKg0H8ZPr9eSNJA+i5iJyrRMK/k1t65fiVdNrdW/104fI+E6HWVjbLLO4zojJs+p53saF9Y6z
flsnTXaTBSyAmuGzjrDgTwQeG0bQXUZrvNfu1NFiEcg2QM9InC2Q+5a9465MOBkrpzYeBmW5JAQN
CWYjYbaWYTRruwUeFDms3VPwg7EZLimyFKCQg2bkiWTLhfGcOrVPMv1E21zduATz+QV3YNN3+3W1
QEnC/mR21bi1Up1PHADluPvUIzvfhQm8XUDWIOUw9OQBeApSG1dKcFtovevlcXaJahcstrCnVThw
/8eOcKVz4u7zuvzRR6T/RFCqc2AjR8XXrZOis6/RiNDjrkOWdqZP5L2E18T+PzydV3PiTLeFf5Gq
lMMt0YBxTvhGhcAo59CSfv15mvneczHFDGOD1Orece216kC4GSPZrR3u/bF5SKPP2hqMZeyheeuq
oDI6Z6/H6GQj5QrcdZC0zlDVUSVCT7fdqgU9AqszBtwC8GkzpWLi7f1ofBt7KSEyIH3R62WymDzH
24H02RUzE9RARx7R6XvD5GRzzVDXzKKMU77PDTE96D3v10PylioiO7T1eIb6MN4XotVATOSP4RgW
mEoPhPmIym2FlZvxB8tmVOmItC1yuVg/5mrj7dgi32NOlCo1O12QATgrBVAA6hWVlRXv6DguFdRX
2W3xKvGKcqV1gEx1OtcuE6xbz3IcwJL+d99SGag86mgticeigoTElWlnFlrAGCeS3yjJn8d13u87
yjertIgThCHrnF5UA5RgrlEwHLovR02dFQCl9iHK+2uqTAuCECZeR6FsHdLstRFj/Z056lGUxFnP
cawtFWYVtDHSdozXV2sTdRJGFdaWyTtejN3BkDLolFHESEKkIlroTNn2EBXY1prUVz0gTywcdKsZ
ZvNpHz+oTNt5BmfLIKmGjsjZQ/E/PUyjCvIJ+vVQjZWNw0kX3VYh+13FkQe7eGK9G7IjWoOlQfzU
orhrVy/xDD5ddbx4Y09JvEpF9ADsS9Z7M+/Q9Fd3nhDf8+djYVhQJxpfiLKeHQRlyoyQxwxnFL5q
aqR1zXRjiSeJHPgFVB02bBMlan+gBZzFbrtU/T5bKYm39OoeLQ+dWnccRafRMcTedeeHuaYUlQNx
aBOB+g6WDxB25m7q2BzRL4gI+xPw9PhDbQ291mBAm5k9Nm1iLJCFBRekEdur2bhyJ2xz4r2HiZ8c
XDgu3RLReWbWqYZxWIBF29u4ZVy0ihMmgtkvuTducrP5qCojXtCq+GIqq4Y8SKXQ3xxTButWjbso
RpRuEoiulo2JK8viEvL2wOnGGZ2pemTIkoFBe7qqYmDtjeEmkAeqI/+A621Xs9uhGBhSFIDTblFN
VbH0Mu9UqB5PRI3LVeNXn6HrQVvjADgqe0KwyAK2pvd7tUE/maEnBMOdb1rZNA2EswLRZ6P9yRAT
5ECrbrJwz1l+coFae8O7lat/dWqmlKhQOxji8aHKGo+iZ7oOFWXp2OVJtwfmaOxkiSmIN6IrBfQE
JeAym1HxziFDAGWmQGOZkfja9FLl0P0lKTMpDC/bQq3+HDEQ7GXO72iqv4o5oxYxzS/60HzHo00g
X1snO2k+pQQKpInpoh3hRGWgFg6pGIU5BkLBU0PEa4CO1EW3iWndgBB1n+HO1zYJU0uUJval2wyb
sJvLVW3X+8zEKsVpf2iSiKZcyUqSjy1SL+coizV140d48I46yVVOB1GIJ3TQN75Hsdpum087RKKu
n7FRwo2xccD5V51BGjF7+nEGZQS2EsMJqFypegRwW2fVFMjLzMhHq0r/3rZmuJyFlS+RgnljCPs6
7I0SBWg40eB4Qeq5hDPVy+H58V30eMkQR2pJPl6EB8rwhF7tmk7slRyDbpsR+rRaeSuMalMaItmi
YPCMCPAlYm5kFzr6zi7BOAF8XMYdmrqZo/zpw96NtmDqvlUtTx8S8aZaaMCJuC+2Zojwd1Vsyg4a
TT9Wt5WlruIEBGgeFgY4amubMTlLmMAC2IYWkA1rD0jTMGVpvFVZ8RvPbQ8hvB9QeNLXdp0+eH1E
TiCQ3Qtppu8UpVgZanUMgR3OGva5btYNjx05Dd/k4OHvjRKEsYLcaKS1P4XZANRRh9UMNsEYm6uG
rDRpbXMAw4zYEqHIAGR3iZbcvDR8Fyojm43lGqgXOUdgldUDmehG5QEvC2C51IiUj27K6Rr50+Pg
5WvdqzdROp90w9MAJ/3SSVg67ROIQLDyifIBs6ysF9RLi5HnJag9CtdW8RS6aOb13l/B7MSyl3VO
daRz0mqkTh5ISy+pXtT+aM5a9jDW9R8ytlMDBqYDcpT1J9/VnF3UiSXSGgUH3UUdcA5vAMWHxTw+
6kgUb2ujEWt9gEhvLJvt6H7Ar4PmsWn/5DqAKCRmV6TrEOiO10qlilzM1U7PaQQLToRv59GhNeyP
ysfkFfNfizDyGqzHTDUXTbYw31edp73pg4siqY/Eep8aK2EvK1gkF3qLtx+mni6nTlrSz2vFW4Ol
V/cdcYkLtEGpiLrhnLqYJlrbQnVZRKTIJomITNlI5ShvKHvwadVoVo+qrbDLHcPh5VIBss5hzgGc
8N2IsYqD3tWItaCNQKkAv2gptyw/Wk1eboVO8SsmCJ3tPt3PLtMwZUsI2xgVNUYBJDaZYZBiWKem
3beyE7NknqT7o+347ri9Bwd9+ASilGOLOaUaWC6HGiFpMyV0cB0l0CIyQjh4FYRI7OVIySstHgoK
cOsUNlSXkUrwurAa0EVdWYNDwaUdHmyDOkgRv1sUGUifpkUnnHSlNpB0Z3SYUXGd0KPK6TJVFYUn
JTnn0eQt9WlsENNwOOIRso5UU1Ygj5FnZfQIQj24YvNrU6LBF4YO3LAzNUwVFPJCK9GkqWCVlSm6
5g8P0BL1CybCP2jwMDEYX/pNgUxmhE8oxUEd5bYlMIuRzcYq97AwF29N2F6z0bVWFZLuoUDvqkzs
I/4tWjngWZE6SJdIOj7qYVGs07iirlQ+m4PExHd4x0yoy5Yygto0UirZihYQOuxRkdx38OznVd1A
bz/vTRcqbumTlmQzn7k2H5HDpZiRWNl6MNzH3nXWvpvtmDxbog0XHtq+nsATVHCD1IACHSv+tPR4
Wmpa0W+sNHpHeOBAvoaOXs5SNvF0JoViMB7h55jsepG0w2uBbviisNTXSuFo+2O3GQQi7/Br+/TS
EqfY0zaBzcjn4gpU7Bcds3N2RaWWsty4AM0WL/MheomIDBdpwQCjN2ZB5os/LSfeanTzo4TsKoEF
eJWI6QWnxzNPknjj2jpy04OyRDT2ODjlVydFUOCEhGgAAgLs123SwifdWqaIStMjbpcd2nyxKD8q
kE5etLaGblhnCLcekB86Zt5raHp/TTxKtGf6i575MRn1pU3CXatoM1mxg9KKcoZ8VCyLlCZe2xIV
IrzdaaMNOSvtDXMO3+oSTcRaf56hN8l9F7GMdzVCtJLs4Et+huX0nwOi7gcgZG6T/QKS3RZhG8Cy
amEv3RWQ1iMsShBZqekXLe097RV3mei+oNjoXry532R6+z4O8bb0Ce5Nc2aQReBMSe/Yiv1S8eUw
ixb/AnKipc9TH81d0tBezONpXtqNSwJFOW+B0jMK6MguAnXitJRkonn1ONEo30sn0Hlo2RgnFI8Z
VDBhtzamkgntbJcrxRNPU1121JhA0tFWEUN01QxzqyLo4ZKlu8YJmePHJk2+Z5Uj3zv1s7DGaUGQ
dYUallaWxoyzLcrXrurKpRtVyqplc6oI1y1j1fM2wMp++1nbM/EH5Wv2DdUvpq8nGq0Y4lE1okbV
VBYxTaGyz82dXURPRj/Wj74ykKInUt878h98iytnLAxNct8q11OftEsXDUpg/9gDunukT0/mEI7L
0Sqoz+YHmKO8rtCY5cQ92IW20Rr68YkAujRUcbQyDAOTTiCzngXTlRrQWfRtbuVXYeSfuU4pKE4B
kYXmMSYbUX0iSlfDP0dW9Nh5sGsbwQgl6DLWTXiqY470lNVr+giLwXfAgPXfuTmnHCfNBDPExc+w
QMVyhAN49pmYOUKgEhqs1otGqpDjpi+RMlDo/gOnADLOEZ53cBBiM/oJdEL32IjkabYY+rgfz1j7
8R2VyRSaEU0R7SILmz742iMDN1IUoF2Z3vyYwHC1BHe3mIf5Lcs//GE032CJWTHg4C4hbyf+1qK3
3nJh8ydDzFqqOQnw586qd3XDRGWZD0f0T4UM80HHx46xaJxip5HSNRXZl4auybKPYHBC8I3ElY2Y
z82vDWnXKEUTOrdbO9DBVMR1HdQXpWkp67QztoXX7Sj3vtD7/xsi+ysKp3ezyj5dtdpRCv9z1PJZ
1AYjaE4Kz09ZG6smNdet9a45Tnrw7Pa5QcAvTpq1PoJAnu2jYjEYDKSxo2tI6cOjLiEPL/U5s0lR
PaNHAonIeoqroAOFZIEGHACYw6RrNesqz69RU22Br6a/TimkVyme086BLsBGTiY2cqTNqLJFFJo8
bKE9iE3DfMjKhnVo6am4HmYxiG7T0KD+KNGQDAfnjZmSa4MDdvqInSvsJ1S2KTx3w7PfCZ7OGNXL
0Ku+qR1RjaRH3HrGHn21LwWGigk6ZSIj89iQPqF5MRIzu+rRHtVh6cRRtZqjN6iDqV95E/q+CakM
rWJrIO3ri+cKbEwmkRJtqKG6pEeIMNaksMVtgvPEnahKRTV+KTbMcy6ZSMGYEnro1wk2YK8s06U5
gf1VrGwzOZ2+0GfqN0b1oSjdsQjvOqveq2dReIcVtF2YtvPVF/FTW+krgNv6pkNmb4UMfDIA66cU
Q0QA84xBdpqFuw5Gnt6lvj2m2TuAGBSPuYV0FI9DUdorTXTvg6XC9ByWi3yOn5OUzm7iUjlU2hZw
Aio1Q2yjx5sXW3tmpFo3qk9do8IAedngdU9TDoYhcXHAkdtchRpiO3UdRML0UIZutbTVLN7kPnKO
uTyoyHXW3hwYpvURD4/qFKNYZHn9g6iS97gPNzGF3UWp9tfBrF8Gxr8XiKKtJEWcQP8D1THQ6lHR
LmdV54yMCEhV6kwy42qPitm/qC6qgZTWPxymd/iYjy4527E3L2tzTDBC2pmO6j6rcaJDogNh6NQa
1093MTQOdlE996YPiEat9jUJJ73Hdi3XFYsB4awwNl5e3sYOWFPRzL+d7i2ttPkg4z8ouX8uzWhd
Ry+envrQW0OA3WkOo0DwYRVM9iRj8ewh4ASR4HK0s2yFWOqLjE2hfXcX4RpuMWO0zYdRV85zAmfO
mP+MIB+HkUaVaGhj9hCPNXXNlbhUx2vVftPaZl92otrc+banGWCVGHuCJAr9lWMRLvsq07E6uqBl
/uaGabUNHROfP86Umqm2ZYZx9HSosDV4eJAzTanXEArnLc8Fiml9Zdo9sFU7OQ9zV9K0oJycTw08
reocAP3+xCrCIdRlFc1p8zKj8oVqthWIFtVAl6otxNSBlfa3Wnh4CH14h85uenCASC6rXjMXmhcM
Y8XkUpq7H210HCRXlZsfxFhj5EPKun2SvbqCW4fvN2gFrT3hNy+yLBn15UNSVFt38r+KOPrVyvRK
Km1MQPUYVmppr+vbkIp6B6soJBnZEtY6kzFd3Gk1UtgYR+/bynIk4WDWPjhJ9OnEz55vAskyI3o5
E1Ns6VNnVjujBLLq+Z8JsxcLzYYs0oTntYeLG+1B+JZidWnY8JZDxGyvQGL4bC8Edj1YPDMKHiCN
3uPW/8NM3OhAfMSjsTap4E918aAb6yIDZqc5DxRLxiqGfwYaycIpDxWVVKZaTdTlS2vZtQkMstDr
JV4G1WKefIyzTgeo+FUVLKXcbBMPMHHoV/dtXm/tYjj60O1aqN+S9zwyQvvsmN2nB1gBKcuaSeZF
26ILQml7rmnQmR1tm4ZiWn0ZXdj6Ix0kHa0HFBjffTQrgEUCeIxk52eCfgIhgIjx4RiXkV5tkEAw
B7V/FYMffkE6HacgY4qu+4zAqEH5Rc8ata6F9Cnu4J6KWG+gP8SpeLSrRQJ5tkGhNezMvU3lwkPf
aGHYIO1sv3+hnE1fvHuy1e/Qy2gVUz+x5hktxgwSt7BcAa9AeTip4Hyh042VX+oZhruAlHnsLawE
c+7LSY8DCPaYbXTKVasoVAz6zCBdI6yvJh12hPIGhcLOz+K3tMI8dLEL0wH55TSIFUBBlAIYj1vZ
br5vSwYf3b1o6gR6EZO+aVfRbQWx0EylWIcSI0hReOsN+rptSmu36RVMkKZAnOvDU6YqFup+JUPQ
xfxq0U4DEZU6D8RpW0ebHk2S7mx+9Awz3qWesQunliTQi4wVvVWQQ3W3a7PhvSBnotFCIcSlXgK0
E/K3EGBo52170/myZtImBGEWIMLBuXXKdx312X7owgHVDc9Yp305rnvRY1OY0OkMV382aprDLtWE
fGjWXSrMR5SRCh0JbC1h27rITUCYMYORbrZVw+xCNviHyhzaJxsAm68nCL9FoHNbZSVSJM+VRnlM
1EZDAQP34TdIpYVTwmawk5xe8ADcikECB04JpYBlmcFUJp9jJo6BVyzUhDLzjKomchyCoAVScfA+
JcNu7nBycnr1Dve65PR/dalLgzyNUDJQi33b9+tYzGAAOyP76POYPUPJLulVj8kb/wsYMWUM7zM2
kDXTBLSKfj0Ba+lODE1hiZWWiIWBGWoMy0mbn5sSLBF8fgtdYFhS8Vo7YDPzMHkRJQ1Hl66UiUZy
wg6OQpIFlK0kOJyKq9t17y6AgaXGUWB0Fz3Rrr6hzcrRr5RXz1Sp/vWlwj3ySSI5gig0kPFLC9CA
8U3NsDF2Gp9hXXOdyNzSRSHFLlHXzqE3NzuoS1Rjmzge+jE0cUGPRmsTYGhRrOJ0bleZ4R+rgfQR
l9fMV9dW3Z/OoL3vWPBqysqacABSjDZnIDT2maet7SkETFq6q9kmR6NV0lgGHDNo7TLjqz70zDUu
kHS4eZObL6qh2mcxBL+iqzdmBT89gaW+VDTI5Hxzx8gDE9wDqUpnGd0rfGPPCMF9QAIUoPJlb4hA
l04NkisfFGowLVZbLaZlLSIJd6hfFcU8dLITQLeBMgHkQAz2RRsKwn+gd2ASq9DoQP63tL0P3TY+
kHp4BghFVkPBxjDHK7gg0ij7oXBcenLqtaSlK18t23iRULe+hQx/RLOEoVtX0Ea3p3OZ2cGYzGf6
BdQ+1I3a0Th3nbeytoPCjAPFLwKGjUlfpxdjzH6Uari5lnca4umg4putyQgmgg0ks69T860I59tu
7EOrYCu76ar71SnttKvnptAzddge59SaysVpht+hQiShazecuKCKhltWDr912y3TMX5RdWfXlUBB
8iyAMjeQrzDfXWN45Sf7K9a1c1NO18opgrZuPpToRrJl1/1rVMVX0WRBKqNBFYSYuBmIFUcar2b+
mOFZQFpj5uZrYySBMojbBNjXN+lKSjmDJHDn8OpTsCtlJN9F4aJOUyqhXbacS+XJiv2L/GVnRgHZ
Y2onhYJfwCuNB4ii4ZxwUgjkxFWv8wDJOsBlxgeDsbKtfgV8uFCF+tnO43nqupvRt8d5coDZ5n/y
37Ov/sSgdiczkB+RKOm3WT77mX4dnf6cNNWfmdJDU+AlNsQVyvAzTADHTIZuRR7I92KoRPukeIo0
7wJ9RlBPQpJXBWEqk2v3pZjTbw2IdjGeiaauPaU1N9bpcupMfzoX+Tr3zKIKb6MWyk5+hFaEG9Ww
91plBs7Unzs4V4ra3Sf5fP/ZxPYueuQA3SyJdtIHvdW+nekZLvuT/BHDmM8tPUKik7fS4kri8Yx0
XWDbIBetk1Z6l7jrfuX9cmiXCEU+F10I821++Ld8LPhozFd0V28NgjduetYqenaVfvWgye77GVpm
cYsdmmro4XIgzjEPlFbbbVJsqBJMfOt87ZPoCvNrSNGKYdywekaRNaA5AlzfHpBQQ7uVL2Ha9RDl
3lY+PLkX+qz9no3Tf89TPvB5dr5K2sYwyC+yZHxtM/rQbAa5KeQTkL+qdjlgE7Gby/7ZQgXv/vss
kdL05zRp9nWLj5BsFCyAXASyzsCaT0lkvmv81cuSgApN8Dhm5kWuYe+zAx15uvNdk1enOTWDIuUw
hyL/rLUblL8XYFYnQJZgxNC1b6cHJSlPrdCCpu0+R+sHWNi74zM43S0MZq907Vk+2zlkYbmAFtUc
L5DfwBwubf5pvKkK9U78vNmsiP+6gZFxxBAFnYvMJHw1KNaiG0USV2fIp8lflX+EHwW+lM3iWjX/
Il9TQ7wVAvx5kiJ6ylXK2wtbeNYiNOzU6Cqi6UpYumA059NXUJENjfvKyIujInm0INiaU/SCwG95
uncB3hVAjHQzdfM0K+O1Md+nsv6MowWrggpcp37H+niDkj/Qdb5fSQOA19tpBD45R3st9lfRiLUS
WTAO2QGygJWhsJdhbh40G1Y0LQg5H/Lr0V4Jwg9hGr9WDDp1ro9+9O9QUYA66I731ei0rMIuvJai
+5V31iqa7Fxule7fiuhtf8sVbTlBwzdEXFaOFnpaWcceSuT7aqNNcZMLhYRMOaa/8iHeDwoHxuvz
+5I1rXcxeciiLJj74Yn01mnSE+KfBOJyl6kRzjhCkQvTzF8B4V7TJrzKB+ywmUv0YxgPf65Ez4hY
vFZK9TES4tbOeZC0DKz4fblpSjpZ04RxKAN3Ui599mzGxYd0AZVi4ELiU72RltswxU2nJrHIswzN
MXDXHl/FYBKBAO7Gyf8GezFNcL5gR1vmleg1rqQJM1rUm/P27M07aeDkFSZJ9ZSEFIdZVGmS5K13
YxoMxQ5tj7PKw7UF5zbMiLXjdzODFqQzsU4h55utXs1XtRdXJ1vndv2VThM5L/ejaVagZPYaGZ9D
04035lsDSsc4ySLBhD1Mfv6tsugMO5HzTx0FtehgNtHVxIlScgpMMFRyaERWoLCIjdmf5eprSv1b
lFc1jVFjsU5ygzSTfxn2ugbqmH/FbJ1R7S4+iZIDayzlX6ufr9JCSvMgXxM1CeTfx3VhvNqa+Lh7
F2nchtY93f2Nqr3Umf9VYX+kU6A+GmvdLxNKZ7m/5PfQb9losbf1Q2biBzjohvF8/1W5MvLSfCaE
AIy+YouDUs0CMCVvrfMJ/fMFROEJFcOnsieF18MAnlQMcbOXWywp1OuQj7ci382mevZGn9kETncK
r1xfWJt4ayXpv7eaRCEkK/7aauCj6B/Jn5On2Ze2ajKalwS0XKTFdx9ha7Sz3F9py5Ivy6l/5B6t
eHxyaada/SKJ8o4QJF4jHdpbqPgXqP09hCYUcSyB9G4OCyntqLxFB67n4iwoaNQu6I+kM073O0eB
jLkMnAqbxEeSdnoPEVzN2Wkzj4458Ctpy+eg3U2QPGNyrSj1PjtAFmpfnOXNQ9h4K0MqYXH+VM7j
NY25s6weiSP6ha4rL7PtX+5vykML9RL4jqXrAz9m98i35JYjgXhStYRLABp1X5q7Cc+KHy3a1KK/
GbA8yPUb6u8q0d51ciWt8F8RjL/SgkdM2L9UoqaluZjG6RzLa5BHQX5HShFlSLRVXXUbebH/fa/u
/6ku+4ZfVVV1Kz/G9zRtkSTqMZqxzTwdt84gs00OTNC82Hzn3UDLD7/flN68dj0JPavgRbiX1plv
RvdpSO4J/LRcrXTgEVDxUPWz4mVvDKcsmib8kjZCjaU3c14iRv1kECF3a52GV9f5VNXm7b/TKj8l
G+GRNHpGpiEzAl0hn4X8cXXoH4op2ZaednVM9nh3knZVB3uUmfU60uwjnx5YBRukjwLo9L7SUrtK
wyWjQ4BSGolvNjhciLmOhHagnPGlRTtptXxkddr2W5q9rEkuivv/gZY0VfJwGlm6t+h9S4vs6/+e
RBeTVycg9PqbWxUcP7jShOJccsiE8j6BCCbeSdshz06vT08x+AC5bWqfqE1L/2zqnSEP6b+3aHo2
tfEk1/F+15r+5VevfZYwHWQ/yu2f8UmFSL995VUJzYAY9+7Iqdwy2w2zj6KftGy+ym2dqoR3ufLQ
lvomVREwdQ5ULi+5tM/ROL4V7fg1/CFzA5UOSNMBTEH8Qe9oIVdrNIuTMlQH00eZmBBpZrilScJH
a67+qAD+GOlOBq3y0CH+RuZgY31y6/58M9p53UQ45TRXVYs/7VpQKQaEOfPNIGqCRMepjxYZpXdY
ym/TopnGq3ZtFfVKQb/I8veGKCLEU5eNAx+6sR0STP8MQg7TaXdbU7vfxXSdPRccTnN0ZKdXi/a5
7p1GKdpqAkEfrCKw/WY1m9Mxddpf6byYbA78no5ohg5WZwfoup5znK12nhJv0zEwIXeNntQnmSqA
9UMdzds35Cb37+y1+KuwP9CmOst98+8+LWWfQ3ok34Ct4CqGn1HpPgW9OF0F5yUTBblaCouUEEky
/MxoUfIiF8qoZNw5ZE86aGFp/JVCioKKnQxiVfg/pakX2DjDip8n1QaoY146hlWSYFDnM0yKV33+
6XUQzNCB3IPBPsa5TgkSuMpOEKjrbIC7i/mfe5G7uTX8U1dspac0Kmh7CWX5xEaXCQpOQDqDHnUb
w+zemBe4yDhQxmy+9i3a6uducqR5mPr2TdPiu6kgw7qNmJJGry7wTWCspG+dh/Q6LvIWD9sgP6gq
NK94W3qDpMGMyHODjOzThDa2NI4G/jlMp20EotMPnZNDrW/BwP2hAZkRh8Y6AXybND28bfWiJc2T
1WwEM68Oz1tPySqBtINkPEBeVdTKpSSBpMt/BdN+dhPr16vWBoEfahi7BBSiNISeaSG67fz5Yfmn
5MrFMz7jtlhpJRxY/nSuO4OQMiYEw/RW3VGBY9MrtLPbMov5rwFOTZd0uZm5VC2rg3gESKSd5RWJ
jCK8+hb27MgeqVT0KGghDUzT838z9AuALP56r/pVqBvxMwh+7MHpAT7AlKDZECishyg3MtyRXyqv
V14jkwkrI7fh9wGjkmwhjgvuvy/Xdgr9v4FeaGh9hyL9KN21/K3MTgODW6B6dl8rJlm2g1/tMs9+
7lyHVm98fz8imxaip5GG0hLnsiVTd7N//5c9G0p4ZjjhOj/kojzflwRnLx87zOnQ7cBQGLLzlPKR
0dfAR+lbXrnL6shXox+AElFCRndQ3i3jP4H0PPf9FOJXDb9/lkFeHvlUOnFWQs+eUUNYOAZzRiyv
nRbQ8Y83+UNtQ0l4cN6ly2xqHNrYnDKSIHaR3Jv3KC4fHyG5B8WNuZBW2CCF6mjQ+X3ydt/tvoeY
gjyDYdGcEEn65z7a8apG7FBrOIAA3Mi/T8Bb+yp6kAd8MsdNPEG20vGxd/Poko7kzga45E7+W552
QabpuuJa0P4yVH+T9ugnkOCyQQMZ7CAg8F3lWxmCSX+Ql+5bVwdOymyoOTLSz93K2ygs/9IDmfQn
Z+M9jQq0BrXBFfQ3dYLuI9F/su7QeKwZDzaqHhxz+JbnQJ4J+arp7a+8AjZ9zpEQ85d8KnL/3R/B
3Ihz6CqkhM7WhCdiqmDxls9G7iS5b8AX/hho/+L3DV8aslnA4Ej3nLkf6Y2kP7O9PJjAo8lbwYPL
eABQ+c6fWwYByFiwHvLVaIx1hviZjNNlFqVW5PUUHjKFvp1lB23yL8xPfX9H92/dga4Ne+Pg4emE
K85GG5HVCtoPuAkj/auqNaLzB9VRVjIekvvlvv9ZmzlOdwyybeWuk+vkVJSw+CN/BsqgI22KJbSu
MRMLRBd1EtBkflYySGBrya2aHaX3lEGhjOvLbERIBAi32p9l7i09rCycDEtQ1GdpH6fW34Lp3krT
KgPuIdmhuXmSVrdU6kvqawFza2t1UBE2InC27X3O/DuyHYQb/+og8gPbFqpWEEdwFC1aVWUo/19g
ldjzk2AESwbBClIQFru9rDLY9hCH4yTcEyH9XE39Z9V3e7UdtlFPvo4PlcZAGjY3NV+kYo05JF9O
8eP0dVCSv9F+waa0PyG4aDxzqBRYr4m8eEKMPIaRbz53OGX0DIKaepqCru6EtE2bise8QOXeB8mU
WWS5FeoeVD3QRZWQ/OFXfoozImgCUHjEkWqud3IxJbHZfmp6IG0hkOizoqWAQrsnaX1s1flO0md5
WUw2nXyqi6bOSvjhu/C8N2nspSGy2vFpigFsYMwUlUkOy99L4wbRwB8YpDfY4qm/Yy5FeJPusfX8
L2/4GiLsFPu5B3gyqNpPWH72QAjDJH3JWowHvyEDeTPPF7Pmvcug+G6WZtyeAhBWK5w3mWx6vs1i
UieF0Zaw6v2epsvkXYFFw6PFLMM0Ao6g4z3GAjBOMt2H+PQ6ICfmT+jag4gjKpSR4j2dKRKxgYaO
WSctkI92SttAU+nDAE0tgckI688ojDWD1DvFHb+o0fUNJT63/k1Ve+3Mxk7ak//sCkT5r4oGuy4n
TtqbWrNZT+2gMsImd7s+hcA+WX5OJ4Lke0+vf2UoLl/5aPkNYGE2Q2OvZnD0si7Vqeho5njwnKqo
izPlYxPPQGGbEjRlEEfgJ9ibum0yXAOb4+D93Y0FUJ/HuI3kvOY9075bFsU4w5Fxmsf4t64XcntJ
Ry0cNyDoo11fHqWHgUL2NOjDlWGZoED01jJP8ulXqfvIcCJNx+kKoyZDg/OB2vNfi4dGtuTXNtpL
trJcu9pbdrTtFbfbuPjPitQRiyh/LKb4U07budHOc6Z+q+NWOtoZCam70dPUZpszly5NhczCZDYr
HVwZO5CblKAvmq1MxaSfkScMptF3kaFd/T8TJA9kUilXv19LryQf6H0thmRGlic76pN9kaGbfD6e
hT0tf2UlFozKZcrYJO1VawEvZdFVl0Fu6Nc7EJbbfJCV2v6WhFTNoxdFYhJk/CoDapHrW0V3t7Ls
Tcfpko1FACb2ooU2cyn5kS7cVp+nXYev9djoijNeu2Tb+yadMOMm/5niVH2nep2o4jlsb2C273Be
3HsHtIGvNeC1IlRf5FfIorws4KfqYz/VXzJOZpY5mC33AviTdKg7yiuTMTIDwgEUfNFQnErK9xQ/
XwCiBR4uyMYFQeq3SmsFfXBSUKP9tXg8ag3Wu5qYu01xvP2D/Ma5HG6y25BHnqzny3wBEs0/lX3T
s0+YPXkx0ovoDuqgXMz41P01rvcmr1NW+wyt/dJAB/JBsTP+H1fnsdw400TZJ0IEvNnSk6JEUV7a
IGThvcfTz0n0/8VMzKK71RRIwlRlZWVe89eRG4WQXeF/aiyQSLG/zcphIDZIxdAx4lfdvEQhF8R/
+3BaeiWKn72bxnE4eIr+LcfKB3skqDb1UCkjthWkXP+Qms5OrkyaEgVbGjkHy4uOfoRjIa/PDosv
45hO09WzWfemP5eWilzJFNo4U5CyMvBSDCQ0mb/h62iFN1mZ7vSi/wln7jz3yFbbO8udQKfTpdXf
7I7aAUbBPPaCxy6VTccv30r3nDHmS21CXbm9MSZv2/ik17nyLTfcHMZzrnibhOApb1FH/LqAAsjq
jwoIXChlLSMmYCmRc1JJRdGegeHsPy3/b8t3f3qYKHmghfhYgAhuGPvjTMmSrD5jRPWAAVCSusrr
8pZYygkegHcoVsgWjiugcSz/kGbBE39K+wnSvua5P/JgzKT68gb3Oy4/x3B8ljupOs4ZUbWN3HC5
hMRzn6rxN8n+HVnPxk+jAjCJwfeS9IMIPOtZuZXnNPDk5Urlk9U8uxuAZXYNuz4V2HLyRUOYvTvP
VTGpyqj2JS/Gde5SjHEpU2YepW0Gwv9ubgst0YY94lrcNU5FNZsj8sQHGVnyBMFushS2N6bqvUs3
qx6BbeRfCId9zQ11h44CTq9u6r48I3nxqZfpFyV50sCjZhjvso0EhvzJCvM4RBkVZMKApKDLZlNL
1M8JFDr8YDhgP74WApKIf6XGJfVDyMhLuQLwxQbdK6hYEXt02UT+l5PawunraX/X/vd/uSoCbUfI
Rnv5ahmdpqt+GegYxXBSZkLnxBTvGNGBP784zXMfs5+YezB6g/ZT5Dsohx9SMpfX3QE6cU6mSXdN
Kj/ROHyCM14VTY+LZyolC3odTLu8PEXQN/pu25IMFP3wKYdTF303D42jomlWvUsYiaL4DqEF2uH0
DTpmDpExvNHN6A+mMKt8/xEP49FQlK2Ewp6kDehV9EnZVuNqRq5SujezHd6XIHH+y9Z9n611Vp0b
sG2wAqXITwP8L8aYfdWxLFEMuS7zeD4DT3+TAZeSYNc01OteO0kskdeUXiUauZvaYcdJhjGU6FVp
w0Hmk0RglHd/VE9fY7l0SZiLU0YaW8C2D6d9yYCWUSoD2/H78xQqG83TXsaEDHn6kXhXts57RDmi
JKdz3kzaUvKqFXE70Tsvimv/LFFDwmbG2SCCrvCFSzjymwe4TysZ7vJ/h0PGYHpN+nsZoXNTfA4H
+WalZeDLIJa4omr5R5oAi+4PxpTiRZ0ugV7qKNJphYMFQct9VAbjy/S1z8ZvPmqYJEPRP8gdMSfj
wUONX6Yaa7GqPlj5+CLfIp8Uc/8k+LtldudDYoC2+7/fyBnJEZoBCXK60X37TSb+kMQ73chu5BqW
Q8P41phQgmRUyFI42foP4lKWqn7IjVrqNb3+NgAMJjZYtv/MilB1rOs1wJ4wifdLzAjOmtq8SN2p
ZoWScdo24B6tn8kNfmQJxpX351MmnEyHwNB/gnVlzLB8kwMoj2/pdKDs0AUf8TbX/A/pYS9dD0CX
D74Xg8z6sifrRYadnbkrJQ2vIT+rBehQhQSXgr78Tl5rQrb+f0t3pIYjq/TPMk1zy/yKSvet6k7/
9ZTdcv6byvBryvJrPCIkVL1refkiR8uOdIkRrbo1K+Ud89gfi3qV56p7N8Anmskrt6/3w+/6uUFp
PK+qx9BGvklPvnwKkDSvAXfOQJlYsIZwU1jhbWeODz0A6rIMV4VqoD6pnv3oanr00MleRkv7CQPl
mlpfHYmuLAJ5wEiqlBj3S9jW+QNT+08gBhL8ExYWz31JyaewXPik1xbJJ/5oNWJr3XSU4xLS78FH
pwGmCIT/M92wTSflZjIW+f2k6Teg3sHgs2+TD5UPcLzkrS92lZSOqH9XZFtsPx+8ijr4nD97KCIM
aKNSGb4xm+ILJNW29L2bgCTdG8OXOXd/Vaw0BpvUkkJzUpWvmn2YaKhUHkIlVfUOg+GKuRCxbv4M
2aVizfdZj/a26+KTvAXYLGVC5z3OA+pv7YXIRJrhvI8qBc1u16BJYLBHRomWXXfy5OI4IyfeyAZf
XszMkrYHajZE+dKuv2EisQdjF2VOz/Jw5Bz8pDhMDUa0clDC9rcdmwfbwvGU65WD2Jy9OyPe3kby
qNFVlNsj9yyEBOAQqNF3fg2pPrILqWdsAD331BbuxY4rACl8pmU2T0A9YNpRjal5OHMUPzSazLUJ
S/LxT65+HKOrE0F84gzlTK2ZG9ZBuo5D8PXEXWSzvtW+OVoZbrB9/mu35XdBWuzqwTlQActz3bIW
i9I2CoftUS3RGUvVT6kjpxbdL1qPPawjNUCPiIKLRPh/k9B9I6Av0VkmbEeBBhAAvG/kCDA9IvBT
zz2bkKrkZ1mLZG47LgR+FfM0yCKRv4BLhsS5ZBldhZLcjm8K3OFJWvR+S+2hjw4sBifpGQWgr8iC
si+ZqXp9izYO6ncfrnEuBf5FU0CmrzQcZNkYLG6hMuEn5CArsWTm8yUq4LoG7Ycsa4ZHj8HDQies
b5cS01JupcFVgavD5+NBtlQq91XanCUty/pTdqWyeWjy6VbR6o3sz6S0K81QWvW3NkRpN11X2JMp
FDDaofgqvRaYQoysWnuQ4orwr5tUuUqvJoOM1fj6478SsbAvGuejRM2URp70DaVwY9v6fRxQvaQW
LC0EKYzIvxWoxUBjq0mLQX4nJyvbF9n7af62D4cPadbpwBukyWubLwDAn5fupTxd/S2Jml/JTkTL
3DVQaojfBYViID/hFsZ6KRpRVJFejnSmc21C8KQ5zSXfJZz62l26RksfGOH7uLCoB1OEodQi/WGC
Dj2NoHxOgn2+nH2Zk8iQCskRMrikqyxim+RDiMRtFogMIlr4LJXQLaRso6bZl5TrWh3qWDYeRqsH
0O3eyydIQ0buRYJGpa1RFuYRVGn2K49nVptjnXR7KY8v91YaPl4PoLsvnpY9Hs/N9OfndviQ65RW
ogZGoxCBqRBuSkrOZHi/S8HPrrL1MBn3sodcNo3z6N6Pyd9SZOiq7lEKDTFyTE7pXeTD5RNl8z+m
wc6u22Mb0QmlgC/tozBWH5OsQB+kPZhluJOylTwxuWOeaBZiRcOTPVY24EOTcco9qyblqgO1lccZ
Z8OePupRp2sqndahyb6UhmqV6C9EeIshaN0pt0mmvM49lT2juVseOSD2axdDJP0vbxVgF+Fh70/K
URbLmSlqp/GrMzzI5JaXIPZ/parzLrtcSXNk9gYKni2kwdKwSlwGfTh/YImMxvmPrIpuRhlpfu1U
9TmkcY98H9KU6ucy/ZZAEaqn2bNfJDWAIU5DkGiVSq37VVeihwjus6SY3Tjfjw1kzE7ZohN5s3R5
JDv0kXRNyo9IrkL6gpUjzRjI5Pa7fL2h/VvBzaE7gfVB3aP9A8x5UN36EPgtFNv2Txr84QgqN/qU
TotEjcJu35CNlnVbt7SNM/lnqRLKyJOZJeXFUpmQhGgR2iGnoQSZBZ++2j8LjMP3MN6pH+Xp1BGI
L+aLvIvWLruy4io/m1W0z/LxIL9bsGNgCUIHPWfORWBL8m34HwALhl7mfy9PTCbuWN0H4fhap+He
zN1jgZKbJjIIz/KhUqQsYufqTQiMEGTk1OR1mTh1/wnu9dHYj/b0Ld14mVzyC8HiSFVj/uu8ZIUL
9YPMsUKjR8+5YAvxLd9bdfo2LD2oLACMBSAnnysHyJ5FQFWpuF316b+wCeC3V4NXOfNo8u5aFLVm
au9y8+UZaaC/tvLd8iFWkcLh8DkI5I0sclIcHsoCc+saKqBHo7viseVfUoJyGCFLuwPpmHTGRIV9
mlQgG8Zu6Xd3ZZluXCMGW6L/pLTmfOJampxDP33P2XpBITvQs0D/VwdiGP/Am/vxQB+D8M7o8o30
ApLO+gmVeRNZDjRDl/HUfEvlKjQgKq3MbDySDQCmBUYjm/HMvZoVNBHqh1JmXy6g1ptt1am4LJMr
M6AQL6JN4hj7LAwPdYff6WcE1jBgQo8SOgml7fDvX5Svr9BT/zXfnf5RHon8XoaF/JugAjo7xV1o
yyOg6D01dBEdSoW9uOOIddpJ8DQyrATtJ+FbBDabSrnIz50GvIWsCX7Qm3mp2+oAqWLBCEq4kdgv
IcSbjXMLqEdW3BrtPMUtH8zc+ZauqLwmPRPpjtqKcdGYYHPeo8xcLY39MjduUUzfyZorMWDZDddq
8a6BDOS9Ml7iyP7t0n43u+NRgFcyDFwrgVzcHWTczql1RewMiQ2umKCuAUDsuUNlGxzRUtnFPTdV
Fj1v3qdZdgyT4t03v3nYz7IOFLLOyCSCrhRuUDrdzLm5jnNvLwubbMHlC2WyyBxoIMZ13DbYb3KH
peMh/8ohnu9tazohMr0FsCcIALokAhbYSRVYui3RQKEut9di8lZQiJDRKw0zTQqV0fxWm8ZtNFzh
dtNQZ1XgV9ICklqm2dl3dYByhSTJpKzSuOg1ciTjt+/sh0ixv+UkJRRgd8A4sdaz0t/aGS6Eo3KV
OylX6dvur22p76q7PEA5vIh9+iYWqjj/e7tqPhioPssaZJcD4M7bvB9Qdsp/qzB4sFP3MlUlSpPS
5BqWpMFBWWUeMBWjbyJTU5adwGpB0ZGIlH8gxJD/eYiBKshNlfOU4T7IcHT3lmI/y4Prp0vqKU9W
kmzgOGG6Ur4SdyXmsmeBVD5e6amtKFgurbglyMlS6TZM12nds+8BLve1ADcodiIPsa8d6yRLt9Rs
XQHkFN0IZPYfeANtz00VTmcBicH3+BR4Ujgmn00NBxVMGGOj6zBEKY21YtNGIeMQ4KmJVX2bP0p0
0h1JNayL1B9kjykLXwob1Wvjx87MvmTFGXXnWa+X+o9UUiT5Bca+SuLxaSnW8JZByyVMoy/Fky7Y
75jenXaLYzjCCz9qoL38L0DKXdDC+m+N7Nm35GRydyVC0uPCV9w/+ZX+06KQAgx/ejfBzvG8behj
ho4eCf05GaVLmkf9PIwQLKBrIC0qGbGEawis/kru6BKXpNXRBO3Kn8KlNyXIpgUFlfhsSYL5QWrp
ktN4LrmxMwe7wc9vpJsAeex7iEi1yyx/jIw/iWoyjxp3eG3sB7mxy8OTITkboYBYpGk2F7D4u3xJ
zuTM/1vcsOd4NlsMRwATqMpJZqFkKUuAo6Enh5aGd6T7SUPvaFnOk4C8l+WPCCTYYLXfa636GabM
HKX907zwYfIwZ+WxyU5DoO96Aye1LrZS/JLnos8hDZV/6U7o2cfCMnfykfInawzgsxRHEKxgcMpd
bVzz1tWLzTL7HHi2GRQ79hDylOQyl/FFrIIpii7Tb2A0uzgZlrfK2wcmrFo51wlSiYw9mSCZcEq1
DGsNAj5TSokfvdJ5WhLGqFrJJ0qNMIrdIwJZS8tGZuTSFbewW0AwF8VhHo08J6QHvqRlWjXFvWOl
8AK942ArZPn0QcihPFZKOUbpk+/5IK2a1jbfeyr2GobxMdUqdqlkDsKYUf/quqJPEVpfkQt2qhuv
AzdaN+pdFwAqBR469vmdgupcJGs/GpLcyuHHZwnFX5i9VYHJoHi9FMijmT89y6tN6BkIZuKnAp3u
Uo3OOm+uStG8JlX8U7v++/JZNiMe6gjanDP0EtIo1mG3KO9yC9uefHq0kNFU+/LL62Ywfey1VH1b
GNYNJMrPWfC/fvha4oNEI7MlT5QLC3BSVlplF22ldyk9dLn8pTHpdW/NsJUYLf+VrOKp79UFfjKH
PTFyXvGgP2vq7xKt0zl9SXVE//6t9hV0XRQmbgQWs/TIzIBKW2s9ygdKOiAQPFo1jz67OJl2EoBk
Osqyi+g6NabsSRqgclyBhFxmgqWglCkLiSDIjbbYKpF7kj2DvE92jKBeD0lZ4STMk5fQFw3Du4f/
gAuikm2odP48ZOEw/kRboviVySi5lZvuqrT+tscYGjxaZzwHiRgdHAEZoILla5ODqWOjV6Lx9b9g
IvmEYGAtFF3jrLn9D2YkV5OFxrUN7aVlGeVoLzkzlj3jEmatul53fXw3TvHvf0t6HLjvI69rpoZR
Vv1gDBlm1+zPwvlPUg05Syd9DLryUVYXCksHinB7mR5yGLZzvwDvWXPkQIkdborFgKcDzKcKILlE
k95WLHUCwpJ4U07uphmI/10JZ5q2bYTvN3mLHqUbpO9BSBOmOdYNwiV8yTfJieiDdUjABpi2h+DE
47+gStIVFO8ZbdGhqG5HYLrt8Fpo0x+l8XfuNzvwD9kVStrnRSi9dPGl9SiBynPyw+bSGKiEShzW
YV0wylUf5H3doYLNlbDHGJOe/caSFNVRf0ThcCcdRokU8rDwJHtBflhOBvLZkgeZrvZjITnUBQ85
YAwBbNRFe2fWmNl5rIW+2OXZ470MR/mzQJ1kkMsAdhQ0WQJl01Z4cZGByAEL5DfvBJWECj0FOUH7
QqN6LeCK9TpFUQbXf2WH2p+x5Yi38sglb+2d7ti1427pSn8oQfYm/W5ZjQTzGJwLQ39bTstMp8+2
jG9saOep1QG45Q4hfvqz0tAVo1coC730aXOpgFNbTqek3JZMlhWNFtQo0bg/xx2HaubMbtBIwLnP
N0qgOEfdV+4RPdY3beAjjlkoqDT2lbku9erXCq383tbQwI/VY1YW/h22UXAAFBwrnNzddg46Usg1
ouUK9MYsPlVgPVenTnd5XNdbx8UJ2fTqeNMlaraPBhNnCX3aNwOYtiAf4qPi1wqi1N1qnPPgipw8
I224D0GbUZ1xkQ7emUZQngqg8ToQ2UlVhqfQ0H6tUlOOpZmiZwh8bVuE5cnEi+w4+omoDhuIGzWZ
uxtBoYz6Dci9t7q707mAFZpH2K9gZ7GNe/+YZaAR9aEMr9rQrGIH3XVMhyGKIV0aWtDU/LQ30Qbn
pBXEMYnP9sX0R/NGK0dQXJ11iVNFxMO9XWq0D5nfWzsjA+So1lsrLnXEImJrzYYPodaVo+RA39sH
LdPrjeZ4aAbCC4GDjyGtohcvaV8bqzlo3+MU9vTgzIewGzR2qfBC2Pj7aABdmtG4NDUVHhtLnV0h
KRIKDukGs8jxdgKcUmjppm+qnxQVrLScUHJTudcYMG4Q7VJXkE57QNP9xmgQr8mGbFjV5dQjE+rS
QXfikzHRrLXNIt/aSmivJ0xqMaQhrrTwQ+0heDY0b9MaqMvn6TMKL0iZ5cYlS/tjEk3mysMHGh1o
90HzjIHj6u/OTu+gEmoozUO0HDR9bZG+qf30ZbjjGbcqBPJCI97q9bNCUztKopvOKcc1kKMzov7P
GiqEq84deDMa/YplH4Yq+snrEHerLntE9DaVyn++cSpnnyRuTRoHDwqdJo1oMHF9mfmsBrA850ZB
vRpue6e+IrxBGjd67WaI1G6FmPauiYoXX8gvBnIgVYVPBVPB8FCJ8t0uPc8+PExFJT7gfCuGJSEM
WSrJDX1yD1HluE8gO8/wc+deuRYQsQeVWk+qAN+Pg2NiMGhStAvCCWKjZh6bWR9PiMYSpVPo3Dos
NMQIPsO+1e6gbVOUmYLg2DEDAq/f9OYnZsr2roUUKGz3E8nadvwKuvnsso6tIrMDG1bWAMH08aDW
FkJiRXl2HWDbvjWpO78jmGZ+jI6ONWM6kTcnR0vTnZKg/OcTkVcxepZbUd53fFYoxdJQF1eLlWLY
b9OcXrRiNE9JUG0RuoEWUpWYoiAwrvX6JuztYTUGxhNWxEg2s0uOfEibISYcQzwiUEWnKqf5SVny
MESOuutV2BJBGazrGHCmhqz+XOXWFncy5CQaoPX10OMTXB/6LCsOqpblKyuPRvi8D6ptavuIM4NZ
QvGRs+hbJO50dZr2I6nWrA0wpQqkm7u+i/e+1k8rhEe+5j+9nt6QpcU9wjFxSEE9ekRJI22HHYRt
hhrazLqA1Yxh2JUGw8XJ4/0QiMNhAhIpUvWXATqkEE1VaMuneuaqHaNxVrTbL8lkNmszxVMXg4oK
vuzk01b8VOYCduH0WHg50JW5UnYqFt/Gtagm3H9CzF6yEVmEKoaaWA93mQNc3x9RSPJqsIyRBg1A
zAbUMs8Q+NS0TT6W1m4AWhm2KVBzAz8a0Jq7XHs3KZSffKvf9in6ABMio5vZCp60bp6AvevZ2owm
WvnO7K49S78BIVIcXb+BfBsNu6LXsCxCcEIbUIs1eqwMXBhoDIckqLvHeKNannjLjvHKrkYUN7GF
MEuvXxlu5W1KR6PWnDgFaHQ4J1bcZej9/nk+9KgOO6csfTFSKzikSQfYYEJ4oQ+mU5g5myGsA3Bi
7rWEeW7UKE92MYqOU0r1vOxMHnLkre0hx53zjiVTW9kO3cUUHttKqx9DT70bpJAforoDkneGXxzD
eelUnZ5GvkG9e9g0tvZiV/DDE9Z9KgJ+WDpMcIwo9Nz88CoVpUirvgxZ/qINoAdwglHSZNgi6fJo
K72L3HSIkLNd/SF9jHp/6X3gc2hsWuXOoWXOEhw804L01onfAnvENRoToMlDfh1w/K2Wf1uKs6Ov
prTWVakZf47DUFMQTELuxoLirv8VPs7InY0UV8MOwbe0/cyKH8U6Hd4+w7gBhaACOAk5/nRT3pVg
gZ5sxybAu+MBKCLWmjHq7bENAtA0kcvzsurYa8qu7sxnqoA1o3ZsEYU7VfH4qN3GTbFNSSpJBbx4
j9Dtd9hwhgNqFmZOKusZztaztNsuVWh2UcDbRunVttuDa2DO6kz3enpqmyjacdkQ+fTuvbMt7Ohy
9aPx2208lcDEaO3ZY/CFPFC5rfOXLOj0U5ml+qkzjWRdWSoNtWQ8lZ1LuOlRLLPwdFcQHhiZdMjU
FtQNEE/xUmPnWm55yl3jYIzzsIdqfC002JSjggSQjaQhi6WB8KtqzXg6IcHOZn01hEF3JPX3VvpY
4UodddVp+RyEt5MVRs6oNRrNKx4pb7mJJKMJ9bnqtHdNDebNnCHcq2rIqkOUUtPurRhoJNA367FE
RUsuLSBTNhFt68ar2Z7mBmZHT6NdKLshqW8Qo4AohBObFWn71m+fBjQO12GaPqRdiuin/BUaenVC
gweqXlL9VibpKKoLF6uBiaJn576JzWNRzc3JU6vm1NTJBadFlDLZAHUxgvBdQm+/hzFVKKcxj0tE
eOujBVphhcQ4DWUdoJaOCv42XVXsETLfuKbJvDZd9hNzVRl7x64OugOdX1MRqMiwyQa8k9XbpdJR
2wwFPyRcOeSnajVsecpUluUuJllY7BRDfRzmPt6STrMSjgNdfaPTaKnnkHpto2jZv/kF8SpBSscr
yBW1hPBQFidkt4tTX1iUkUiu0gnjjGQYjZUeOmtdR99xzPECLPIEE5rsxhk6FM9IEY25+7YMxhsO
FGcT1FJZsxYOCfrAhcPQ8c2X1IVeQFl6Fxr4JnnKHQAZILvjbm78zTBrT5mLuVSOhVsBMkBGSV86
bLtKSqW11SRbtcxoKPQz+qTaqh31DXGChCMsViXM2GlK+m0Cm2Wtmsgq9X+BqIrhXxLuYLveGQYi
kwijZ2lXQXBY5tJzwBr0baP/sFInlBPDJkVGuKFPG5jTyiSNXYcK5imF1BYHd2O47Tnukb3KlRvD
SNHtHRtU9eIEPox/ro3pO55nSAxd8WaTnjiNu1NiQ9TOWIfCQDc2ThNtJzwnCIDWGSCwhqBs/KGk
qKL0GjdZaX41m5HtGSr3yPyINJ5Q53l3tTWaW6emfCdSjOa09hUSkxQbqLKzcQrAnzILT1mMMaP6
UqfQ3FcT0+6k9xnaKGPRI2qoUx9dL6+q8qtyOcrqeN5OPDD6lh/TOHEQw5ED/r1heW+kVfAmy+tg
A81TqHulIem6HlryvHPADODbWDPyZDjMXu2sbZF2MXTvSRvG2wD/AeY/92DElLPJ64bknNwg6cw1
QgPDumqxyPC6Zt2gTByyNEx5PG1Vtb3t4oCa1gg0pkzbDk9JCo1xs2+phOoSWT0bkyWSe9A61rCN
h/yvj5xrrGf+TRCGewzvUK90/d9k8u5n76dtYTz6iersg3kCYYpYw9iaF1ZxZZXn57DxnkoXvFQN
oimay0PLYo8VW3hoAzrv1ObTrT4jXlI4J5aCRst3fQ9SJR9aC9+o6C1VY2c1Bfq2Las3d1t5qPhY
8eCRV5LppLpxE6Tue4ML2QqeanNyc29tKr6zr93ngGrIuqXPuOqxiTx0Cq46IQQbc6AHjAQ/dtWz
c5h6+CY5/hjQaV4tnHXZETtsJGt0t0eKRUJs3WizaZ1nheCVT9o5B6APwnO+sat9N3nljaNZ1VZi
+RRo4RrbMXWddRoRfqMgebkuKrqFMKG6tT/RTQ5MpJTS+8bFp6JD7ifF08/Q0gen1lLUqOpft1Qu
A/pVsIUO0dBQQEa2uLeCh0Z5ShqM6XrF2BgCA9OVQsfpYz5TeDpbrrcZqhxx6rZGi7zKcFzu3XVW
mi+qjjRXltd3tqY+IIuOs1fGwj+b5Qnqz2s2Dc9V1r75Q4Z6aBadEvybCTHA8f0JDIQ51he9IrWf
ZbeNCqKBYv78q+jxtMKaJC/+tGjcOGFsbtXaRwM/Xat2EW+0fjhrSGqv/IJKKlJg92Npk6xVWK8l
IHFBpKxTtavXUzw/l07IvVBFFC2RzUUZetvKrvf2GLUnPQkuDvs/kFYK27QymNZW4X9F6nz08JPa
eGq6KhTvzmjHdks77lsZ2hBPZGTYZ906Kn20gfIBgrzEohOI5UZJO3c9zhHFQipzu0A55GROh7Zy
/zAlKVN/xlZVIU0FSFsyHmq7emvUzlu7g7aJTe3Gi4vHoXEBiKTIkOvNbWlgJTiO/X0zmFcvny8l
2l8r38F+AyANdYxto5lYhDTIU1BjATRtHUEbHGq1KtFhAojk7rN0vOCcfaqm9rHWrTfbS85tjwQa
eiss/dVNbhl8o6tde3RFdS2m+97fTimsTiwMlTa7sVXrFkAgKod1VW+C2L2nurnC666/N4zuPaB2
ty6pWha+RRKAdjMVC33bKdx7PwUWmkR2fkZUv1evEYZdeszjpnfT+PV3HmOJhGibvtIyqgB92dzM
6oeD32+UFue6SO9q3TV3gxc0K1bJw6s+ARCNjKRjoqKcZnvHsJyird32/QanHJ36Y4h0UtLz5bbb
3eOog6nXTzcO+qlQ8FdtnOIts+215iL92EyPSq7SJGeuRzVWQjWGHF0SsCRReF7NcXcPbn9rFohu
woi9dxX3iKBptm2G7kazgTP29Y2aQPjJU/8eZ92ey/Z2SmRvE8rcK83RlE0R4Avi6JW2mY3yNbea
a2PUgBGw/cizKaf9UG7UlFyuYnzv+JAdBCCsJUJyVedP0+LHxqzvqtj+081XryXBZ4txj2DZwcvd
auvCwEcr+2wqlrfrakwjk0B7Irpe5slG4IxqmaRgvRVfIgvMHI0W9pN1skLXH8nEfv1aHnyTUkZb
Iknv7+qouSGlsmMUwRFsqWi3AyLBknADHKZexSSHekawqnCZWLUhAlsjyYBNSNRNLklrH0YLmcrQ
hBQUnOvWYDcRTTvwouD1FNQGa0e7Ls/LjwvyLprJWbnXZVOYe9VbpbAW6c0Ft6hDnbJ4tG29QQ9o
HVmInGk4aq3UZKa6ZaSXJvc/HNzU5zJ9aWzgKUlx1CD97NntNKf/+5dCHez/+e/yi9JSd0XcW4du
GPJ818Zth9MjJgHradCl8F7+ey2iRn4z12lEfVN+xIbJZxmUGlHYoM42Tl59Wv5y835vIOJ/UGzv
WqnxdDB5+hS1KYJXZgGO4tQ4U/Eee+rFVrOnyuzB9bn2KY4Q29IgmdxDHg2JJ9MpyV0Yay0WXYoZ
epjxxojdO362TdB09AwDOm7xGkSIBg6YKpKBeIhI0clCy4batdPtcRU9zIaSIp5KQl3oH0rIeSBz
+s2wDU61rW6VpsDxx0EPsw/zI7Kg6cl/gCuWsychfUIALlrjBHAft636aJh3oFrwdRgKdG+H8j02
VJxGp2CPV19yLOLQxXJlhVjwuJ+6ESF+iIhDazbsbFME+5zthK7jgBnVuunzFDSiflW99inPigsu
QrAequCgjnm77itF3ftth9CvGd3OZpxvUUum4cSMXcXg8GZbS4+Irf+SNxzdGv0TveyUTUCZZVW1
Hfm99evrWbOFs4ruV4S2mupfEcWrN+FYXsjNIG8HerxB7sVa4RfoSGp0if0s2sR+cSveH+In4LjF
fVmglYb6qO74V1dXrhohF/zDfRdU+2K0tdWYTS909moMsoJbr2WXOfl1vipc7RvAx0dtvWUaOSHg
X06wOw9dDOGb7X+c79XW3ip1DtrAG/b0K7I1mrvKjJ54ZVjfs0U3zJ2CP8OwblMFXyP4Z1sN6D3J
wPioBL8okD7n7rkZqDPpHiUxO8+P3tjcIBqdHhJriywr9jAdt22IqZkoA1RFE+n1KN+q+rNrFTdZ
hQq5VVGFKq1Z2cuHZ1Z7FzZoOUt1GUs079y47eNU0cloUDbsA/dxsUkLo/ZGoU29btGRKNowX5c+
AAbxIkpbcguvMR5Hq9h56EwdDcn1q0DZTn6wS4b63orbU6xlO3qzCpYQFAFRRWPuY7CpjP27bdKL
jBrttwZovVru71Ar8NdsTI4Mu930RD3cKZy37LEMgpPhqfPBsd2aMuRwVpV6b3XD20TPZme0wTXo
VH89KtRJR4QxV1ZZJmdLR+U7SrQ70vr6hGUGnrdJiatM286HFFrytuSTtzWSjau+84edPhfjmYX/
iiNIse+q9IyCdrhpc8SL3AoreNW3ngKq9GtVZeeiZMQhBaAzmQty0Y6XY9ruzVR+bWxfAKJb6P1n
vxSb0w0WmfpsundTSO4fhxkVuanGf0jD4c5X0D3GgxUvq07HLtjsuOV+/JkXk7UFw4yrKT3CAnXv
KiAy4UeU7BpvHleT1bu3LssqcXsABiD/rfSk7PbsbKiETLfLEcvriZOymS8z/Ck5WN2MYq2NUziG
mAh0q0y0TTMq0cxGorJunemzr7D31HPdvF3+QlXR+vdT1oj7InZeq+U1fConeEf13f93bDaTKvZu
A7cut5Vps/y6jtrqZjJSJBPdrgE+x8cPnfdhFu4nbqOMlf9D1Jk2Rapsa/gXEcGcydcqarS01HJq
vxA9KPNMAsmvvw+eE/fEjujdatutFiRrvWNGdPpMreS9vf7u500Ewv3Fp9/x562f95N6IanRBoTA
XEOcKzcIsPois/1/3qZX7lInsXfSlmff6wBvzRKzb+rRvld2DAScitYCIpS0ZP/vncTxEGqSl/bu
550/n5zCmAjmuDM0n0+7xBqBZOXGeVr/5riMOh0y//snsyoQQa5/5OdzuXGmfZTQDFEqN7jPgUa3
ZubKUNSK7zAzWWDq9SMjF+256/rTzwecJY3uBw/hhj13jz/v+vn8IHD/GkkVH3/e+nl/G9EGQ/+L
Ff58UlNP7p7qSCrv//+vde3pRNBC/tAuhLZyjCcXEn7pcphUfTeuxSyDq4kh5oMponEiiofpmRO8
PXWVYgdPiyhkSy4vRqSPucExR7lZu1WT90LP8yHtCrY+E2qgzupnklcYuRuijb2uqXDqocJF97F3
M7IlCNt4Mvuu28cR9imCRQ1inhck6GlNmPJI6mWe9MeW9JFNhBplK63i10IV6uT29HIAXtHztG0M
2P+loDnITp7WQTIvmFLGPPjlR+JRZhws8Cldqu6Azk8tZUgE3/f7eF4CakbGsJe40toq4iZJL/Dd
05rpPMsSRCMAeqgY2Gn2uFfrMzmnqH6xTQgcNhnuqWcTZoSQknhH9wTNtc15kqAwIhIPTaz2QZRe
bcN7yNW4n9qFnJ8ivrd9ancM5zZEVGblrSO26FA+IsqjcIVgTO4jwAm/JfTbwLJK8zkUz6mMmepV
vFz7POezOkneQT+82yWZVhYhOimOLVeh1M/l+5hSb2qJ5lSq4uDM1TFInnRRnNRkFEfpRUffN+Nt
42k8K1DBg+c8iGo4qmH4cBL5IFo5UcXdnylSNDmmOQch218FYtgi6y5l4bzHrWDO5+Vk+UJ7wNcb
z4/QgIzGA9btCnkhvAMM8DWfCfNZCvYohP5g3+WREPxqBLfpf8ij2boPyFhy2YJ2vN6uQ/NNTwih
M49XSJZXQzQkRos3Qh76HXk9CFpqlvV+4CzzYk3mensd/PaSNr+dglS8mV6GKQ2lGNRRZMY9DU1d
WLbxY2X/ziIaaqiYTyicFzy4Z1JG197foCcEagbY3UQ2XZuppd+MqX0lK7OgFwaGqFXGiG3UDDHf
swg31V/BFZk4KwFbjj4Rz+mXLD0aJBmlKGmjQ7AevxJt48LlAdjVvND4BNkaTPKbXbnjYX2uEzak
YASHc3DphA0meL4QBEkBsakp0CjCRjRswz/ReMYmblcrZ+WizlgOTjuHdZW2J0V0WQsP2k08NhNv
BbODAfhZ76dFHSqInYtvgASN3pt24ehdg4CKsb8MRvIkVXqyBXZY3EizXiN6bfON8pqrPRRhPWlS
VMoT1Be5Bu+1cHL0e+01jss99OjdSADJRoJL7QNFD2g5wBX2rMQUprzPZQsnTZdo/mJV3TOdaytQ
9CaLJt2z/aJj7Q3WTklFRL5UIHRJaGrrdei8G4Wu+84Zz1FVQgUQkpvRi9Z29gUGJQi55+D1DeTx
tHgWy7kk7Zb2bAaGpjvKtsX/Imne6IZHkTW4ktBRc5ge+mZ6m9uox3oyf1hpF0peRPQEei/yESZ8
3goZEMnhkv2nhs+CzF8SY5MHQdM4UZLGfdQ49zGx4sIqv72hvUy+27DbkhJLqmY65mprObjSLR9w
vJcN1WcRtnsAKoroPDuHbc/zi+22xLHUwttY4Ht3tUt0fbuIB2kO13Ky36NhPBCl254I8IEWqD9x
zJAs3lgvxOJWx+llQrKL24AI0bX9wXUWcrb96i1n0jYl4P2c1aTZ8Aiu1QVbbAFyw+zpKUnmbPHU
g+Bmvj4ZBedIohM8dGvCfF23t6WjSwlaDkMVvcNev/CA9gR+/7cJDkuSUnimABwaEVC4bYd9sLb5
De1DZsZhTu8fudtEjLeufPZl8JLB7MLotlfS82kBuy5t/8DzEPyGtMpDLv1bO5PK0yx0EbTxPzPJ
HocOpiGwoA0l9Vnr1WuWwGMljWQpdH3WgwCT2P4alD5KANG+Akug9wRHIRGc/+8hIygbSIBOilGH
qaE/JD4acPRHikTx71CQuCGmkYGM6oYskmE+kHvpPXNRIZWgbSXL3M3imbR+k3UOkgqgErjvqTVQ
QNMn4Gf0EE/W+MvrhjakcJKWQpF23UZYwJ4VyDfxTPrNpeU6wenV808pi188uE46aiCLFiKgqTpr
D2MyZqFnpftABPc1tORGxO0rU+FJOFCxztsqRNIx5cS+L+SOJj241u7RNuvPwOfCVv4jEu231mn/
6QWHmbEUx548DR/F68GxnnuFVKD8lFnJhT/Mf8Hx7lW8q0X2yYB3pyZxmuJs53sTD+wiFluisG8C
YdBSZDdP5AWGZti4XN9NA7GPrdtjiCw5LPPpSkbSZ1Hcm03+Mlt//K5GIjKWp9hrKNKxCOBo90qA
zyOTvRaxe/DJf9jxNxD24ep906Qf0qpwvcekF2PYDVhvvPg3ZOnRE5pvwabUacjUuxq6S50ViCTp
qJSiurNQWPix8SsJ7DfaKX95GZeHscaeU/2+IRn7PZjHHhUCr8acmH+b3vxQ7C2IrskyyTcl6SX0
ZFwKGsRLe4av0he0FWfKnDHx36p8pLFlUG+AvARIpW8uGM22zOxb5mW/WrQaVHTiUYdh77Liye3M
59rGkZAwsjQ92TrEEtfUJmfLZ9RAc/KFnRQpw5Ow/xoRPFsK15O4DEVed6MdSO9k+dl0PDF7ouFr
Hi3UVDFBHXzd7AtR0qAydEfTUx8EYUMcOfpz8gc2q6p4juxuALkGl+URth1Rb7AWQ6abXFZASSdb
PSyt2GX5XQ70Z1kAdBYh61VLeWerIdfpkNoPqW1s/XnckezsbQGcrbtKverZeggMntKi4yfrD4qq
Z35j5uVZOdbblPsvRRvh8PPuGE92+TJeoZTqhzi+pKCBEkoz8m6dEfg854xrPGcvTMj3dtwC4RGU
vZ0a91Fz79oVKD31GTSOflNkOoS9iWeKiPGpS665aWT01urQGIv3mezDTeWb+znqLwKVOCoz5sqJ
rbhX/qvtcWuVGvp2CdZa49J7iysiyeoCYhqTzyc49KkjANzJq+7kLPXrAtw1N3VznBpizd3u7CYm
h733lmVZHlr2+DD6BCjhoWCwQtXUaLII0mQISbp5axb29D7RHwM9bMlYnxceF3OfcjzGu3Eqsj3w
9B3u635TzIGxFrBjjELNC+Yip0whuFJOyDZJ9BfVmHVyxdQVUUmG2WAwjj/ZtMyWBYmdNCmdwP9R
lnxkkoTghWqE1ZrhzKvQoBZvgs8AxwiwipA30vX6Dpn0SkLsi8m/JxmJRx/QHNchwEd+v1j41U2Z
fTbYlCMXJo67ScfPrr2cnab+nRs+dxjcclPhgLCDp9KUX+U8S/ZOxAwERjG7TtkrtMt3wiywPnEG
Oksk27zBcB04LyVBIlFfn1I5IZBArd2ZXOxGfCjTYQ9e8ETz8bKpFlxv7phvhzj7t8wtjKL+moZ3
ZY+hyYWHc2ARJ78/ZZn3aLp2FZINW++g38hN80joiJCsbJeBoabOg2vWgyDwXxib7dExH6gMK8JG
r/VVVSl2jvc1W85H4vjvUetfsm64U9XwOboNEllcVt7IZKbqz8zjx+rEHj5AtCOuQwWOW+UAC6tw
yU/o7dD62bfZ+s3CeiW9fzdW2TURNeqxAoc3U/Csq5tYSkQWK8EsZ7Yfc7wUzmQQ8bjtB0dxSrDd
VWJkRS8nPMBflFu+eZ57jGsaqSSiQDwfj2YfrVUYK9rruSfXK2DgCmIYnfK5H6xLqontmyJxXTp9
bVvVXNzZ+GXypKZn8iHJuMyWseBZhByTC/BX1jv3ZutTL0LXx6zGr0gFb9JIdlmXnCJd/Usdzb1N
iK7i0Y7JfyM4LHbm2uVltMNByZwBO7gHl7zThLtkVCYwuMxk4JsQPpToNRG3MmEkD5G4h136i/KW
2QlWs/0HwLitxHCZy+LRMuZXxx4/ebLSFnxMbRu4dsGfilhCJOgnTVmcA+Ki1xTNCNjJqL1yK+sJ
jiImEti0j6IvPzs/J6ssB2aEbhAG2fd1Pu/HitI3Y7gxqD4V7fIWxO1DoKOjzGcCUIZ9odOBQ3C8
Q+e3Q1B4MZrJQaHHJGXa5Tuuqk8nag9RnpubzFp2uce3j/4RsLyjNhUu3WxccI8VZ+tOVsCxUKfd
mVQmZA75c5FZfL/xK/LCDOCNrjICXB8tlbBqYBmKiuHkW6CDrj8DPNIbEmRy11hYPTxgR1/cKAXc
UPhAhmt/Msfin5ER+dzZAf8MpMa0UHJfAudR/flK7RdCMV4R6QjMY8VuWFvMOxRJtAmdUyN5iVAi
EEh5lwjn5k7l0WuikeTr5SEeHMaJjiogI3KplYSXSwtt3I3Mp5Hw9/RrdUsUltpm+XXmGx0RHrCU
e9COfXDSicpmMm2dsBpdglCAeieO3p8fYmoIUsaRvvGMTJMMy4hrPZmrdXxVHAhN2z3MRt/h16w6
I1sJJfgZD6zL4JDzfKH2jGogNvRQB451pQps72TrFZuk3oa7iUEWFp5R6t4z5Q3cgNupmj4cVf/1
qgFO1XeuZOlwZC8LFFVD9hk9PXKAEl7Nzp16c3ygyjIfUURQ/gkDEBHEWH6K8TOgwIs8NQg2yr+Q
f0TudVCPYASHOFB76huefSIYObZMYEbCKFkYWVOy6cE0xscWDU1IIedxAp9zlHzxkj6nt/e9lO4u
DZxijw+33kiDLSsFFHSxzm/6oDk1nrqls+vsbP2XZYh9T1IiUyMHYIKpEuSOKFSNcLQ6zsryobfI
yk4kRc2zRUB0jwqygz6PsudWQ7ur+VpXxW7S41/61JjrmctZfOh2dfH2kBev5/R1BCk99LZ8iPMY
ymiigVBbR1SV2KubJ8MG0NSW/KoSgvR7rDcbNz7H6XJDImMTbtMwYJIF1sSvqTb+JDMZb6PzlRf0
OUYoSGa6Ieni8DYVzwygSjD6xHE3MgZlNbLPuXaHgyCegaxT5hP6foYRNZCh71LDFYdqmBMQl+Vj
WcavVqNgqThjMkKY6lV7HM35B8+8fdxFL0kCBly2igDdUfwNvPFGz9C+h9Nv42dVGeV+vU7cimsk
1xH9pjg81AJpbPTR73ixHxdWxSJpH02y6TYEiH0RwBdSFM9zLFKbaKxP7pJ9UCVE4yG6CGJiEUii
/xtVzWlSLCH6Px7NbdKGYgqe+sr9Lv38lnDkbUb92q5xkE5xXvrktNCx69cVOJEgcWxodgMVNesH
Cbuj3TSxjusN4iX4MOxxLrC9f3PvE5bLEt2m8v5XTQ/2CdflqTE9b+MO8y+D6Is8+lJC+5th5JHi
TocBDydrMIKFxoo/odmRJtYlhmtqOwKS2uwETjtvCJBxu6MhbbpCeQfHF9f8+qxSUfrikynHVOc9
DIVPwFd5NBfSoCsy7ObY3Y3t8FpMYTQ4X/b6bIglVHWU6sf17ByN5dZGfD2RgT6zaVltqYU7sfF/
+rI+WrpGwT7T2xoNZ5KueL6xrW7EiAJnbFdXKlx5/afU8ur5Z9NIaZtvrQjRBle4pZp3YozMJlkO
egQm1COzleoJsolz+dttjnDKr2Nu9/uCrT3AHmNXxNg1xIZQww5qNtuUmibEQOdlvxfFdO6p8eM4
mA990b/IeApxJf2lyhXf6Esnd56OrJMpym+/gr/N299FkGf3Ak9qsqagLqz0d2ll3BTHIsc+Y5cq
5G+db+OeOPtouilE6mWWPhoS4XA9UBKejP0uiS6NaSC0BrQ8NJGGXKwtRBTZC6FPx8zOE05EXNjF
SHdUUaEgt+LxfSwNttlGnf0Ya+Og/phT+6cN6EJJ8/rbFbND/H1oTVazhWg7BWg44rY51H7Z7BvI
6W1WeONRVi5NbEgrREKVACpL8gvUXbVuK0NzZ2XtURbzvfTFKUBSNniywlmRPdD/s4f8g17TOHFr
R2/8prgMZnapF/2g6abkghk+BCGceeUQN+Ri6aaezG3oIXSS7KqzT0bRaOPRvbBeKFMWfDsiwrvu
fghLbNs2e/LJYTfHWkLiVzZs785NyrUfqOWpkVFFO8moPMw7DTh2cuLgZsvpZRDK3hAjWJwI5kIb
Z9MaVHZIVroZHX/mMR93t756ys2CRx8nFigu9yfVphaa4WKkpJcBAkrcRQc9UlAyob8zTbiJWp2r
1qu2HkfYxFQYzyh/qcIjjJ41NszM+uCXUyjQ2tjZRLOZEh+FFTwpnLxYuJ+a1dYcxMRlF9yShhFc
DRCunTbSbJc9L4lP/WIbpWEcDGeej/giPBFtzZrmQDPmRUIm7FLtRbiwamtSK2X2JfsPv4iwMhlz
TK+XeAJW2weGuFU+ZtK2mqiA0tmFfIQ5zHxWIrInV42vl+2h7w+GFuJk1muS+44UuOGewOpdKTtY
sNZ+nPMa+5B2P2pimEOG4ge7sFHFMO5lHtkXXj388xQezbnt5YYCdJLCp3a+LqjmURr/G+pAI0En
jMNjH17Wfk16rqeT4/XHpmaciosl2vdIXCfwNwCt3t7O4DG2HZ2mzmQic4s35OxzYu0sIH7a2/ln
rfO0TNe6B95zGEiGUh25OP+4w0unug83K27IKpCd4WsL53QcHtYuF0/60VZ5nC4/LOfIJoX2kVqg
ux4d674tRyQo1AvKmsZcqz2QarWOFBK11uuYro5kJ/REjMisPPX4KTfIol4I9SPbttvmiNa64l3J
Lg07x7F2veTFs+fgDTZQspfyik35gEWjSp6Z76grNkyXi5cbRzUd0f+0fSyqvPquwUMHv90Ah1GN
+auDz3I3YhqLWcIUNvoEzN8p9GmOU+bPvEDf5o5PQNs7pEcB5V+o98yxjENIvlCgPAihJZKtSkHZ
nLo8JDH+pJUwglfbIet5J5P02JrJwAI6RVtDgVjEVr61U+ltE6VeyDCRIZXgxS6wmviSyCIk8uu5
LKLXBR3Hlp6/YO8Z81UZrnmJeTYmq3Y/yMxLIT1xCTgIuMuWdy/rrTedU+dAccJeY5k8OusQP7vc
vwBBPvaOXkzTpnRqZsTZACuyjINOrJdgSneTgeoJDDQLbc+HhspS2nEl8IHwgDiC2fjClYynk6at
FRhQAfF5Y/aSRZyqRhwPR8OoWX/y+WlGxVE0I+FHrnWjooLvegaISSqT8u2qjTGnWDbPMCyUkiFt
1wMHhLQv5iyo8etiR6Hpcn6P4ycMFG6OGP+MiWbZqUDMjC6Dw++9TdY9lGbMNL7sVCfMc5Pa3+g2
1an3AlA+yU42p1gqjGybuxjw4jrgJueCsAa8JbWuzixSF1lEYuNRpbxHi7jzGjq0dVbKLfkmVkir
9KFwiv40CPuyOH21z+mn9mR0QIlKtRQWrXjyfzeTaLZjp04JsOGmM8F3GtcTYdabBWiSGeogag4m
bcMEzA9bXdkfMT9ovhAaxVGn37DybO2Rdpg0w/PUpROhQLhFIo+Ug1XWX/r+H9CifbR0vyjP2S4O
jWSIiICH8mcjFuPRCtbcX57a6w1nBAIEkx9YUtns0hYAW0A4bJYRbsG4GbC0jPUG3eees/5OCsgd
S+l1OWnv5BTdhrqlBkEGX6WpbnRxVbtAEC3vxveFhTfOIxi3S49qAeXH3xFy8SxgLt0HJ2LJMIqW
lcNwj7+Bn360WEfWiDvp0E085p48zeg0t4kIkG9KHlQ57X2OJHAP6gXJK9KBIm24vwdnXwy6Ow4S
G1/bG0dHEopBeuemIE110+TWllQVXuiBIYyCt9ceXax25t+T5sRp/wA5eLidqGp2LBg6okCcprtz
Gzr0EKf722kAbfZn4lDbDkBTuoU4iHT+RVNyzGs8knLnm2BBqYH+Ix9X0Z7DF4LNDoiOAZRXMNvn
+cLDhGtioI00TzIf6LqkodxlZ55sDIyFrXfE/MdPlflhR/K77m3aeBef/cJEWDtr170nK+uiLRQL
5jA/R3jm8rn2joYFquBqpBnCt6cjAeIfBP5beyw3mAT9crM0F2dAWZmkixlG9Nej9UgeyCPwNktk
EFJvftG3yVgNyW7OHv6VdiyoWX9OSxKOizY/4CTtKf6xdrZwq00i4PpHwuGNAMHpjFEtRMse4s6+
I57qSSjQTmnN7HjijXR7vTXLImWS4yUdDZtMuasqAsFuN8c7b6nmjdUsN1RDm9yB1Ijq6ClxF5Rl
NdJ2kvKxBSkkuhRhOWz+vRlKk0Txqm8PhUaJxBgaWhCEh0hkz0g7QsT7oS+MYkP0x4vwpmDbVxPa
RWt5RO5J4W/K9k8b1aPT2C/OaD27cIekAX5hVaQuLZlObjPcLYkDd80z5lzSQD+ppHgEr/rVdhKW
by7JI3bZDAhQzddix+GAGxPplq7uXDN9S6wMQZU/nNMq+W7JEQLwhZf2E8LTlfU1p/qfKdU2G4B7
VbXQb8io54wt4cgVXd9jRPGurLErRDjizkE9XRwvng6ECL+Y5YeLX6B2c2drJ8iT8oFsxWRG9oq6
LkVrlbxWRkfJNEFxjLqFJM6gp7rCjt7E5AVM3FQqovLV/mdimDPu/eyjn6LhLjaMf5OuLrjta0hz
+0hN+hT6RDWHXiSI+y8ZY0AIQ3ByJoQlodnZw5PMHLw1hJ63Nv2WxbE0tX/ygMh7Ss53WKmcrUT8
JAIXFXVDNv2SEOu2zMZ2rhnw6YumErcaERtzP5QzejffBAvwRqofZ+eZMEqEwWTonGmMgXYxI6Jm
KvKCRXuaE/IZYIZLk9fXGU1rh1oFL2U0Mb5VwUzDp48sujjQG11rizUpmS5um6u97eIY6i0Tr+1y
NkyrPEKfAIziYQHxrE/LBIxTJxHFIhW4rwxI9okyDJrd6GL2EOXBX69VWSRvSjGQBa6R70c5G+d8
sG5+SfT45B6NuJjPM1jlzn8w+6kJB/iZ7YLVMm0CwWxJ8KxBP2cjuZOdInR4Mpj9qO4xkboHh8Pa
QN2fNaATA2b/8ZFJ4bnXinEiJSohgZsA+wLebXrmJcs0QoKauFiLBMMXhn6apRUdAelIdCFoUq9c
/ARZSz/uYuDEd+d7lzJXaDm0BvME2Ns70Mf1X9IpTWTN+u/UsfsFCqVAb5hvS+qgV3P4Tm28tRsf
LxoT6TZoJl5BuHnbBNAlCwr66LuY8eTRuDqywlKBgyh909ayBrFrhrU4nObbrBopBAbdsJb0uKSK
vy5emLl6nI190htn0xe/O3A9ixyCi1vZpyip2ns/5WSXSY8vCsAubDIUUDauENXk0U56POfNKDsm
tWpYq82jaZtPkRehaIgND/PxwpDRr/acn19KLDRQ5hKjhr9Mj5BVE9soDh5v/eXnj/z8rrbn+kwB
DOJMLu71Y0Hj//dPoQBjBgVL3lW4J9IpYWrbtnNQHLOItHkzXWQoe5ST7lC+GIKqNkQ9I0yTTyxd
bp3b5l2XoxsmnZjDRprPsoLQdDoykulHRX09/60MN7ir9YWTj5XCI8i5H4aw9FDUENQIwtd67UbM
mJYQQCJaWpiu8XB4fKd0ejVpfN/0gvreorvz1zqGvlpCYM/2nGXxo5TFdDfDFNQVA5UU7hERD8F2
5inBwvdqlUUAcCeC0Kuozh4i58vFfSldP936PaZLb5IYBMYRK8j8OugWBtVcLe9olTysSydOvu3U
jjONPAaYn+9h3xL9Jcgf62Tg7zD6U9FhEWC7d6iZs74MhB47IpNx85b6K/G76WJL/eE3QXLqDAUJ
OjPIpjaKiMxsV09Xi9FNYVX11mTD9HE0hb5VeK3cyjGh6yXhVmYyho0awKmgXId4+QJ5H7lCpN7n
TfRIUOx+8b1n5VPOQGLk05KObFWT27GwGn+8aIoPppsMOJAyng20yAYqs1AOAd054M/sQmI/Dpzg
c4bIHC/w/Ux0FZZXF1VAMN8HhsuINiVXQyW/yeyrzmiZy/PP7+RgS4hV0aSHzJvufM8N8O+tdqP/
/Nb0MXmyjaLuXq/Un49YGPz/+4fszkFi5ZFC8XPp/ly1P3/wf2+mU/zUEtSw/7l2/3eFB9iVio0n
rhIX3H8u7Ha91LWiMWG1EJoHqYzDz/twp12sePk2StSLJSME6zC/lA5VvMyjr3bLZevVVktfeNaH
bTpSvJtXtEvUxzxbYENIVS0WMompYA85iXie3IxcgYpULxSSRSlMo+ftYBx6fOjJ78YAFecbrhg7
6m5rN1QSjJOxS2mFro3ZO0+mTrZ+Nu8SsdYRF8t30xgKDAviYVmQoxdq21XXWGn9EAf40jxOgjAx
a3JmwfF09a4HBHUD0TiZkSVIhh6cSX5yuTpUtOeMZkMln/Ns+CWmW2EV7EELSX+VnWyoPYZ8TRwK
5Vo6qb1Y3BJpq+Oqp5MS7pB6GnozdUutJJ44bZ7LlbRRXQK773Er5O6ZATXW9p40oddARS0OO0Sh
c7f357Ki//jZMuQXt5LNdUUwCb6wO1/hJ2oj57myREmTkKpDOQVHm64cgswZ5Q2mSN+DBERBwMQF
RjFNWPdHytjhm0qmMLiALUT5Lnai6OnThp9FxdyQ8mtRpWiiWVXTArlSLaDOsnf2kzNALqC33bZG
Em0kqWKbWRh7AsDNQ6f3VZrm10AHbGnUOUVVg2ameCmG6rcuVPk05UcwKFIm0Bzf+aP5VbbtyHSI
t0X4GU5FMIWRv+LSl3yWrUukF/1ODroCRbcIwGuktW9KiAwsNumxnSsHRtM89Woad8L17/OqB+KJ
JJNeFYT1CCHnjiYjwzgeJworsCohAtMaUqD2uqOg92PqUx4EUX7Pzf+NOQlFdJS9z8uwbNrsl1w4
aoFg/YBtSAX4H2StC6wRPPzGin0JXydnTpc1eAPMdAcXdAZqdDajWT+pwEE6Zmp6rDiiCPP6ishm
cDpE4/EoH9K4Mbdud7As/9WXf5XZX+2cMYUaO7kZejK9Fa5S19GnoqKpPR0I5ADE7omlNA6WwL4z
gyL5Ap+0oiB0X95m1f+SZlkfuDDJ/IXogxtAco8ICmlOqm4idd4ya/BCv+/+RDnbQxlw6ZpCNg8g
zfSB/5bOnGwGMx2Osc8YPbUPtZ7ynQ1Qc7ST3xx9azY9Bid+AIi6YDFiiqXzOyoM4qMgudDaxiLC
ODAx9jjOcOFResU4m6zNlSFhAfKY+4Ub9hZyvg68nnS2oT7nhazOP28uSKP52tXqa4OIMXz7TDqc
ffYLbZ9H3yWzLOhosCF8P9el3jUuvcRG7h0KKy0wGE2oYXq+uolZ7OwyEh1x6JC6MFzncU4Os64R
UqHIwJjLzsyfmw33iOEMUduw8MXkiNRSPzgOpLeY37UD2mzb2d4qc7h8nM/ZYazT+3kQAcK9lLkm
9j5cQjf2XUOiYhAYWPYsvnc5gt4RLjdu64aRgFMQsyzpET//gtsJkvlhaAw9D+fcx8LGsqmCYydI
n2ka1P5FZ4Qu/lmCKoK1hEdwUYyxca2xKulBTqfEzOZ90It0X3E7HBIHoKB58bwYmBnnqplnMXV0
9bbqMGQMqcfs303yZJXmpyrHa9ov00thGL9ynX7awRDxICTfpLCbq8dwwiQIDW4k9UPX+W92Lp55
qMF+wByFhbCYTRk72YkZrjE9JKHS5QvaxVOGivg1jhFmxHN6AAl8d9uiPrYe57gfJPjSRiE2FfkL
UIWYqtx02GYtvsGkJ8JnwiA3afb85FvhxUDpx6qZtavZL2WeIUOKdSi9z3CkkNSuP3FNQbBYAQ6K
rsNtXl8JfDlnrTyOvu+vzVdOKKnXzSUGXP3HK9UDoRbNndfy7XpC3YI6pY+7m16CpGZBccdmH1W+
c8BTyf5FXg5H2eRceoJkAIaIMotFT6riXD0laIdj0VzNrN+Xi9HQlhB/lxXPe0JtD4wQN8f20A4E
JNAkjNBG0H9TuhaQ8Zje8nE5z46ad9mSAdskNiqOoKOIGseVsci93/Tkrc/5WWcMJk7nEQmJlwti
9QUSJOOrCH7bJIlwCHVvbZwh0/WgoukQ9Huvxe1EqIghlXWXG2yVRT7GeFRDXaBtI1YHt5LI0qPn
jL+sHp+M4cxw3kVJ8of7IvO8WiN9X4LevLOaaCDp77myuwVZyfhUjp61KQwTXYEeMO0w6A854bGa
tcUj4Y/HoLXvIv8xcVvwdVLp/CX7wtyHdC3FyiDHnetMT3Zj/HayOLTxX+s+eUgIUjZ1T5SDxdrh
uuoV66u/+JBNNZLEfPxequAjnYaHOOtPLSXpQdXdtcvwIDJuLIVRApcQ4Q1I2+Hh2D+I43vCxN1t
XZHrjePV37Z9VEF/juz8IfOI4lkgBUIVE1Kv6/syGuxQL2Hgj0mYropNwngohVsO0mkYUmtEXZ6y
b5VeniJSXLLy9wJhWTl+t3ci9LoRadLZNQ+iMQSbu+QxuELS4KSXOHa3tS12PHKJalBumEv9Z7Hr
65xGd1ViFzs1CupWzAcz0v2x/D+uzmw5TiXatl9EBJC0r0X1VVKp714Iy7ZI2gSS/uvPwPvGPRHn
xbG3rbDkKgpWzjXnmMZ8w5sK6EzWG2Mcrj5haKZ41nGwMTKMQ0nAYYoqTQ9lcbLBVqQEE53QfeTE
afQWL8fcfIhyQJCS+bUZizcE0jWf7L1lRp3sdN9StMScqhyCW7Mm/Zr1j4UZALskF15lvJDSHd+q
glxSUOSvpLmuZWpMu7iff4Ov+rRs+zpm7DaNzHpKWFFvacj7cBtQLTYon0mbe2m4GkyvYW6sgQqP
PLf3Ezh5bmvoGDlxSXYPkBqsY055VRSX91XnlSAMkzvEv7eU6SKlOhMeWn8z1S6YndX+VUR2m79K
lLcI2eRaVWuicmi3SvVvJaI5iXixIVN9n+tkF5IoFW39gR2a1QU37h0K5X7IPXkaLYt9c3G0FcsK
LPC9xxouzlkPDl57T67hL2NlQ2B6LNh0IhVXrkXmBBZYL/jebi8G9lzZDXt9GzMv2XxhlDDl15Qh
VY79221JsytuvkPfwTVPYrHpoJH+M0AhVTrp/ZThW8S+BA5KY6GT7Wjdz2yADUve2qEnRoQdcbdA
aAeGaO2zbM3gtFWyS6amJEdgyR0RehJ73EqY6ywiulQSoEbl5San5RqlX2+VNp2Tx3I9MzkTLoo5
DssLtw/TehCyFZe0Sft9FVDUYwrL506+mOzwWeVV0iL7XKVwqTWPnADNhnTLLhlxURi42YvgFKge
x6VbMJ9b9j3PRywMMS4CA+ELFYaPU0qj1qQMnD3p22TiFDVaEj5My5vR5/YZkia0dXOr1c2spnQX
OyXevizEhYXkbOnjHEr+DZX1kJg4Mf0hZqHgs8l3mIBDmNNdPweRN5H8AHnJpbGoqJ+NvzVS0K6m
k69ppE8NBZvxkpvDFgrkh+VPz33mHNVKw2g0t2E7sX/GsvgZk1Z9AxZPN7My7pWhJpYp51lnWRQW
XzAdGNjZGGw6kqx9uWOti8KOt5LTUZR6pnmp9VLv+mzYsizGmOk8d2Eizj2n2myMUZFiJ3LLwosK
lmGphT9uBsOHr32jJ0BH5vjvzuHvUt+6uTavbDWnW23718kXCPTFiCd35nwGS4BBPg0UK1+UHlbL
nJZb6e8ao/gQxXIaasRgkhscsP45CKV8X2ATHCbPuNqhnZ3S7idzPO+CVdw6SRU8xnWc7YOOlI0c
y30wWSdCM/Fusep8iwcAjO+sttgRMAIYBfRH8dyEBf3CKt8LM/kW0n5u1MQ4hyf72S1BQVmtgfv2
H02oCXMW1zl2ZFGyiOHj0Km8vZ+m7C7lNKSEP1Ha59DtZ0EGYNczL+nVswwuqzDA8RTMkH4s903N
JlC31DGivCX1GqcGWlF/HydDti8ngYm+DbCoHkl7corkG0blIJoobDF4x6/NCrTWhvFGYWK5QVF+
q+LVuoGLpWBNCHhjWNea+6oIcZKwkcbF1HLsyyTbPL31mEq3isc/c2nKT7h+K4BAx5kPGsWJV0vU
PB/sNj52ufvjli+TbbAigKTYolki7xPK58QXJuoFQeTDr2BYJetJC9xflLsfdmLSQMgA3sh6l8Om
iGzOaxu7sEQE/fJTdLgNaVvYW7zRevAwU6T9N+A5OJN6m2WwlKa4wXXIIchsu4elTE+ldp5To363
AungFZJY1zOUICr6HOIPNvS6pXH2GccZj/YXIg4YNzjEdtsZE8k5S7iZVyxy55r1clB9VjkvdgiX
x2yvGQyExS8/TZPmXj1ghOLUxugh302czGcjPbRQSwGwhDB7yvrkih/Rs/MvFAsnJTw+p0tDpLKe
tiARjmOJ5cPxYgflk3iACs0HhwwCLuLyoW8DuR06cWmr7El68yOEqCdFVnPjGvqjTDkTTBhFO+c8
p3ayt0x70wvIXClQIW8tqeic53VayiZaQJOKhF5iZN0uCDFR17F11tVBN1YTtWVz6ajXpXr0Q3Oj
iH2XBHsK/qn1d72EZJ8KxTIMSbFPi/e253lm2A4T8sBB2gexzXOHepVfhfwnceUhBoXyi2KHP004
3GFgI7/dhe4xbt645LdqMdWFE1rA6TGBhIIN2qAtJpavdYF8tiYEGef7Zypz79afhxZuTrzBcOZs
B7W+qgDaYmlOOwYPrtmvZDT+YircYhb3DobtfkqMsMd2in3wUKiAzMjoAeMxb8IwmqZnhavy0Ocj
cZdcfRSY5pya6XBmDCcc62X7vgnWUgCqS2Spt85M9sUaskdR118YQYK2/jX7BB8HKCKyvioHM3Au
iEDlfKw6/ORWfJhTWe8tw7U3zZgm2xoSQBiK85haD6zYYAMuSOwE5QmWBq3C8g87YmKU6jQiujt5
qMo+qlyZ7SfLY9VEZLZxl78OFTrHjhDd4E8HkvR/Hdt4k9JmuhpiZhJ7AAnhlO9yfM7tkWRfK0uc
N+3OojIngp/313dZoTag/7G3v012D3dkbL8r6VyGpvydkWnDdLO32omsZBNRHUjPDD9vm/nvK4yL
tIXN7bVcbHhl4YDhdcGLyxmOzXyzbd2nYoDHELYUkBXUrCDENKumxNYWNGI0ZGNxQtbkeR7jKG1Z
qbG0k/s4RzsDCPtIwRIuujr+zGNNHLyaOUgTOyFujpSQEXPgWuKaw0wztV90k1js15N3hQgdAXG8
szCZ7eRMqAM/BCu0CYfpbIx7s2uegozt4gBih91eWm+w4P8Js4T0cptcIYv9tEFyn1MqRQgdQ9MC
sGwvB1YM7eRuXaFZCRpqISBVbtPK/Y1BTu9nN6DZ+GA0Cylsp6v3ZnL9dwlPw/Bai/6aGdzm68FH
ekNX7lnejCVOtTXuVDNuEaBppgdN3ikwOG01Y3WuQvnaVtbvXsQYfhWRvR5DMklKjkp+Y2yFiZvM
IB/NJrZ+ZE48V6Q46WITW7gj32kiV7+nw139u/TJfM0D31jkHMPdDE9O51VsgPJdqbr8Xs6s/ZPK
V5FHD2va4OMLufXooijIYJJAM8u0ior4yVjoROeYjLuXpDcuyR/kFx2V1kh0rgTrUeMtofIYQx2S
iDG6HM5CXNbdMt8thCKOxfQ5lM7DEos4SsZY7t3ev7DyxYLrec/LxGlrZJbg8K2O6Ai7oeO467A7
xcIGpXj6ckZMJtKAyec2j4af+zsuJWcHQ2nZ6kKNmy5T92MxfYzVmufCR2aIeock2uwsiMBbGXC6
tmtxb3NI6k2/uk3CaCH5bMfhZ1TeY2PPL6YQpzT2X11w96VjwsQLzrltXBJCPXu3c8Qmz6MgD1NG
VTtqR4ijwEGxZfUi2Yth+h3ogCzgjznZL5NIX5jP+eeK5Nwv+a+24+bQGN1LOHSnpEdsC/3vJYAi
O1bq26ULugzChQme11S39ltp8d7qnBWyJjZ5xKxI3BjtK0b5HFoIZaaht2UP+Z2JuLFPls2TzVuY
Ht16cvfacHmniDh6gfurGAfzUAOoxHRAXZD/QEDiaoFr3qUjx6EUg8hY5hbQBHXHC+le58ZAxeEc
eXBKsoC4TMeYZF49w2Y1iGieXZn+8YX4U0hzOaDD2NvMB1YzGU+95QHqVo2IEhsvph+T6vNpSDfy
xDx5JgmJoui/QxuLYqz4iZCikbuX3/ZE2pkHCJQ4N97b0ywJhhKcMybzmA3kuElVl1sOQ/w8oXGr
4sxkrFvyJ+2V+YtB56U/j4AzTuNoehfUDD500cCMfY1V/RXMfXdK3Wp+sHBSxTIsdoUMf3vJ19AI
tiYbl5ztqRjxFesRhJnlO9HijT+ht9dVjfXUKM/YvVDaZlFGqBwEz+KFNpowfomXgAaQ6UFYZfYs
FOejuCHUvpQFbw2IDMQBs9oFA/AYmdMvW6PjFwRoOB2/JzLBk+Lr/OQWDqvESZaMtRxYMDNZOzdE
xkz08pMQ/uiSmcK0iGcYXhzXZUrWLF3amEN/kP0CzyBPVoEoQbw8B1Dke8StlH2BBwqjx2so+oub
Z9viQ16V9kVVNZ0ViMtL0Ny3kCxjjzFdvwHZ55El4cbaLtM1qyDIXj7JUPG5pGWMpQtmhqkQlrQd
XFiXm8fK1JdYl9VdGOO0mZXpbisDyW7M+/pMCWkEIRrnjmCgBVkSNSV5Wr8sUA6Hd28KXkK3gWRF
zRsxovTbjEdSS0MFBYCrKmhLzEpaJIepxpMZJudx8hWlKeqQN80a5hM/mAA5BrLshLScQFdag+LJ
+BGUOC7o5saUXzccVn0NWne1gFgFd4lmP3GkvMpMWMclat0qu+a2+RZgrNv4dZnyFLG7rVdlxyH3
y20nKtiDnfs+/0sdJYocPgvOxcGZQ9wSNDMHK1R2c+f5IUqibo5TSVxG+QymM4lPs8CC7487vMgu
cfPshdg2x+aWbFJTnUAlPNUhLI9EA0gDOPduiZG5PkZcZx+PSaYMus1Pg06Gi2si/BOHbHEKDnIi
pG6QT8MmjeWpH2pvC8Maz19TXAJYpUeN2webtiwhRtpX3csSwKtOAeeKA1sdZsmp5+z/Vir4JBDt
z1WFqpT3cBZJaaPGrdiCJS6iSWbBxiziT2GMvJ918JmE5Cy6spXk8uMFAcP8ksp2tsFQ3aWtfwFt
56HHI6kwO3cvOYbBZzffjamDltmyTQ0VB2fMhj+2gWOTBzaje1a6BNfj9HOmgi0zh0c1iKvdLBec
Ep9DIWhSK11Q1DyZcBVzY9I4O3Ny7YDUnpZ+Hg+xPjmZxGk0fM4+LhUniMedy9LKNXiJ8qam73Tx
+12SzI+u0wTRSAgAAfjYtB0JE3d4w1f/ewEwzomBPK5voOCx9GMoSMW+60VwppWmYN2aXoNEk6vg
cVOlVo7XLTyzBPUOFX1icZKZuyzIWRbkEIc00/Iln6oPID87C3vWCQPG2W9d/3EYXqaB4vYyDx8w
3QPT7mD2hbM+VGlf3VgP3mnVfsQxiojSebkru+UlqAl7La07bxCH2K5Pk3dyZsYITMjHFPNNtO6L
sVa7fRbAM50gfiR49Sj/vRs04QEhVUQRc34Bu/Dth2o+D449R7aBL5nxjZaTSrrbuQ9slkXNUbep
vLbZfEk8YzpnHihJYbCtcV3zaPeEUWplwD8PcYYlYXYp1awpmuBKxN5pRaHTkE6p8DCYxYEtzFM3
Lh9cWtPRyqxz0trVQXQcIkons+46wUpC4mTe5D7rfTg0v7sGZ6wpGByq6snCtHQm2lccMWoCF7PX
RWUCZhBJTSQ2w0s6ILXNi4bdAT4j9+03Dbe1d2ApwGXTbBiZPBoMddUwEcaD5cWJW6TboYD95Tqr
Qw0rXooGA3FnrQAITOKRDWvoOV25Tn0UtKx8a1zQPiWnYjYkS5rSuTjj95iR8s8R79hqOo9Fq4+y
5G909F3g0NvE+jLjYsB4MvhYJXwU2GOHL3iHgX3P7FNf6obUTxjnH6UzcRkLioIhQaT7lHMlMsp0
LhOk+hFzE3fmz6BbPmvX04eyC34MAE5wnx21zyz/Ikse1+zPtjDeYGGXZDLd7zolGBOE4GSrRl5H
x6TpF1UCPAZU3J7FGa5TH93OWcr9lPOzAufy76sCmtqUtY8tGjQBBBvZfVjWk4TEfYCf91GOUPvD
zqMNVDmXokX+xYfNSbOHeEwYil6OtDw3fiYulP8INwON0eW/RTbLm+2hQHclMk/DPLXVMzdtTSv5
IaxqgnY1ryUOMe9Sj+Eqg9H3A4UJgmLuIEXOh9qr8LxCLudmiC0v07TSJOlJJ538nXlM4r1738eJ
A8QlvCyJiYvYr1beHdTxmMbA0J7lJuvItLHqIDnG/IzaZ3v7P2GHVZpgHlx8jJxmzpOJTafKml9d
GOS0n2M89/Fziv7AtgGRoxO/Rb0Hq76gYuSfiWV/zYMpGZ8a1rSSREAVHI1leMwziOzatz9ns192
Tcw9nQzr3mUQJJuAapFPzmdI5o1uhOSt6RuQxlb/xOgK7CRboUsjRUAxn69xyBlfcvuFd9vjZQgv
PGAjZ4kb2Oo8VGeSa72tIC6l4LQJtG67kBKDzMMX4IdM3Z6GBdDzFLDJMu90Ll6U5OJ2Bxsa0wBO
bwaw1jggN8HifcO2epgN72d2SuOs/TyDcsPPVNDnzhFQulfXCr48lR7bZoh30s3syEBAnrlGtq6S
qzLUlPuh1t/pbG7FevgtRo4W2pUvjQ7pWHTxMTGv7DFAdailhsUm1NpOhhT7lOAvtiYDvgL77Rps
x3UO+m8DtBIxSG/rD6B0dNIf44m7Y4p9UWtWuWFl/PRdfSdh5B/w1t4SJaZtP4WwFqvyIQC+BjuR
vikOy+E029skb6hDpkWCLU0THixCZWnbZZxk5Z8FK00/m+MtT4OoyfJmj57xHcSBilKbM27boUiJ
IhNYDfd5TxqaZFd/zmHWMBx1rKKa4dunOurSOuJhDrwxAhy1I0zCU8bg48eJ4Zu23nNrQdAgbWIC
xe6hUMqClHhvHuxkrvaZ7V2gkN1UDPCwDHu4dHATgqA72KNrR2UMKgKeKpi3XvMqZsVLvXhqx334
sVPGbbXbeglPSWdEKJy85C86bNnB2rDc17FqGUVZZlVjKM8uCih12GwTyf9aWCC6GY1gJLTvNA8p
yvOx4p6/uMEfC08gGDf/QA8UZrwQSHsZ4x5mEUyYwwew6dMQkZjjRbm0CLP5BY+3YPPPw/dZuumV
f8NI0DnI+CBts1T4p2zGAuWkYBO88s4EJ3wkbfDQx555Ke3gFdMsIQ5n5HOIAOZk51yJK1FKTsf0
/TWDwsyfsMYP/WtX1tfRcrztAP6RYBpJW6+u4Bqg4ii/nHkRrHs3ZIdJan6KOZlk1H037nBucDKG
2XqkTHrzvl4SlGc1/krBDry5OYed0oYgLSkOmYiobgNctOaoyKa6etrB317jWgz5fNijltw/soe3
SlGQ3qBxcxNczZUtnhfJgM6O17ytBNYLWmm4aWIMARlPukMYTrupDT7GKZ92HOcfk4ZBMozbp8lt
f3Fchvpk+8z39X1gAOCRWr0Eoc8bmpG2kc9WpXAeGuY+BJTAm4v2XtFg4AxYOHz6AxyLN7jsm9uC
k3urJRo7ts/nyvT5RDrTD8wcKggXWoZdUh6Y31f3BSa2rN439GKJjJWWFtAYuv7OWgaQPUDDrDR5
Ca3wzrMC/zhI/xiOy/MAAhXVPiBLK/UfjfMdMai19jks6ryfvjKOIHeZnyEdM9+derc+gUi6YZAe
d2MdgC+Hq9Ck3NaWUl8RK8aNDJdbUzvZtl2cn3BSL/EaXEYXKFcIz02b7nc7TJE1F+9jn3/6rvQ2
8lrGvCOBkf709kw0Z+2Ad4y7Vhpv5ri8EoXN99O0DugKQd6R2DAS+8meYQClbv0H2H3ARqnfdUb7
wFQCHXcNbmo9XnuPNwC747vfcMi1hpPDtgjlhIvxfZLD0R5zN5oLXPNsnqmE54cZgpYJwaVgmY4O
M8lvDWB0ozafULtaj92sP56mwqa2Us4HwutsUqjBRf28TPWXbUl9oH7Oiaj9HDZxRZCkEaK+DKhh
MW/vDuDttwx9EfUdEaZpHLix82iXbYgvCNr7zg40jEeWX6xtfxW8kjp339tmb0oEAicgWtpVAMxV
TTxA5UQXl7bmoDEA5y4f6sH46YzC3M212R2VI187z+svmH5QcuOL4bs7Iw3ZhM7uSGy8eSScSUNG
Sxzn0K0sx3F9LZjnfaqFgsTNT4vvEJAn12TZlMnjI6EDFJMoqbtTzPNlkxXQl63cRUdK2r1a24+K
GYRExjY6SWwOHcVNWMOeT4KPpdakB8Mxb3JYuIm1eXZY9d1Au5xGvqcCc/dC2HoT37u+6A4OkgNH
Z2s5doZ+wuzPw6uPcQzMNMgAFo7i1ocsx9zo2Tz4Jt1fCp1YtNXqP2O53NxmlpwCPnJZq7vQxv9v
FA+hm9+z6KCclccSbtYXawjQms17J2aDkNMHvy/ofhHqqkl9LZl9yDnJDFmNhU3UUcXgavhkskXv
nX2pnwZgq00M4MHr69dcDe9FK5a95eDzNeq32sNoJoovYwLm4tTvnY8OvUz9ETKkGUKcqx2EO1WH
+MHUcck6/FaUeSNzTFO+C6abLhbKaUGNd5YPsVQigK8B0SzuCI+m8iXAIUImGlsR8gX30l9IdZzO
p6nj6M4zsAqAPAfss4xr31s/XtjvAC6WSFj1S+ZzwbMV3iGI/Q488kEYtEsVfxgrkizX82m2B3pZ
RnpQiDPjj4v5h4dO6mxJL12wtsxW1eG9k7txat6rGaJFWQzveHagksUHfKXHnC9hou3hQVFTxAoU
J3/u+WzTitrbhT1PgDjjmiusfOHHZhlse4IvU8m+1VhuffcGVWDbBQerDq9dCpTNCKzrF75zFdkB
bTRJk5OfWbiyq9UBQbKD+0T7pbCjpyRPIpaQODvj/iGvwsdgss2jVX3G8URJvPHssaqqC1T8PK+/
hcgmjsx4B8bJyqJeu8wfw/irryZmGW9+6lm+5HVIkCWf/tp+/2TiJxoskzR9mtb348i7bHHiiXzf
/cGTBgcBdbHKG9gYVnJneUO1qzL/gW4GFxnEPOdBAleQtBBisOADmlTeHGXk0GBTnudSMUXGztnx
wkOxgCTPsQ2wjvuBafWp4/iKFssJBifLwoEHAiahQQ4mS4zA1sVXarnezdwxDr7ZfttOvqeTaOuF
z0E/qcgvq9dxDcm6bsWnzVOHKSY3nOs/hceHdKC9DAzAe+U8Tak6GwwdG3uxvsw0dU6tyKmYsNFz
XcK5TvNGSJhOpoautCqstgPlYEgd9iY1Lq7Ae4Gm8t5koOibruKG9a0TRHDI6DczfxoW7h8pAdWN
oWby9wOYRIl5JJWfIuvePNVsFdXcecWD22ey22QT7VxpgBA/3Iz04peTzagzF0dl3oF5ucna/Zxm
TUGm25IBVS9qcr/JAfwyLEa6gjgzwDmA+np9U7M+eUmsEKbRXirOGgAXfhWqSIF3tUQa0/LFHmgN
0cSWstmybsmQHP0K43mbkVMRKymlrohluMSPuiR5kYoQ2ez4SOcA9thcv9gW5Wh2TmVEhqdi8apX
cn/ry/Nh8oE7jbmPWLaskZAGXbyL71SQ/3RDZ+96J074aLt79W5kGHyMtGdDB3F8sGFW18wcAXan
ahF/XKQgmjZJSljlZwJ13pDGn16MZ/qMBty56Odkindxnd6HHovNxd+Ao/b/vYfg0B6k242X7nOY
Wpe7M1o6iiL2o/whmIsnnZuIBtjk7SbfiQ6dpyhpw7KW+4J7dDTL7mQN1isyIuKTWK61OxxkjM7o
BywjcdRY5bK1WdJsmmRQ28JCeEy4FFRPIN737txmYECYWk4rzc2mjLBw8ETw2mXOWTf13sPC3Zcs
g9i3YTLuJlYf5vcS/wX6w3gUdg0pgT/AC14ExUH7tq1PGBajdHSAhHnHcinQAGRzTykEMXOrfRTS
O62qQ+rB0a8YMZu+v2dVxoXWM2zI8q/fOXdzt/ZfVP0p4HwqgsgxmzuNK1wlNgVgnX8c+3tr9O7n
RRxag2EFZMGGUjjMM5pGkVrdK0/dSmsmSRoDyR/ihyX3ONjgicWgDCvbFWe5aoR+dxx8PHq2RfVI
ulqTqoZ32rfsv7PE2mn7BGvz3VSmn16x3CB/7LSH1dUKaz4mEC8bTi/slLzN0HG+cNmNWDmzCmAI
Ho0Cu173nppY/lpB8oHA5EbgCyTqOT4VcMUrByjb+iGMjeVmmHRfIaOYcX8GQhziG5uOPYu6IrFv
zEkDz/TRJXIVXpuYz9my+itSRF6nwa+AjchK7DPH7RtsOOB7/XMbMjahxv8Z27rbLYL9pUbG3+Ve
t+vM+RbYGOumjHMSGaQoFsmfwaJfYZmiFLZIin/JnvE3sQS9wXGJdENfxjD1cHgfBmyh1J5YnDjA
Szipyap7+RGLUbLPmvNtqXoKnLrqK3Ncesztb9nGr3F8YY6iMjgEdUhzkTAR4gCnL6V10TkvgCOf
JtPnmWzgcI1N8TrHw8lSPwPvBzsb7nrGUn4Vtj729WqM9hZnj0jPcjRJBwzXORUufXcntE27hQdq
K5fTb74Tu376HUMWEWM2iHPjUE7R18mR2q6IwupxNwi+a17riBaR5Nj3vDu+4ghZx5dxtUIRwsSh
QMM7bVIHC5GWwsI7aw3umihhdpaDeQvCR3NgRGuSX7JnSKQ/kJYHT/xg8j96dYK9jW9ghJB4egGw
fa0bABtlQWdINfgEl8DQTOrJzZGWLPsAysAqBNDZFux87rikW6R3ofTxbU1pNfKi/vV3NeEpTkO9
B0XAyjhXrHTx8x2x+1yNlp4cEVivJBmnfUYwdo4pKCpq+TBNoRVV/cLcTkNeFI/l94hWtU1K9DJq
MbdWu7q6VoCxAWdioy181mZdf5DnMM8BuxRzolSsZ1TdOb2s7tD+F0HZitbqqzZH+8T+RWLRAiWA
I3xmH+EVVO623rmUpr7rbN2d6fY6+Jhi7+wYvkGlzTVIsv5pAckwWi/a46DT6qyNpjr/91+fDNDy
PHD6gE7D7/77hZ+kQ78X3rY2ajBvb1zYnMUWD9pfYbypyig+e3puwQ0r48mIyUYONGrf+T5VNEvd
stxAVx1rb+YBwPNzjfk+jayforyQxoep9UdiiOSHuA4C+ZKQ8MzzR1uDwzK1IDDMGOkUXf5WcSjb
ZmHbP5hNVx4S/lnoTlzhkHRi/rmZe6AwEQpDarEe6BBBliazsbXZ0yWou//3S5bn0+Xf7yXDhTVk
cP73Z5kKnhVm9sP/+fJ/f+j2VXCW7fV//5aAx/qFODVx8TnUZPQ6bnzYGyqWoxemeZhk//8Xq/dA
zATV0RGFuAxDYP/3i7f+ry7yAq8o5z0U2fdypCLr3+//+9pkTAK09iD8kENt48LqH+eWZKMhHkKD
LUpcz6cAdsKhr4AtggudeEsX4FY64OAG0VByLuLRX8LJjelAsGyW98vintOm8M6daX+HDldeikPl
LDmwYvSD03lWLQpZQXZkW9NZ7IKfotAFO/0aIaDnrDr/+y/rv0RBuPUBNR2BT+mztIQ+z+QLzv/+
t2y74og8C2Ss1Odx/Yom5N7tL/R/Zb6eeCZL1hUq53Ex4VsJYnJ2BavH2XucYzIdWMgkeSRbX0b9
Q/F9fFm6bv0MUQIm+EFCddcoDfsuSME8w66ATqR1sxsItJJH6o3zYkoDpKsWxvm/X9Z9f2en5gaa
fnwux8L475cm0YgEZY/plKAT+h6bmX9fkq9fYq6WrYU+3lC4kLlJQTIY/bPrRcBq5KHs59OC3HJ2
KWhXk1CXaoTC2PdXw/ypTas9p6XBks7DvGVN/hmXHM/eDm96bCXtVXOfPVVGtVfE/s+43FATWJ6r
+Re54mE/y39VKx3+lsVinRNuWL1ItiVoBsYU8iTJijvLDNgcn8Bhp2RO6D2ICfR4sc0r7V3Q00ZQ
/GA/vaHZOp4ltvWYE6X0UUxNa3lBWsOj6upfzLnmHYVWoUZ4l5P84k4RROhK4SXliJTU+Fanegab
IiiMqEEK0UiRRvnoYsXGj7x1HG9NiNCDq+2dY4LkqAvgEtbcIly05mbqKEXXLiIc+/2Lr5r0YlKH
HEl8OVYQqVbxdGyghK70yQD7HnZSIuR98Uy3rrGsBE5v2tdWz3GAcj6k3GCM+BEp2vir4rA6eSPQ
6xr/ltNSsaa6V+SlK/MIyG7YNDE21K2kyRLO9DLtVPyahu5nVsZHVTUfjbg01HNMXg6tivqNioMd
R3VjD6dsM2R/ZcwRDhJjxWEXNkT4VY3Nsavd81QTqxAVAa/Jia8l0PZEp/a1NDL2R2F8qnUFcIhM
Zf/CfW4wEbr68aEX9h82lf2WSf7AAlnyWa36CJLIq2/BnSdKw0/IyqFu6Z1MmDxbFk9N4G+tqqIH
u3sOk/AX0O585zfpDY0kIdPyWaZBTL9dGtUGmMtuPIR52a99ZIeUdx0bgvvoYneXKjmrLryXgj5Z
DIVMC2obDiM8YEWoru68bSuLx0Z098EgfiS3OPR6kHVminIFlZtKd/OI3bOGJR4or4qSsHyaq8E9
dGreazd90t4qSJfBLhXxXTbV9tYOzjwo7vtGPxsqHDa2BnFX2o8EHN5sz30O1sK5tQsAjZABkfTg
QGqZxyi+SIPKEEnb+ZLA8ashCBMT243Bd8FhEoqKU5fv3tp6jknaR+KUFbGsuRsgQcY/KgQh69gs
jJiKiuCjLpv30MjegXJhSaTal6Ghs8QzxFeedMXvjPeRtZT4wAmO0DYy4NvQijeTDft+coLHbOQv
qzqMTWKALwS72Njl61NzqgnACxfBDS+ETsrH2h9+M3SLjflu5QILOXWWyWjmhxwtIjbBTMwZj9iB
8hun+K3YIeW5/BkXGZ5KpfedEb8sCipv6ex6VrB3xAsUFLhT0VRHv/PfqUNja5BwuNAxY8qMGBiM
f/psoeghRJ6M1c2CCYlrm5xDGj+y8Wk4qJBnVwZLeI8MjQFUiQHOEjQluqcmwW7flvF9bHfU3eJv
PAiHPUHA8iyDMTZIMAFT5rFTNNhK46RjyWi0wye9WFwDduRVDoyx1NmVY3bDvP8/HJ3HcuNGFEW/
CFUIjbRljiIpikoblMIIQCM3Mr7eB964PB7bI4lA9wv3ngvCVP/SG1AyjW/+RDGyL4XIDlzIxILT
Fu8+EaiMaMC3Ei68FnnxK6xWW+vkY5cOJxNApgxWV/5h6i0kXOeg2gLUZUavqaxn7NsoIFP40YJ6
L2nGjedhQfSm7htd+gnxej+HieKIAr6YZqENhBC0S40KucpsGMRT/dNO+g8bjHAdNT6zHpZ9bJmp
skeaOdanS1bi/E3H0sKM6mhpZeG7gmHbDsQmlqZALJiNH2PnPAumtDQn2aGTKCb9IKMA6n2EiEOK
DnlqfoqiTg+9Gzwp2vIAp+o+yBoQP5O/Tvi/sQCbPvOB0XU2ZT1jP++G4hCmX19ecIX2q9TPv01u
Tz4GfqDKoO6xDW6KRH91vAm3mmu8RlW91pvwqfHLl87QnE1SnHrLD7etgqKD8GodOzWtBcI21W6n
omDeW7K/ZEgdxwO7RXMvMMyIsH52xrveNkcnTX5R96G6yRB7Nv2DHcE+l1AzBuOaVqNaxjMiU2Qu
CZKTtbO64suFAuHY4Wa0dqHZn/NmCq8Q8QH+mS7gIUZH8PDxXRFYSxkXCXGxQlYJpbceQnmo8jkO
ewh2ieENm8RHGZD17GcBopEQBi8U4ut5quFxNTnIAqevUNC49TI1kSROcjq4AULDMgayoWOD6qP4
FZEp5KYxkAdUGDu9Nm91cgEgpR4YmIc70A2wOd7EaQ1ppOijCKE8qaHggyzdzjfAI4C/NvrZQJFK
bwcBu0qrWx772cUvaTStRkFTa1dE4JCtPvoey8+823cFh7pbhiSI47vGteVf/v+L+mTZ4S4bnNOV
XxinqYsQVlfAbyy/1C/SClG7ehHjLJzxRdA+B1/4jY9NShiNndn86KaAmRIfZhbqS2ndkTiwlUmp
BYPGPeXUEsG86yfVBM2+zPulQW4CRg7qQUPDjRkAMRj6zzAWw0mVJehJxYaGH9s2w7eNbgN1CroB
tl/pC1A3/QR+nI2v7HfMOQE0iIDE+u7UU9jD6TUpxKxxowiR8/gSRKEzB8gZWgozb69pVKPmDFpe
LkOuO2dsr///czckMaY0G8Z+fnvFk12vIgcRUxphKQkJjN8E2gWAdnwdcy+69fNfGEafoopMdFM5
3tNcbORjHt+0ELckFxi11PzLcv4LLbti+0wu8dARqmyOfrH5/3dbIwlWDdnWNIb8e7zeSIOCoWZa
6YTHrkxv/oTMwSaI1olpmhjjOczAxphXNGXOTbmNgkQ6js+LauyzwDxUUfdoQ5fwE/xCKxYazzbv
xM4cB23W3bhoOeTKmyrmJA15C5wvj6AAAYmTCtamCl/VrBdve4eQ0hULBe9JFQXStzg6+A8F+Z0K
S7yXHXZzP5uTQWzvZJT/auhQ6wCP0opNRP8wTWi1Qnv5/xc9mSwDe+KlKpNqJ3VjeChIpj7ak/v/
v0qbcOMOdrCNBKJDlbgDCnoRoWOxn6TvWZdoKvNHKbR/dpWp8/+/mlrfJOOrjLaWGT0L0RUP3gpO
VJ15kIpk8TCtUaC86obt/7+rD+Ny0nt35WpFDI3bKx48Ld22QJiJ/q0sH3rgxft4dKxZYo0D0qH8
sZF5HhIDAgmE7/KRecPIU8E6ZJQurEJUhq91IqtjF9bYRXrvzHYqudBeghmPkic9UTbWC2Njeqjv
E5uLdqBzMizO9oEa6Mdx0KId2zQvPgH2HICtsgTJ8uRi51OwHlOfwYDoj1XjjqdKtRZ0EI8klkl9
gGzBJBk7y6onpSAn4nPX2aOGTq150YpUuxa8sBb/dhVo3mtagFFK6K56DAQ7WjywhoTULxqisFjI
j/fMImY16N/glqMW9CR1F88+mpztiCOBlRTzPZgyeGusnzrt2zUWCNq6WbEQstLflqFrkaWKsAKE
LALdMGWBgLylEn61b0Jv0zTxGimjyWg4CNdxRN3qAh4Y6+6al6zza8sL1hykpOo+FVH+ZpqJYDTi
3dlkUgjmFreJATUDRkGxRSp/TqZBrYgJvEUutk+d+MVszpM0q/43IbS5Z6HXKclr2URz4Qk5M6e/
811so9ypAXRDihaureIvmMYLue5iTQTGK/g/hLeoI/PApt4KZoGwgRu9Hpr3xGruWsnDXUENI+Mt
OnXuUyAqwLvsO0Q34L84FgVegoCObGYX/yScX7bgbfJ7FvCjhf9V1QXLBssGayq0NacK94g/3gVt
TDP0s8YFrlKHPJdOx3zKht6FSMkAMrKLddSzR3DcMw73r7DUYNP5bP8M23k2B+dmaAUYUcf+7j04
bVGgrST8DegKxj4tog7JRWNs59uQYEy11T7Awga73rZ/2BAzhs5aOGyhsfV6A5DYgDcYUBufZSw+
Iw8OZFkY6CiwNRkhXXIe5xERENU9oSjMBAQF2rZdWlCdawGbI9fvdE4bdNAWu68pNa7oAFj5+Ir1
Iu7QPnYhc+K9MIuSci1xbrWaSRb4kxXphYysGN43gbsG4gR4tRx8bEjYZG1dA1eCGC1mKOSV419K
LZta3kUBMI0sGkQ3AGYZio5dZvVTlZLHV2uIMRE0UWmi8bwhDYzpsF3gkY1ZcezHVJRML9En3cIk
TVaMhr+jyfHXJqJxKgCI70V2pZB/SSownJbP6Kks+qvt+wtEVsV6rHQaTB9fSA6KqgWYozfGTxWY
70Ho9lstxe9FuDLriH5adlk2HPOY9DGHuyhySc8lxOC5sVC1k8hZrLq4YdYkrqVo/3Q/+K4T7RfU
QDTO6smItXVmdOek19+lTf00hhoRvOZTm8PWZaIewWhjaD+ABY77fmcp0a+t9GeaZLpkTrXyvf4v
mtYSJv4yjc49H8eeL4hZWPZV1vGujNS7H3n93uN5Byv55PFHLZqMNC0k4pOKP1QXPKRvP9paGWuZ
lxfU109DMPyyylA75ZhsKePvmGNoP5CSGBeo3YIUpT4/JaajTXXR4/ABeWI9mS3rX/8dAOlmsNtj
XXDaeGZP7Ku14nIRW44X+N5rF3fSjuHxCwl7tU6Tn1iF9t5iqwiBhSBSB8qQDu7CfU0k2exsBZlf
o4yMMyN+wooDZnqkpW3EFSgaEAnqVn2SCAIcjrnM7JbYHRiRecu0BATnyolbb2JTwDBgJayS8KOM
CzKkQCmQhdPA7io3ozLL7Gswc2uS0b2YIdYQi88eKLx59KOBKJAgRuTOcjyGh78am8nmwfXeph7n
Nzr9SymAKJooDBimj9RhoLLWIF5QpUl9w1uBHJpp2edk9NS14kLY01tDnkjYo+BhJoMpA809Oza1
tiBD9EWpLe2YsZXtRYhptRLwcUKXBr9YjQxoEnkp8ArsPP6rnJAAD4kCFm6sxZIxMIycbWom3HAF
6aoZg39i5o5ZgzAjZdi9oUE9jzku5TJyJLOh9E0Py/fIsS9JMt6LuIHaG8jHOGb2Kincd8GdMNbT
Q9bTPIvpCRJw2bWpWL+5unuf+oJWJp714cgZ24lIGDspj8psXnEq4rwlQziKFVEBaNlhzxXlWuAo
YUwpcOYjCqCSJNAyJxXECf/YrDD/dhxGhhOh6Ib+zWotr8MCXFqIHK8adl6kgWWwX9w48FdO78E6
ByUxxgb0w8zbp12I9IHKPTPA54AxRQeO+Md22TFSGyxJR0IVYen3oPNe2Dw8Zf5Igljq7xnb8uWO
7dbQzEfWRf9SvQrWuMomFvCN1l9TX9woQ5m1JQ3DyPyf2ZB3Y/2i8fyOZXhxh5pZ9JTh9NGIqqdO
Y27+aanI2Xj4CxH7G/gFYV81U35PEP1wlJyCXLuYdnCUafNhJ+RZOh0tWZh9Dg6TplKYqw6wMDVj
t+G2RloWCpR1mnMm9ITpRomhepLVaQyLYTsb2Nblk+vwk0ln1o0zWv8I6ZnjaXq+bI2UbthsS6gx
KDhbH1hK025gCLHqm40jGUxuAFcfbsybxqQhwkzMPdgCzfDb/Cftkn/K4HEIjTdMZquMCHOYAlQv
FiPPxPOGpdUXn7ADGA0O6i5FtBftNUYaxcYHrZADe6Sp+W6MOnwZM7CorFheEg9HR+rjQTeQrTIM
8Ui7zBL76Knkm4N35egskImOP5iKIRG90QF68znxm2FXNuW91tsXp2uXGOlfOutZL6eBECrM976R
PUiMOYSm/a1F3nFouCG0GhNpVZPH6rRnFdDo96m7giB7ahpGP8La11zbO1aux44Yce5wc+s6AIV6
tChdtWgoGkoEBbzlzaWjadr2MP+CnJdziPXL5Nn1CmMf6YHRZ1I1J0HIGTckE1LDfGta8+TloWKC
NI/5RctBE5GA8lfkXB9+SdBEIWxzpzLEdrOPoe6ZsEJu4/BkgmlY1DCmSGfQGhi+FTvzp9gPYbfu
kr7/8gkpos9DVlCM4D2nCMyxBrpzyLaZnFgI959GzZlbIIswfRBrmDbN+jwKvgT6Vo0jrCIl5Cmy
64w5UPzhttNwdDT/hpzqnqB7W/t+RHSpQzQ3YV2p9BDncRYW+l9liG5LChY+tPjqW+oNlwoRWwOR
d57/1TBdJLlFL29+9dI4hCwMkl0RA3XX/qlsun/T0k+Eqva8rqb1GULTYifDbcx3u8ttGFiCiXqd
MHRuFBy8KpB7TiEgKcG7H8p4rWLOiVGD7GVHOiv0ogT36iVrvUL/ZDofA/H2TDRSPjJwF8VMZdF+
g1ineC2S1RhoqEHr9jDOvZGNIsXrqX54VF5sk9Ku7owvpodTbTM1Fe9j2f1YodqjIrjEprHRk/gz
Zb7htRBapc9MNumBBn4ZDTKfoIPj5FJQTbH503J251KAfvXM18LuvrKRE1vLJB1A80ssLv5XRuKJ
eov04Ize/ZXcacpYabwx1PxFCG846a8zoCqcKvU9FojJrIKQDjWBUrdAylVDna6EbiN2I31kCoJ1
Wllb3GnobLVyy/p9/f+eJc2ZzHGe6Nb0AW7lGDb4jcfK+YLKuo4c/9ULuxeHt9hVeoqi6RecDbjC
CaCO5AjTC0n0nv13Yax5Briy9XIGvzXYBGLPF/j50KLb8uR3QKXtQK5RV+gMvF2G19ga+NQRy5Hs
VspDGTbtoXZvdhr7qyrXPgnJ63eMeuJhOo5VPQEdAUhths2tTNxvpusXS3jDaprUbbTLc5Amd9sB
Jq9HxBGOr/oYrAxXd1bkaL66Kd0G5HI/ZAqLYhJ+Dq5Op/I+DUKBVgxtI5gvnE8WYhQ81Z946fCK
N9aXFSJD0DxEYhK7exu1Sz2kt0mYoju2+apkXe4IgIpRWBHY5VTYcJklr8cJ5ZgHUCO2ARe7JcNU
y+0/01btx4zqxAvqD9FEwOqtf/FkPqBnOms7g/URiefaH1/wlm4NvXsAV2zPrBOIKUf61tbRo1Ck
K2gGuofqZlcEuxZMG1vfW0XmlbCO17IfdnY8Kz5r3195RMIN2dfgl+8ImTIwHdoRqcVvw/T80OAr
QvNOr9CkOoLpgD15idnOY1kuW0QBEP7OE/bURW1y2jhBhtJDZTspiPgBwceoIUd82324SfTdImNY
dnZaEreHdmsMT25CbInBTrMXT23L8NyRLsjbgcTSivCxMQKlV7wDdsRbh5NjOf9pjht++pQnTh5j
iYHMNtSsazKbIUMakVET0UosrEo98IHtu9GMtspI0D8mBGXL6t8QYvi3+hItHpG5AAIJpNhXDfIu
fkCYUp+bJKL8hTNd8tDnXvVRpnO2p8ST4ED/ozdMD0mS/vngHvDbuy8mu6kWtjr2PXtjQvCnCMC9
WKjbFIWHygx30KqWhFudNQl1UinFZsd2PvVx2sdJ/pxMfbmVbvSrT0i32MxRjJSvQx05KOZSeyVa
/xgKeJmElNzdIHihUKck1Y0S5gCxC/luMryAbN0kXiEXpIQMp2ZF9vPBVvUp1CloIF4YW8titsq9
GBMNAEKQhDeVGhcrrkAGte4nJNDo6GU9X6GHdLHs/3lV+VM5xQhSP1pBRmOBBspy1bUJz7qs1zCk
PvSwT7aqNhAXxRNiQ8nhIK2cRnbKV1FpqoMeUp600Ct0vAR2TdInQEyyfcgXq+eB/6XV0NqkGTZM
y2rPNhL2rMfi2zBSx57nvMT6F8Quh/9kXPdtgKehQ9PnQkUoCrYb7UAiREe8lOdO4illPq/jskad
vmoTxWivbe4okm6+GI59vmtr7BF91vj8K5F3pQgtExZTIPZCleqH0dHe/V4X6PyI/AqCD1MBSRmK
gdGX9WDuN2eSgwyWoq33nofSqDwMdckCWabDtgjM9tRZ50xDZ9MMXrSJ8LurSeeHKynpPevQDjUd
N/wR13nrsDzjVwqJhDWyCO8zfTJpzvrKaCX2NFwZaedjQ0/EmyxC9FnlMW298tfq7Wd61+oi0Euy
NWCp6/gs5EZN7p3QP2ghvmHDQJndSAgn0PnNuZcJV4b2F2QITmJ1ZOlW7Ao+mV5Nl94dnFUzvIi4
RR7Ei+JN+rG3sBzq/ZPAVX8IhvGkmZMDWkjccRcytW81VKVMQuwQHsqYo4W13S0iCPKHX3UJEViT
+lNQjPDaQvnmRN62AO+CbhloUmeDIJGVsxqoeJgaJb+Oa6ktq/eymZBS4MSM3PGokg6ncAxhxpqs
zdAyZxNuc598Ho8k6l81xaUdWR37PHLaOe7+TNomCP+mz9D9J5ullAzOg50Zt/Re1W9dzOLKDhjz
uOtPruVfvNEnP8jPQB3J6gcAznJwdfo3jy2dZmKoVeO5cwz3YDRJudcbQCNFm6x3fq0CUmLnCTzI
KUbm1UrP2eUG9g/jcEg8P9pg+Stk6s5C1OkDBlNySS384+NP7bQdXW2o1pXSNsEoixPznC+r1fG7
1uApAkXYYN8daVs5YXtidHv9XlTMBJy2HRc0kOQSsfmkYRwXA1FkM9EC1g4OVqZwL7mLM1O7KR88
TzClbIekf+3oZPQcWUQDPoKp+CvwHup+5cHF5kXnh0aylEZoUFBkb1JlIdkzJAyN2CeJhvQ/EKpe
p8E4mm2yF8mITAiFE3Qxm7ks+mkPefBea9H7S4d3d1obMTtK5m2Kiqs/jJ4gszmBuVkW65zh2cmA
PLSaJG6jjsPtrPrwJdfhd4yV2DO/ybeG3cCCimwASmGJtN8n2xJZfYn+YUliFmrbefWBcC5uz4XA
Ij52f0kdXyvc68tudJHIJMlL41H7xck+EVirCrcpNhUuSh1D5lqHOMVYD58Z+WR5dZwISxmYN9jB
DAOrH4Zp/SipHVnNrUJX3EoEzxvp4QMgPysKP13m23Uaf3UJi0ygE098oscgS4J9VrHXDll+9ug+
VlJTSBv7dJWHrE0VB6A+8ZyZeg6MyVa/3Bam7vwi/a7W0tyYGlKxMNiMKe9HCHOAo0fgnh7OEcIE
GE4j8CDSVYvmaDvTd9xnFmXfyvDTO7pz2FSN2sjEfDi4L5jpJD92hN23rwCpWhYvnwPVbe3Mn3bZ
vPNNe5yqigRJ3buJwPyc/Pwh+p+pHr9qmbaHMi2+BiLyBomPH26DNIczqq52zU30oVzvpPfjR2zh
BkS1gKELcCftm/6bsdpdIj2HaqvNtV7bviUZuwF/3sUPr0no5iDjimXZAvSXPfNKLF73vJNvpIQh
p/C2rOweGl8tMHoSiSdKKL4LxO6a8VRH2hNWlDUdFRou5emo3xdFOEY7AoSnheR8cBvjg/3vwBED
XGKiOV8mDE6j1gyXEMae5ThY3DoIAtqk+nYTNMjd2L5rFrxO0dm8+J27SZp+zh1BTcIBS3qEqnYG
BKb1pDsHMzP4M3lLKWuGo46MgnF7AG/e4b3IC3EK+p9SI3SWMLy5pmdjLOQ/Mig/IiKjFw7aVl4G
jGJZIRhXdtO26pHmMuNi99s0H4MNcsZEAL60bPNr7GuCnBmfTmG70D1zXHEONeT6nA3bvRoxyX/e
HBrr8JRbcbSpZ0KBnj8PRUbbEEt9WSmPKW74m/rGb4UpaCGGjAu2trGjNQpVA7A1FFr4c9Qsb2HL
YZR3T5rPZeW+FUAbqPUS9o8DT5PpzyPhombRlQXvocmZxveVhGqkUu+9hbpmjNhR/wXckB1dEj7X
RThiyjMtZz/U40kUQBzFeZC4zAxkZQtDT/Td2FScZRmwZplQ1GFe5R9N07FhRapHEcpHz5kbX5L0
shTnK2oMDAeIaig1l7pIbmz0prVGpbNsrKfe1zo2cSXOxlb/2YW+n69dCaG+dIwzfkQyaouODYbl
nAgQLLZu6TzFBY8tZB9zXzodH4s+x1VWLH8G1vllzGiv1CnMND8Mdui1AWIY+l89ON6lxhG+iKzn
MaV8CplrT/jcNnlOaC8mnkYTLzw+yIzN8tdna8OCfqKsnrMzY0defcoNJJNfyZBsdYnboSJ2phtW
nNTdsidVkO6DTUbJG8Ws7pzH1t4dDXPTO/XdCLWD1+lrUEOrAeaGnT67ONIRHclvS5LlJO3yOUxw
3QxuZi5zfCtl3/B8lOQjEZluTb8t6Wqgn1CFpF207fxiO445KYhV92cpTkknlcACeGLtCgOlJJvb
qjjM6t7ed6p/l7J8Azn2KZLqI3S3csRWW9TGXaSJwOPYnBMJbQUAwFMUYUCrR/qrOug3MjLtVXgf
01Gs7XJEKGeEV0OBFQ6SDxlUVFsttxSRPZT5PvLiYgLSh4z4e/DYyleTdSuVScWaNKRDpOmt8Cn+
a3xaKwwD3OUs8Vc2slfMdIzjmMb/2gPW3Yp1L2r9dBUE6a90yq/S3KaOifFA59JxvXEbCNKiMmQn
dCEj5Ii6f0bwq3iL0hZSEdp64OURLbhkVaLXRbxABLdsbKblsKnZCV/aWoBwLG2KCWU8tY1ztfh/
Yl3QGUUzLEtD/HRmkVBvGls4DKSd9e0vW5PnoSxvoDnAMcu7wU21CXDZMpEG6mglZnSg6UYChUcg
RWnFvb1sRlRIVj/OAD3vUCU5X1KX49dF/2bQvjcEJgWzhogvHYR3mrDSDDMUi07vQOCsDH6UqpNb
oy4fU13u+xpFlU8OCjVlVvDYp5QhhAltMadDiBnakwmfnIVZPZnTOvQwSVu6Reakk/GuGa12TDV5
MLw43fRIZpYJXIu1zp+10oLk0TMZ3Rcyf2W8oHa+sbcdBgbs1cl8INLSirRHU+uMWIXN7MsQ705V
vYpQ6OznOHFT5oNli+NsyOtkgaTug83GNaKnUdSQbHl0RbdX/q8vMXHaLqw8nDZTbZZsVxGjjaPZ
0sV7YLPK9K+ZZzjFwIRriDgQdD/71xumwK1m3vXTABB6TapHuvIEWfYKRGGOG3YdDZzUBhN8YcGs
Qgg87VpH56qorVs2uoxbazmwJADuHADh0/lNohd2nXKipRENxkJk4XkMbfZ3A89Zh6Ul1fwYc0Y2
HyiIr3kj/t8g0dBrc2JDtqxbpMW+WWEFQkJic7xlaNlTi1vIz9T7APKgJM9zZNdJ4KcT++V1gDqz
NjwR8I5vhvl0rlungUXU7rkjbKJEsKhDo0DY4yGd7NRL2Y5vrg7qM9LxVTec8gyIyMMys4+oe1GT
B/sufA39/k5EzS8cwtlEbRlLN+RCqfQfq23ePBvBQmCYf0OGLd/ujWDJ/gMyYk11aYdMI50aJmAV
ZkuOB6aEvFj3UneRyFBKRxFhrBFTIToBlqkBm6Yi+FRV/UP45AHYzL7OMUWTJlho95qDCiYHqA5M
9332hoh7EbvdVlBqMlvSEQ4zb26mb7isD0n4V8MmmidyDyYKvYgGl5IbrTBueQASPZzidRoOb2ko
AX9FerVIf6pQ3UU/PuzSOEtCYhavtduQeA3WRRjmpXDb594GJWx1e1YTu9zLdlM9HJwIyebo/vpJ
/Kq37qPIODZDHXmoxYsgfxkR8Wn7LAyqvKE9of2AWZl0LrcG4EkoeiF0pP//AVnq0NYM+a6llCGT
vRlAgg5jetI7JKKaEGjschehG/PmEelxbMEAxV3Nsoq7wp5IWCrSm4W4LhWsbELxHna4r+r0ucJC
wPJg2bFhaA15YjCPS8odTnHSPAUk1aky2sEq3muyvvihuTcbxvr4GCb5JlkzmDFwTis+Q1mgOJjH
JWzkExLVwJFUb5EWvwbTcK3dzVT1+6Qsr97Qbwq72EexXMUz4sIKT6qF70jWHH2WFsWfw0RR3iEY
RHmC+zf5BM/x0jvhFVA+NpNdEBnXxA1vst1SjiNb6Ztny20PXug9io65V4m3wyweUVuQHVvCBOOV
cEaMM64i5tFPtqMCxTbJcmlXxB5EKadBTdJM7fTwcdWwTRv51HUKsvHE1Er/1KlqI6Y/sEAPLkRH
OXD6gq/iTS3kT2H/s1KdpF6GQFmnfoUHb7aykpasX3zOzA9lXlDOSoxwWWZFu1nPSwOK60xChYOt
sGxRjDQd4MohfeUJOCUuxrzgpSqThw4eMkqta0TYk2Nkn1ULJhMYOqYZsa9Y7vZj+l7bH0ae/bCv
J9stGK9jwolr8DrOsm4t+AHiAA4jYWpnZTo87Hpr+/PSoOKhls8lTymv+LjIzeIdsOVOjNkp6zlV
YjH+MDZ+SQhy1Ub1BPeRbLgRuQOoUlx7YqWrPMPaB3hP5O6qc8MnYmGhQOb4PVTEz2EcntKptLYt
osNFYs/6YOPcm8D8x/KfS9bwqIu7lvjPXWs94whiKp+2vxVu7hF8R1hAoIfbsphy/QYk6tWYU9dL
hhaEYi1jl8S0ZJtmhr5mYXdQvvqnhPaHK25H8ww6PHWB79naKXfoLlqjsBZe0D4xRaTFIaIPAT9O
GAQKMu1WftK/13N0dRiKvzzB0O+NiPr6I8pEJN8zscDjf9fakLvGAJ1dndHtw7RZwPJLyhGGeHRh
+zkuC2+bG7S2sSJJgOlGoWWPqm9XPOxk4xbxvvWHQ5i42CEG4PAGYZROMUNLRja7Jc4Txgkx9YEd
/Zi18U8KnJGtTF6RdG7M1OfmVlARdZxxzaT2rPzPolB3ComvLJPNztHZ9cOoIlAlebcmuOF5hvi2
HN5RqVxSbadM2qUy6a80z1+aZtR04SPTffckGZljVxMLpuLhIkinrZ1Y1GUCuB0gikKgWKYu3885
f2bEuWON0c1K/W3eux9pb9+cVv8oWVCtMCGHmnjqvPov6Qg+LJAH5/b44yfWvuQh1Nu/mPg+zrfh
Kf+sXoyaFjpkvWe3xUvqD2/NKL7dOH6Wtn7PSRmkECegw61eiZ4+uhaedB8qXUiOQGdra4dOJRT5
QTKddpm/Mi2E7ZxPf7R3z5Yn+iVTdV93tuwwyFnfSsCBHYSK5fxdkzObbr1SZ0seHUUyPbHIeTKz
ak1bd0ADO2O3fpWiXsCr0hPPTidsI49eannwlAGISFl3WSNxk9PWFdlp4Moa8WPzoa4HffihTUQA
S1lv5BwcKWSxZT/518mDB1AAYBIATorp4tfWizSczzhIEg6j8RcXTr0YFKo0EwcEzc2h7ifA7iBg
ZM1zNZSwiAnvy5nLIsq+O5GONg/n3tBuw769kdzeQXIttoxeXjw+zMnMn3sm9LiliQsU6P9ll6+Q
8zbIcByKQdeHExPTZob9sCIUM1k7bfaNqWddpd2WDpdAVHfBtbJmCedzU2TZZSi+UJ7GnVNt/NKT
61jw3jte+GqY6SUpNGxJNqbTCSYJHi3S1KdLyJaYTdsL8EVeYvhGTqreiJT7a4l5pVEigdyY1m5D
Ey/Rky3qhjrpC7UkvN24NZFsRIRQWQ/yO2aNFT2V08xFUHAwLeKyGYsN2aG0DdzXKQcW+OrFlE0L
vSMgJiaah3qYvoI6iUFa9C83dGdpq/I2wg9alYon2uOzR1C7MrndVzkYQ7is5tqJipe4Ds9y8s9d
tyee7C3r2q1ZdNc+HI5hle3QqimCs7YSnVraBl/0V6UhomUwEAThhZ+aFrNJgGFYYZxYRERojY2+
hiaxF1pHsJ3GRhQqMCZmXvUSzQhxcdtYI2HBHI31wA5pkl0PqLHBqSSTljlDtW1R9yknOxmeayz7
jGgDnyYaqzDscGaJTfXPKeRZKONsJQwYp944DpxPrWutkwZ8F6I/rd0h2UZET2pxmrBmKiqo5o3z
qSUeYgRItUUZHfO6AahpoEao27de8WlWMkfkcgbkTDtHfb9IzGfh4bzNZXaw6gab3q3jXJvIt12Y
XvQ3v4Nj0d6ijnk21fzrkPRnqTQSvgU0mvCz98UhcMqXILePJTCBlW5OyG0B8Ve0Jaeexe7Kb8pr
4RlftYaksWKV1ooOS1BxnlgeCR0frQ54IhN883n5rxe/eWq9lo5bb1PNfaEMz5XvLF06+0U8YH6X
aj8I1uwCE6ZWt+WiaTMe0A402YjKn/qm5Idu2BgGcjLjx4j03xgrvj52bzmn2gL8LL/vY86fE7Nw
4ecLMxOvgupOa1gk074vWvrKrtDvbKd3MdtbskXexYCoOyQBZHLt9xi7c8tdsSZogDAF0jJMxuaY
xxZd1kDV9E/T0L3Y/YQ3IQ02BVY74Uvo5AD8XD4UUf6/5VrF4bXHmBpH30zyrYU/Qh9pqXJZ2/3h
AXsJNfJVYXcSfg5ZPvZWooIcpwMeDG1kBGWLTQxasxL2zdMpRSkFIPe1iPuAZAtJqquPxGUZnfWJ
a1wzAwxDADiY59xxht10jPjMKb+7yb/ZGIA4gar2P8bOZLl1JM3SrxIW60aWY4aXVeZCnEWKIjVQ
lDYwiZIAxzxPT98fIrOrq6o3vUnLG7pXEknA4X7+c76Dq+WUqB/sSvFC1NrD6A7HkMYhXa1bfVgF
2vDLHqrYtQFquX6hJPOttdVNVM6mFXIzNIwyNXMJMXt4qQL7xPfRVn4OODlxgvsAt7TQTfrcbHo8
dNGc/H0tinfNQolKc0J7XfNS5FiSdTv/rJpu25iwHoKW7UdNqzkcJkE24BTZ1VHwuF3bpvedNRZR
cudAawAjfiRnQl75WjVsJAxtNzYeGW1prJuB7hzkBXeQtyllQ+N8Zwp24uzgjHUGiUlWHJwQ/JoA
vR+I4gFG2MmL/IsAmdbI6dlu7XHVGtGTVZZA0t0tB0E6C9Pgg8aGK93oFKd4Cw83XeFZsPEY5DB9
0l50MX2TUSO6VmxRqoDIdt05VWonSjYhsWQrk5DcrBlm1ADXA/fA1OFIXjK6TyP/1aBddSFGRDS4
UhjGb6INfmtJer9RW7BQjF0o3SzI8rzYcLz8ECcDU5IVB7z7BMKQ6e7L1jyLvG3RLSkQ8TTapCoa
2XKk+USvHwozZPPHcCsC6XrXMiLhSvZWrNcpREIC3p4z3Rf0EE4aNgdH74cdDmsiRRlOrag3j9po
Xlo7G5mQE9Pxdeyq+smeOnbnzrHzadXAXO3247dEP1gGNEI6c6eYcIeHApRcT35CeOUbWYFLPhXn
IuGATqXoD3it09BjVW0oOcMLkrK3J2CGLZvJaV8tZK1t6lYesJ0uQLDQGxUyD0h47IvxfuI0iVOR
RLrZ1uvK7R+M+iMO5i5bUz8ntGo2ukBnnVaV/0y+HHJti1Jlj6SeXEoRAs0zV6FZ6HeVpAE4qk6d
Ck9VZaLXs6NiZ3Jzyawbc6indqmqBrRBtc8L1fUnm2b6WJcXI1jRtvdsKJ8eGCh3k7qMhXwh/k0W
haObXg8nzc/Ppkw2HaxoYGNKU6++ulRucrby+mKl7W9CQwaxM6UDR+RJvkviAFbHc19Hp7qPVqXF
WTqkkYJW9RNgxJiYF8/h+YYjYg0QBZNekfrfevpTCBDPeY9qO5QMpNOEvEP0pbpw7WjRNS1ojugo
HFh7xbvTVl9FMS2aHlJFXIlLYDsnbomZsIPyq0odx6sLV02eBLWZy7oI8DTk7RV8AXqxbryVZfBi
JslGiH6tDPldWyn6RTw85Ag80vIfk9S4dhjOgDqtEqnWLqBQ/NkMeudgYxW135PWLyG5jDQ0kM/C
7wvwX3acnq3qUuvZp8g+Uo8musDlRFux0Ub7mi0gKwKTvwRf1vjb8FiF+rCI6hN7tWkbcFKmufpx
8PwnL4gxphcU9on6vdftHa4KHjUVmz27Tg99b94nMAPhYctXU5Pk07lXVUnmQWS33Jku9ngugCL4
7nDvW5a7mo2TkVn+KgJHyShvWSK+QGp+EeVek2q5jngNCAxyTWJifLWr8rVkXad3+2No/LOlhcgl
IRNDiwIhpw9vmj7S6AB8pX1xi/aLzwdzU7OAF0i43IfB3OQpyhrGuFCka93reNL3HC670dnwVD/o
E1gQ9RtUTnFnm8Gl7nZsGzdKr2GqM5TgvZyLH/pslRviN+RwZJQRcJ9ZuTPfihosx2BWwWKyra3p
7ykk+XINmm4owg0j/9OT/hu1UveEMRasjgRscPXpQlzpxESrc8QDOgZKio6W23wp0V0Gp13VLchi
8QgP/9ERbKgKdpDVA12j14l29vlAxUGAOZiy37qMrdVQvZa0PTRCHZKYWLB+NYpxZWLwVRAOddyy
wnM4/0Yn0xi/cLEdfOS2vAfsYzrbCCxpnTZXCu5+LXfnjC5yhAsJoDm7VPgVZANC98Aqt+MEsxO2
+Tj/cqU46pW3TnNj10XJKbbkfcout2EraTAgpJEzPhHd0QjqRCvbYuOsdwp5ItUu0JqixcvAEgFM
5d5orR9LTYfarW5uJ5Gz5LmdObpx/aKPnIXteT+YZ4tyjHH0zOcn5Aa0RBoToeK/E7dgqlQfVb1U
YcLRJZ/nyAk7t6qiffO79+AGxTrXpZnSWMDc7jm/5sQuRcyS5PoUhHn4q5UiDh+MWFjhOtaFu3LY
tJOHRKiPVQfXu9uw3h1bhxOwAYXY72Ake9oMU23wVqErVFCzq2g070zDIJLQb/sxOlHF8F1XxCaa
HgR1YO8l1AZ1TODYLphg+gyE8xNwQWLKTQpzyP71cED2Aj9UHX+OSThCHWWL3EmYmGXNfNvk9MGS
q0v1bYY8+1kXILoN+9zvX+ta30cTqnqGh5Mc0kBkvMWMUipqe8Lx1/Y8HLEDLyc9uqF4z0rnhI6M
ol89MGlCPPZfKy6PqQqvEJ2BUdX+QxCwAWg0luIR2Jo3u9RneiMnMkjfXxGpjL3bjK9BjTDuO1jP
9Bw+R/pskT+ugrC9mzwPTZB0y01KnK46T3w2bD+dnj94fcTqNr+eIHmVNTdv7GCa1xXT2bElDMNn
th3Ct5QTzbIA+43wJO6bsCLDy2FmgXWcSkwDQRZBWM3peVViix8qtXVK7RwL69cZ3mRVfUQNHl5S
VFChXQ7xUzfQryM+i44oQ5FxjycA0UbyaI4F6bjtnpnRXFVtFwhmtCw5YnjwjPiRvnruN3cuoyOu
EWQfPkcW4mRrmi5Rk1Q+bugZIO7WXwqJpaIbGOZrGM8NNXzmSJudkeyD6dh7I7bjvu3WbIlPTZ4z
sC6JvlsIWgO/WmZJrleaymPWMNL8FzFYKYNW9wE3/pERUi20a+/1JXcUHoHQ7o5aDkJuCl61mNQg
3tdfQ2e6XIwfsmQ9ieD1gVCTkMOo8q7DjHEngUnDnkWufEmd+anOGoCHFSwedphoz/4bgcJnvxc6
267oo9OZybjqq05H+y5q/C+PIBtZq7fJI9rd1Qfqq17dGGGFzr9mIfCJWo1zme//AQ7sXa0g4QuX
JEnQZF8W2/AJzAfSNgblqfTe9OzIkYi3us3DNeUvOL5BfAHXpA9hggQDJZAm9PggFf6jHpNpNNDA
1dUM3uNqa87pdj808k19M3qLYVaMOkm6dAEK2eatNvdyyraJOY8mjKU7TZg1gULeUdj1QSiaIPdg
zlq//qY14XVkwU4db1XnlODIiJMOoUzlIF+TEK8XNpp9M99Y1E0E1gPh6i3ojbdecoKnlQtkXQkI
izN8P5Fu49OtBdsnZhGGz12XT29RWrzmNruDtrLqBUEa2OZciumQrToYkUuGm0/IKGuhQEOkdKkh
1+Fzj3u1aQvtTWkVx0MG+075G0n9t+FiRbK4ZLpzHcHEBIaYBxLUJXX6q2XXT2O0CQd1rIJxQTPs
Kw6LDwndwHiimOtGSqzmMF0t8Ne9uma+cttSI/zbAM2Ykm8hC5JBNfa0pH6sTP+py8YnMbZHd0wY
jsuQtZq2nYHYpsydH9DoHyaWcgtWjG5BuZVevqNl4ddC5XEEub7ZCC+dS4zw1GvercnZB0IhgbLI
M4H9BKRX7cnNvSMIjbNhPkXkolibbPIoLcc4PdsnNO85gkYs5otspbI3O/O/qMBdYxlzguA9DEia
GbzlAwWisIijo+VKvjd9LdgEAPMr4163YRNUqgMsK4dXpCEE1rsxE68Tgb+sc381ewyXYTLdTO3U
k1vnpo4INKFpzm2RA0+3Ozcm8DJqzaJomIDC4X2AWf1atPJWg2pauuLdS9GaJFyfZvbwktehdBnN
W8eyVVm3SFlvOMsPqqc5zq3mI+YQ3Dk5t8tY4bRAIwfqEe7sXjI+9m7VWH/z+2/SmbwkRDtugiL9
9UzvN+OQHzU4XNMOD4FTdmubqDQ7UPuNaQPS8wpf+oenoSDh7qdiWDfPmV19VBNXfU+L6xwJX+qR
v3IJyhHmzWhLBV9XOticfUiF5bysFzoCLOPXmn9UF9VtrMVT1ZMc0X+sPDzkcfOYFN23zQFgmTr1
N+agHXyoJSH5pV+XH2RIaPfpfK6nZ0UkGP2OOJNZYQKFzUjP7pmIPN5MsyVgGl8j7yUixk/BOf1y
TUJ9Er+R57nnLDE+ANjhjOg+VdfuBdaLwjPwtPJg5SkcYCPEGOGbfJTe6H2qun0uLP846ursGYJ+
Vhq4KorZQAEtMEHgGemaYZVE7VNmuL+W1zwPrtwpy37hh3/FjPxwjzHLp3XK1GgcDk1mUniZvIFp
QKnfwK3uMmU/mgypoVFYn2MUf+iLPAyOHZHtO1IRz+GoHlMNEJcw/VOrhi0jO3yOC5MBMlPW/lvW
9bEU7qbHTgubnRWSi1PxK4+B/4uUPU6fhj7L2SVlLRa3RDheo8TCskgwgWbnXRYQoEppF3c4lZcl
KJGofBv6kg/XMd+l9dza0FaZvtyZLNaLVHe+y+fU0z59b+Ky8wwwZP64K6muwARVToSbioItJ+qt
MprfpJ3e1MSstR0PZje3Oupz+y01wEbOh9H67tWBlQCxmpHGizwnwEoAk/WgoiW3UgZeo8TUo2tv
QcpIDgIdx3UXeHWcp/RUNvM8xpdcXlCOvYyFj30A06wix1xdXVs9vXg5Wah5anyg0XFYSl9c45a/
mOg6Ybgsop6R7WDiF/dRRJpi0FkeMg/WXGp7P1NxzG3rt65wTftzWApUGstqsK8nwpAe09U+qai6
wXNLq0g4oNI7wqVRJabtDVsId7rD1h4KrEZUKcnqB8CnYmVL1H+7xc6VxP1cpTVPK6nTwjvO0xTe
UMAErZnClyDjeAreUWd4j9c5Mbw7Emgz2H7EPUKsCJMv19JEH1egXd0yOVdmNqwKn+otuWnL/F6v
jSf2cCjBPS8xMGheUGep0qtH+JCpf4/5gtMC+Hp3abATq+P5vTezZa6edKvwV3lqfJtteNIiBkB4
t9Z47PchAUFk4+5K2/reFdfG0TBm1shjNqHSgcW/qSa8RTjjeX+qqOc9teL0rvXyK2Oe+1GwS+ot
s0cX1QlrWs8TmdCsqdhnyPNgMQQsB0qxUkf/9uPZiNU6RK7cb8/AlelEaHUEG6+TG7zUrf8u5xQU
KRyMAz7WX4dmylwD1phzeYRG98wQZ+5nIhHibIFIVitMiw8CMjmnXzba0eB8uDnCRZRsS+sQRaJH
C4kYn7nMZlHQHxuXcEpewJWzaQlKhFqXqKkLyM7sDDpq+tz6yNtBHGjyWf9YF1hq7niTgLr3DC1z
l6pdVxUrQiIPk0sLY+R3zFGj7NV0yFAOXvlraeXRmwj9SuioTm+etUg9UH+O548U2coV2kfvWL8d
/qXaQlub0jmPVhqM9YntKsE4t8l6vJYQg1J6o1yt5sA8iZ1hgUsxa1D0TCSI/Pp7vXOWVjBxPQ/s
nhQZzwXR1xdNFMs00Gh0dt4mAR6/MD9ig17SKjwL334Runq1m7YB4qluQWbgZIJOkxKoTz3crg0i
r5dqz1OAq0+QzvP66nWwEziso1r7wvsZeMZXKR75MfO570hKkLfUGTLwOGQM90Sdt00zqoJifgeS
o2Ip0aHe6WdhZTtMDSeHJ8IdQgxJvfosBhOvnQdV0KyTh4JNMaYJXI0FerThyHLt1hHTLsFJvseB
uaoH7gItRVQa0HoyVTE0Ya8dgRtf1GXOMacOHoNA8WYBOadqxb7kPB1FEz9iAP9wKjYSFvL2PHSj
6FgW61G5xjJHY7S5gnk2RF/akN9ixn2w46JjdEz6mAtoKrVXnIL9nYqH8BOWNoOmfFW5VnsRxgin
rIG+LeH6u1ZGRz2XuUZwGva/tcVax3C/FveZQ0FC4YFHwJFQ1WV6tOO3ZuL8DHjcfbFo+EHMm2aw
b3rGpcrAbbSedY66q26ghNISebIKEjSAUAOMIij+ISet4ju63OI9e0sUcFGRUUZS8yXoK6sXzaab
Kg0kdse76jfrxoG1qZvoJNUM2/ZxGK+SAbNukwfJcmZXErvqWatqFxhIF55toRgZSjobQekT6h+F
w0XWvsmJgRWuqHXhmdWuwGnVlAZuvbDYDxmb89B3/XVteNOLllop+McjRm7mlQZ7p9qh56v0WIcK
R2wmp9xYDpJP7BIgSfeJ7ollXJrtcmpId4OVQzOZIm3XRBd4AjFwXoD0Pi9DNj+h3aN/nbyp1Q+x
1D5b0bRLW8x3bqb40SThgzyEmas/+V1XrEzPvHaahZ7PPg73CjWh5HaXZWLadyoMeUwl0Sti6023
evh9pn+pJgGnnQOKddXpQViqunpse/UEcfRZhWD5EhV8pPLk5zTkGooWKTMGzERexIF24XIqwoVn
7WIn4K7I1bAAbfxMzeyKRMB9OnpvZMyBaaBGK5yBlRcTAMX3MDJsH4y8X7sD3g78ynTusclbgjM7
kDHcGuiUfYkF2W5Ka2nwCqvpHvpvFd5Sw3gwBkWMIJzeuORP2BHu9HJ49nzUaW1uxTXoZOQ4BpWa
MIuGoU/P9Hv8qddw1NkR11B69aFcANksl2XJrkANyFj9r0fDdISfyxIi2zD0AVIa8c5VQiDQSONH
K5TBEtbS8NONByWsezKaKMiRRucKk6DGlO9lQ3uaC7kBPwU392j416TT/Oe8n/FxZoO3TWOFVj3Y
jdlbU4eKR96qMbxD77Als6r0PrFMdJgg37RO/hRq44fNPt+asNPAK0KDiL/yGN+i8IDHhza+aeO1
ktpTD9VAZfqjmKYv0mVDV32VZQPiNJgYr86ZZz896YY8BMAoOOgnH2ijGVOPFiEYysX4VaakUVv4
gbNTpPN3jXE3TOI9MSPGemZ/w7m4nWS+9ZV3LM0eAmAInz3P9VUwMktKO1qzyNx9jDYPKGKftAYK
0HTKwnJa7TrDYPcZML7kqJxhMdNA9lFzjtKcst71GuE01ZWfU+BOsAkhmUs2Kjln7dFny4FLj8Ug
I+jLLvs6JMiecKhXFmBx6PjWcQp4WofWtEHInHHXKmc80B7iJl2eLdxs5BsAKeUiMBadU/zgXKVQ
aUBXrr34C+giaRz3jaRmQZV6dhr74MBnxg4M3NpKTSA8HCLyd9Vgv8+iL0+7HTGg05Dy+wPXh09w
P6UeOPDR+pGFfKpr92hm8+ddWo+i54zi6/VpHB+4kuaTgbQWomWlMmY12siuoWw/rWskmtfRi3jS
eyxgugzf1UDIxvft77hl7uJY7vKZXiRIqrT/sfdMvw0gBaRBOcMM1lPI+zyG7clVZKJAeu1NHa8e
HzNqBrVUi+xc6+ikKN7TbhqMJ9F5K1p7tqVefHmdg1VBSx8m/Ru1nt2F0/rLiA6OHpz2OIWv3iTX
5LkuSVff7JgdFUnpEqL7tlHikgTE0IiwPFL1QgNTja3KoO/tziMay0ouDrTKJXI7KO+Mos8Qyq/F
HSrna+lO9FvHv1VmPCuP5gPqkb6TwAOCyInQp7MbXZmHUbJh1o0VjqKm2aUJXC65ALkhbgHJlsKv
MxyEO09GuxpkQ4tdPiN+o9XGZ9Mbh1p798qW7oYwJcBcTHTZlJsyI8CbFFsz7K/U6N6LhAFVtLCF
/JEeecu6PmU1T4IufgoC6XBYftZSTIZlYB1EMGw4ZZHrGsh4m2J4m2h7A+aEiK1LNDHcX3337pdL
XH8vQIg4CBSrNCq//DE5x55xH0pSxqFBKehoLlyDmkWSXy9Ms1eaBp8sLLt2ZeTBa8/ta3vdG2LR
dpw+dFL7EiuNaSGTm46kjUS7wTibBUqy8r3zUoVs86cWNIKWXjg2f7daNeEUNV64KXirRqgHxeCf
4uRHj7JtH2MzRU3nuVPpxDTCdTZl38FfVW8C3vaYjexEJKUkVlNexj5dumBbkZsAyk8REOGO+EfH
1qyFXzwlgiBCyBqhAxzToMxF9kNN+yhr2Jc1HSq7WwRx/WuVpCrLHEFAM8vZUcnziBpZEjUNEhcc
wtTg5utScwcbOloFxfSoc63Yvd2vOUbuaKbGqzsRfHVNPCedBoNg6Db9AC02EqB8yFBsckUvFqb3
hwmDg4zGLxM4L60CTDiiWGJSArg+IHHbFX1PHRHPMLXf5/BKq5PVolHu2wor1mRjInJb38oQMqcW
V/uhGt2dNJ9iTX7qpnxKauszKftwhXNT6layBnkLzJANem3HwB9G5DWISrsQx92Snol7J46/G8Dj
GlYBBUpixnd9eJa04MCQ68axq0t+5SYLHwj+YLtrT1NGjrkw28do6D6HZKwPfleesiAGMV2GWIpy
JkbUGyIkhsKNCSVoHl6MWTSjiDD0UfQtCbnFWJeEPwF5Wxd9JmVYJGN52Evfuzlmdmgh61gJMbym
wGkmAb+hsSz4FziJpXfxdSY6tOBQsLbwbQNkywhhMuxZ3bvxrelI0jaxtw8YS9znvbFOZK02XUUA
JW6e8Zi6675D9gZKEyF03FyyFDzIK2Mp2WgyikYvtUTBuQX1jhQogFGSVCBduwfXSa3lKI9TCUQg
KsRTE6EgTpYFcYVTtG1zTjKv+Swd2AnxxsTiPxTURk2CmHPTao+BWUxLP50Q1Xx8ASOSCUCzj6Tv
od1WW1giHUTuQNsJLF6ytjGgZxsZikuelD+j0WxHkAjMbwsHrLBh2RiHsGhIUvWGA+iZnvrKnY/F
o18sOYYGgnlyBPp3EWfBhc6Fp6KZo9REKpeDDy60+qzSzGT0Y/+2xAlE2vMBTzhD6+qWyOS77zzs
/G64K3XHu4v9E8k3LEQjWao+aPZ+8G5X1YND/3BVsJ7abHIXmMTehTtBc9TRgpHO2QawbkYokSZA
AHKRj9qBjFJ4LbSnKBgudsJcshvlSpS0k8FDdeb9/XIRj3629PFc4O/iRsR8dUi6gR8fOPtyCiDl
uYeQreiCoK+L5dTnqFoFj4VtP7kZzhNkjF/aZBYhonHA+m3J+QkYaDcj4I4CWcUUxym+IlFjUXW8
7m5rl8VjFWO/C3y9Xdk410KVfDRR96AZrDllCrcsNXE/40VAXuvPAyoCWT1IUHrM2SOGvpeY/pEi
MRYdnrGQUyCY2vqldvQfvSkeQ+Loe2FCIhiq4NQR3pVA8LE9+DWAlOonEsm1cN652E/e/IKYn685
rXByByyQ1s8u0i+GG9rglCDCmjUjk2tSW6XzOiDez8cz4jt4rSJI/doUgKORBScTyZvYVsG6GHiY
6GIfC+RgEqdQSS2634jtiLTzFtQVyXUHQ4PR0+wq2BtQCu5yD0acBLxg4U2XZX3Jw6FYlm+NPWbb
NKwsUMjutgnoFh1FcYEbSXdWT14g4lPosIis4pGGGXuoDjni99AjuWspgkyFXwHwcL9zpoBJvH5k
uD6C256w8aHg9KgWQjNXfVBmS620zpw0XhsFFIOSzXwNQ1J3SnbzyQu0kYmYu39CqftNczwv6Xho
KE0dKa9EPcCynCCzOPJq9mRbo2rPb/2Jik8e3UZ7AHjMMDBrKLB1CbMXrJiJpZmEMJzPurNv0JOe
KfVMTqPCOg3pw270+8aggcd1TfIBwYzVREDSrFM58kRgn9dQKhO9e/hdHMpQF9gv6H1F0zfyow7P
bjkmxWfocje1Fd6xPKeEcxjTDe2CgAAKjleaYS4a/zcs460+jPmK+DiHI0yAeK4cWMQcfgz0WoFz
+s52mL6FPfV7iL+aaAiRjcTx0G9XQjGbFwjXKcxcDgpkKWmasxZFHr+olEOgbY0/Df3Ui5gpRi9A
ntQp5XVFEtOJIClPdangplFpM7b9IiUJyCmrb/c6CTh2sTzlYstct7RskdwDFePMozVcL+/GQOvu
HLT1YhyMjCwpxsYnicOo752NNfDek18IczDQZa0lmJY9UpvtmUbmFMuZi8kAy3kWti8GfvuaRXfx
F7cqTSssxeodBM+POYKXGckfGexfRjt1GYhOm0YRu09Sc1NNmfGKZXNm7OZSiIOhcQAoFZ8W1tIn
cgiPBpPDl6DFHZXPZlEaTrxV2Dny3g7xPNu4N1wKAtLJFBdHMxumpfQyxCGgAX/U5LPTqqfBgGGg
Mp51sM2YEdbTezjQnFQyOJ8PbTEgnDFYAl9ZcTroCJUGNTcwyBNufDu9VXb7IBviInFOP7GC+OfB
+yWsCLeGbQGSO8BqwDakYQHYQkIrabElAUtqI0DGM70cE3/zQmcFZgDxaoRzDVOAaMus4znB9eZK
HM+T4NLB1nsNoGqgVHCOaPGHTuWwYwmSgKimJ059i6ApbnSFBWselfZKcHXeweUrMZgwvr3vFOlV
xnKeOWBbJ2dKIQJqorUnENIulZc9+5KZsVZbT5o2V92ZMFoAQt1CvX3otErs/IYddemAgAXocmqw
Cxu6Ce8j7LaBaW0xDkh2YMVFaPapcbtD6eEBrpD3g1o/Fm18tl341gMn3zaPgQ21+Y/bBS9Vbj4z
0FsFbiQXXVq/6+27JGNvNtwMRVKfeug4VKuF9l2iMVyOirS6Y+OmKOeOv0mp80Arv3qRUeziMJkn
n4tpzvlMKA0n9hL/ZJq1ykyeEhj3XLY2/a5a2QWXTFS4l1HlH3EPGU4xp8UNy4VU9OO+c919D9DD
jPr7pDNZ4hDiUgc+XQOmy3bwzWeT8RTPffCjBgopqLIzZ4RDpX6Krtzk0bkCYrKgMO1esziEjaiF
s0TDztz7yuHzMkYnUK+QdB3HvhHrTyA7Uwo6jgz0HHyo1GB/FXb/YYr4hbrLiA0rD4W6wUjTdRox
CY6yJOF9q+a6euyS7joE3R66Iz4Eh/BQ37x2SXOpRfjegycipZGtXaKlTqgbK0nhWwNTRLPBvyIb
fBrCBE2BwGhXpk1C1ztpVbYEGMnzNqi7pQiLTZazjpSe+WQAWNY6WkcaRoYgDYyZQoXQN/CYX2my
Y9eCqWDBEDtbpUa1EdjlSY4x0zVpn3Sq8M38tlyO+YrGLhY2UIjp3DoUkZnNSViaDjAUi6VWBQw2
uOImGw9RQTnZwggY/jVkikfO17hLsZogLFXedKWMGbYrymtj6vXOAzwtYuY1yvaBR3nVsRB1A1ip
L95kfAEfscud5mCmXr/kgA1MU3q/0Peeyw4pWQuY7SWzRRYbP+NArqWVK8FMR8J4C0ywZ43aTIKn
MDugYYXRR23byB+2cMeWIlXMYAuGLFWqLl7ovjpn6flvw2jTIuKD2sz1fas39xqGx8fMFhsu23Lp
ENpcEL4HH499O5XRrQhgVNTWNmT0s9AbtkqTpBezjcXayEzyniZqXKEl96aovDe7x5EjrdmJWpK3
I0sndG2H9aKx5zmqAZQ0rzmfGp67VmzMyZtirVTkMA3FsKqyiFFooX5vNMXKqCtnbVCMR25ZpxoJ
WJ5lPdEb1S/rqAf1bYi9ZST1WpV0rhhktEkDKuw4BUHEvcnjqiuK+Mzyv5oVRXOwn2O9aV/aeviB
D/LN+b/leZM8ByMEpSCoHqilzEVGmiA0p2VXQHbwNI9bwnQY1LYhewUbPOZUVxvbxdkZROZZdT7U
Dv66ZaavZpSr91gN81XsbDyevRuvKquXyG5X2RjcN9Nj6FJ+p0gcrOLQiCngitghV7TnVSJGhXAr
k7UaaZmN8q0n9fQAhMluGckFeZNtNA26dx7kv7FhbDrmrc9mPV70mgi2jiNkYZMix2zjUi/gJYry
mLWfQVIbowylD5PHvSMObl9Z90HiPpoDdp46KkgYjPYBJtSyG2OdpZgzDNPtSDec+yJ3rkFscCKz
07Vmp+m6NKrbhEq9Dwix7//6f1Qd8awzGSsAkmdvz49GaqXLGT02AqnkVDufGYoRtrSZ+x71szhq
2tS9b232bmj6Wy8ID6MAsjaISl9qaApYgwFeYZ11Vm0jGTqW7rMK0Kxbw5Y8/NTGCdcchhmreAAh
7KJ8cZI6XfZpPO1QTM+acLgRPH01YrgQdMUxbR2njdNOe4y8Nu3Pmz//+Ld//Me/3YZ/D37yU56M
QZ7V//gP/nzLC7o9grD5H3/8x+YnP36mP/Vf/+o//9Y/v8l//pF/9K9vuvxsPv/bH1YZrL7x3P5U
49MPBIXmrx/Hj5//5v/vF//4+eu7vJBw+/uft7xlpsd3C1Se/fmvL+2+//6nLsy/Xt8/X978/f/1
xfkF/P3P7adq1P/z938+6+bvf2qu/jf6VEzbtS1TwiXS+Vb9zz+/ZP3NAkxmSagQnCY8y/rzjyyv
mvDvfxrib5z0TdOzpWEbkla9P/+oYUjwJd37m9Ad1xZ8U0fyP/LP//PK/9sb/38/iD+yNj3lKmtq
vrH884/in5/P/Mps25amtHXslkRrLNNydL5++3xSWcDf1v+XMBUYPRG66BDokzolx492bqwaDR6K
IeytLUe1ESOY8GlvR3mN4YWjpj2cmF9f8tL6cR2z2ziOydS7DycguEW96W1jFkSyNSV1j6xKNkOK
DrwPkLpSOMQXXJq6PAo6ATtRBK96c/dfPoB/vcz/+rJ0d/6I/scLs10BiEaXvDYYes5/f2FV7OWC
o4+NaNE9ZCNeZqeP9sPM/6DhwlgBndRFm+8nJM8hGuWJCrENFk9x12fOFTIyT3SBg5JwDYIZbfar
SnbOHYH5aVviZolaHkKGIfFt+CN0Brf8UTSvHAhroNQJhlQqNvUDPJ0dvE9j0cvcPeNo+k6ZdMrR
Ss9uswnsiRBeQfpNq2qUWqKfvd0Va4HJe2HFwSvSwNpvQX2HnvXQuR8MvR7DnENLV5iPhUffHWA1
M6k/VWgtkkE/pmb+o6C3khbcGL6O8RZ7aPKBCW4fhe6Ofcsxr59rFawBpz/Zgf2g8IfrFHaXZvNk
D/JuwhhlVMnZwwgCe2XfG+4xSrRHfI0Mdh13VzvppdOLJ6lzwKVH1dPwI+T4aPvhOSq9l8Lha1n/
LAP2CXp4sA62RVn7/+buzJYbR7Js+yv9A0jD5A7HqwiS4CBKoqZQvMAYgzDPM77+LuhW344abrX1
a5tlZmVkRZAi6HAcP2fvtQf2y7a+LilSEP0pSGlO5kb3E9PQZoIlxxNYPGU5/Oi+/VWtzPqA7kZX
vTV8d8YaHSqn8gd2oGRT9ljTwkF5jHRBoBHNGRoAacwloK9PP+HOLIDbxKn5VAbduZTBfaXcz7bq
PuYlu2YiPQ9J9BH1x4x2ZV6YXi/jg0NsF21MPxmc91BhfrMs+0iv4Th0LoiwuaWUjPoceG1n7B5q
qKlQ9Jkb8lynGfHURCOnjTC42TEa2W6m+JXRD0dOJ3zH27mxmq2SfEf5NCE705AWOAvSz7B3EcgE
34T6kQr3UFDV4cA5SvVpooOlw2z/DFp5P0XGPcfaF8gL70GgP3dz9lEIGt0T4+bICOGa4s9ZG/8B
mXy7ILd2Ue9B+oX421ZIQuGy5AWd/1DMNDfgDDjWsaGKqAPL2hp6UW7sRf/lAidM6n7bgO/Z8kyn
bRcZB+I4GC6DX/TKEvcUKUh03rDkgagdNow6nygz1sFYv0lG0zq6VjKDP0HHb1rdI4jV0qsNaL1D
kF9cLYSOXia5Zxo1aVEBtauou0NNZuCu5/k6Fqt9vZsEKv7sNeMAwTXKZ69pULau5kMIneR+DqV9
HPUW2isk98Ngzb8da8JmaiTsTjnJpJpmTXtk0fyO9eGYW2ryI707OfQR6YvJ52pazRxLWt3b0PoJ
Y1AHNWW+mS4+X6XwSZrYuoXd+2i1byoo6TZDANtkWqOR375ch64DJpJN36e4QNKocUS3jYF/LBVi
n7zlw5e0ZOFExhyFvK8PqHqEMHXU8CMiRlT4az3GN/G+dZJjHMwvw0ggX0Tnt8kNQDWVZ43o1vCS
URgk7j7NQr83mnxfYO1dbANCFX27DX5ryr5+xYBFTO0XetQeo+SLOzmNr3LnOw2BYq9cHLe1Zh01
9TsNluBUhRb7NHuNxfjcG+3nSaXk3zDFoQFERTmaL0EYVQ8JyMKMoKityHpnmw6wVsdeqX0lyTs0
HDisltTCbRIgQQq7YMbBjLtKtTRNEJlOW5n1FdquAVsJ7Ngac7PFU6Vk+hXUyc5sFoNAl99zz7Nm
cHnzmuSXgy4B3bR92O5kCWAomtDDjgy1d8PMYsfwSgaYPU+PysS+OubmDhHrz64rtEM5RJdKZK1X
rlo0zOHAzcAmJ/NTCNdvqzgKEVBtnhpliFMfVo8AyO/7kW8ht6nHQtxKO+UyTpQ2oPE0qHjI7fWu
ti72jIybHJm9qxVvWNKCHa5gD5swWAVgLn3UnXKi0fy0zpJTdCzbFMjfbLIC8VdiCGYlJ4m1S3IQ
iRonTM3ulZdNT2JNSbThdTh12XmYamlFNv25TWHzUyVvla0D7ibS6q4am8fZlF7Bz7cLSZ4lzYiE
NFpUoKG3wtBYXW120iyGpLq9birhGYYq63QfDtZPSecu0JDN1SbBr3NvA2vN2ZFyPMO9w/nJgqva
/9Za2oxNSK9eVOTyBO67cohiT5fkFaTbR0XS3oPKGb2bk7D3EOw9U1OPudMTXIELjA7/6PdTiJoE
OwvgwnduQM7BNgEVzI2yjbvM2vtgEEVR1RBvgrl/JhFz3JqTM22XIE6f0141V4wsX7+QJBUB86e1
o7RvYm3n9FNGDIVbnJIkJMDbLL7HKiezc6o5XSuB+o+kAYRp3astkyc91PauvqRE3EQ3GWEwA+Sd
wpblB3D74NnMFWnODEjiVZxPWEJy91LwRE+YsBG/aA3uQ20yldF6Z1+mSeLhdN9phXh3ZguxkGRk
xuZCslz7WFbDhZSDwGttC+RzsUB7ehwTZCok5flDLZnMMy49d3XynSMNcq9pVRjcMSUhXXrq6PL1
xEQERDPcNXNzxl/fAAVhOEFD9CGqp/rJIuxKE+qmasmsi9aDbRG8YxW8n+h4OV3Ra0eOmtPP+7Cg
5t3Va6OkEWsKuagPWl4yXWh7XhIw2ZQYy1nU5Qr0qvgMPPEjEikVUYx+YMaQWsNC22sPHZEUWzK0
X3r0azQlTBTqw4w6yi4fdrFsxnOaAwi2m2knkuyjN7O9jXeNeIz6B8HDb9ZomXvXwfzaBzgdQ4JV
AWp7iOU7hP3lxRGdcwh0+8HGEkm/tne8JSVeoVwsukVVeZgCDfmVYLAWMDImGonslFk8LtxpWM6Q
lRegxGv6vtq6XQwMzowsvMVx8jKEBN237S/LoWQV5uPcA8GEDXEwLSzfay5rJCr4RVl3kZmNR4ND
cVNMwBad7DpBDajw/81bocX301gegUbcSdP9OdbzazuOT9hyn5TCuBCgjjaqXLvTBuVPdToezEEw
53dPSSw/sSYD0REuPfhFDF7RfisKrpgEmziHuKX6aPw9xZo/g2dUxLIzkIMIpTmvPXl4caCod5b6
fqz5fzBvMlluoquIut+dKLbfTXPGc0hohJibV8Rwb4hUSUPq9mY9f4xheiRjZ/SggDC8xh+NlWVh
4DZ2y4V4yQMCFTYvrbrirPXl/BK7PKC0mVw8zf2Rrf3M3GDMG5XyWIbJnhaNcedk6Orc8EHTs2Mo
4tXEbQA8by+IxeVdnQJH0bhoRSoYMdo/U/ASyOi8xSaNCRU/scvD4huR+T4qJrlZ81jFw9M8il0l
oP7EC2EuWByKpeNAnX1qdvAxhLm70Tvt94BNSlvMO8TztDutBolpdzQAEEyv2VLvhD1QP4DL2EQl
VhiYOhmt4SbQf7I/k7MzvcQh6MoMGxEVQOsVNHxrpBOMwDJ70wzuc24ihAocTjoL7v/CQI4bMdFK
l57u3zwRD8FSTHHs6aHfzvmzHjS3APRinjjsmDK7V5azo2/mq0WDvZq8kl50iA332kWz9OQyvUTg
hlTT/TIFvOyJhDi0hdvKwlVlYKhiEq0dqpBuvwqXDWd5zTPMX7KqGDtkrIbOEB9FU7BSR5JALWKG
yJ/L72oRE/SQ0skmIQQjiSkIbx2XYIeKF1JrYaOb6tARzYtgtuDa2kW6830MWjPIuupCXwNrDwVQ
OdFYN9BvbsiVOWS9OdHbt54qezyiwo4iPrxFIIHqqk9DIBDGs/BGl+glHv02KF5rlRXeymbaZLsk
GL+VRXNg14R0WdegbGcU/WFWUx/k5UKVsux6yFYmcQjDRNN8Zjwf52gEI+asgVZ/1tWyzagdsyH/
qCaSzMt2psk+3XIzh31QUeang2KeBMQ6mfSfAgfcpsyanY4jbrK6T7OyUEAm+9aKSXCYOSIlOSNk
wODd6OCc0qjarawvzlBWX9rBoc29xoYMDQdipFILR6ZED79p3O4wk8lUTafvFEOHbvRtFDBm3vhJ
g8laT9FG6GnG3KctniE3A5Fp5x0pWRc9G1DR8kS4W8AbbuZwRjbdrrqq7j0cPqRQC/hGNFH4Mknx
4LnQq1neCRsLmXJSDiXLQ9O53EVY+Vqj/ZHURJW37hSwrVM+W9mTNNw3Z7k3neaDF3kuc7Qy7A6h
BrlNX2H/hrty5ikhnPqFTib3aKn/6t3h6NTFemzA42I0yNhDTIYRd1BX0gug+d4CNN2U8cJTezwD
gP9EHUlYhYJ30+CZj/ThhgEuuktnG3Oahgkj3kfdXXnmWYzJs0Yh1dYnCCkgTNznxoKlNVX1eawV
uumhNrcTdvOwNN77HM5Dz+e465JE3UF5NLcAfoe7VJM/QzrOUO7KZReL5jcZ4dl9SPMO0TMmnchi
wsSd18/jjsiX4RQayU3rEN2Sw32XlLq5DdNOB9mo7wmsJI6EtU73GKNw27gvlgK5wCwSUwevX2Xu
x9wUcqNPDIfANL8UpQLAYAIqVal2XdaBFlms+d1SAs91TBq0WToV6HdpKSwq31RDPjMtHB4haCy7
LkWQaOItwI0mCPQK9Pu6muiCdvihKk14k+G8Jibu3D4vDhg2v/U2Tvdq/RFL+AGEEGabyl3e51D9
kAmICjLFiRWtq70+dRy/2dHnIXQujOc0ZvJtABR3PkQF83xE6hwJGO/dcY8izmDcRh4g7JRS+wTG
kngYi5f7YkF0HBoZEssJF6FYAV7Wvm1JuXAwEeaN0x2LdtzYmVE85bTUvfp1nnjY1eGzFaIiMPNO
v0RgeSNtzPZmNMYHs4StM5CZXJiLdtDkR4D24RyZ9XUIhReFDX+UuB67gKNrOYQUaWZ0zwmA22IT
UiKwhQJWIHEhA78/pTuiTkn/kEruwQNdi6pJzxEnVgR/iE80tgVDiO5QoFom8YAdKj33uyCiP0B6
lBfG4qar5SYz9xzEeX6y5EtodeN9Zgua6CI4R3N7caDsg0ZpqfVVsR+tXBzrMEJdUhOZqI2y8myN
XkMDEyLFquAhG7cYn+vZicbKaNrpvZ6vYShSfTNdTR6tMjKwWUF/kFo6H/oZ2c9UBCVIjHuMCaFf
BpN6ITP+eRi5m/CPcKKakSPGgR4jv8Rx3Zca1glk5xEwQJzq3TOHzOxphn3bBc0hcux3FyLvbv0S
JPPXc15Me9Fw6rRQuG8mHpjKYnA4LtxLEWc2L6hwhsS5uXhVB8SssGRwTBBiCDQbgAibYYufgft4
bm9uBmVnoZm/ZrJScRmF35AmvnOq2P96D9FC6GwIgM1chU5+RV5jcF/Ohv0SVAzSlF5HjHcZhrR4
smOHLcxKzhiW+rSMHjhz4N0G5ZjjFNouc05ScZ9eFmcKPHMG/dc6pnwoC+deqMDxudjuqc63S1oU
j/2IHyNPMK4ERarvW9n/RNFVeZMeLHBaZnMbV9Z9WZCyHPY4CzMMkMpKlp00CWBMXsM8frEHK76S
0a0q65J04v7ryth0adBIENJpI00/1Mz0dFsZjE85347ahDemN4OnzOpBQHePw3oE7Kq4PqSBYjUa
je4vaWoCO+iQJZuT70p72oMO8gAJuE+Opnwd2TKsLw13+Mycf6qHS9zH87fB0H0pAQkno10gBIiK
1yQC7WTU1yIPtNdCMrSGSvNk2i2WMidi9qjvONHGZ7tBgD2RoGY5yyNI7ms7K5ctj1UVralneoR8
0WEsGFm0bql1i7MaMOy52bxvZv5NNcS1qXYi7jm/gLi1GRNn20hrQcXRXwXnzsqxyhi9fhUcFc+D
UJ9x7UqQYU7u7m0rQmQFngV7rAcfn5QxGjJePDUPi+XW/tKgHKlxoZ0FczgEzZBW7QRoHedbMNv8
cEN+DvN83ZQ5fCTj/FJSLHiZZr7x+B6R7NY1VBYQ7YnRfpCWtOxGDVRRabRbNw5t9MjodxpH5Q/Q
crK7AkF1ypK6znH8MiTJraqNeI+qF4cuz0GzkqnnQAjecZIDfEUzqjNIC0aw+tlb2HZCm1MhntGj
3XXf21xlj1FBZHGpdogO7WNFREhhJgBXTbPdkEGjebjCGcCDstjIYTL3+RwQg9Xb+S7W048S5eYC
cvoVGMZ93MvxJNyzgL6jZDJfCoJm0OEy7Y7HStx1uhVuCDDx6WnLh6BePtCBZQT45p+jURENBjHd
sxVpfYjeRw+Xy+/R7F/VxCFRa6z7pDcW/2s1I6zedI3lj5Zz34oJklLJgp4cGC4iJupgjs/lounk
12oGakxyMKKIAgkvVhgJhJhT8WYNjTgm5EAEQxueK54YFRNV+o4ntZqrNJvOOAhqfB1ddy0liVXp
Au4QiexR1+qHiSDrUzct38kiTS8pE6cZa8mmHaZgVxMi9hwT6mM4zr5G3LofbFvttEWwwfXOUavh
r5CwBwiuxkGBOqYHmUeaRZ7vl3ngcbAman09Y6HdHKeBvqaLHWZbpozP5pm0y2hko6u7HseXi5WO
/e0T4qhDM7Sn9KQNeq4qgm76DxvnyNEG6F8TCsujL2PuF1jHGrXEEVsI3ItUPhcnlfXy2BkMolO2
4MhI46ckqpqjmQbHOq8rLywBYS4mqWkVLZs98kjnUSuG3/DxXzGX1md70L7wTuGD+hn0uo1st2nv
sywAJ9qgQYjrGrMbKGd9TmnwJOWjFbnHZehgTS8JKSu56Hxu40ejSapj2Tio3EHARGN3jGeOnSj8
h42RKW74PluDni4dleSFiss8loMMH0o3do913UANobhYgrnZctGA+XA6CIRunvTOOqbDYO8Jno42
NUl4d0WVX3iO1ifDLKMronesxADxV8yaJikGpYZo2y0WF14gzRDiIxklq1PsbNnfpcfgG0h2HJlH
xfkhcwLrMs8cbqgWnsole1hSiTAz508XFrr6qvqwA1zauAwxjej4gKTTuyzi4E2jl0k6YF9D3YWr
T0MGsKJb6j1EQ7SXYPfuLVSLdyU+EX8elxr+f/dtjhp2zy4/SvoCWrgcVR4+dgzrvG4uynuoApc4
eknV1Jz045Kce8KM9sDrgzsi5rRjLkYydIbo2MnmSKgiEfXBTB0Qx2CMrema4ac7l72MaFHU1UdD
TKM3RMG0tUcT/3+ofQ8ishlIgWIF4M/tzgkRsvvMLQOk4gQdlgF6y4hZCGo7emEl2S0BI2LSshid
IC1VkeXnWfega5k4l4rwyiUavR6BoCfdCR7X19uOTQHkJOm82qZVx4//046lejYPFuXomY7rfAYm
58fRaPtaoPWnDkuX7hRP1IHyLCY5AS8vab+PL22cITzAznnQNfLGuHaI9haOwGhLswvxdjuwgs6D
AWx2JzobqRQ6o4sq7M+8HeqdavLGo5Ts/CrWL421nhaMZk86UScstLCbMQiINzY4HUJEiiVzHQ44
XtBRXTFwCDzdxWRqhpazhTL0U0Hn3uQr7jCpV9sOUSSbQiTRcXCjiK0GHAkbXtYMnxEEXEZEebVJ
4vqmmTbtJdKeE046OzcmR6Ub5wZDCzSEtQzC7D/5ndm9IuRb/DgNEdyxkJNGvTF2JQq4t16YNGB7
olewnTS6CYs5yJ2bMMrL6SkYq81TOFr1EQij2c3de1mFft7q8b0lmYVxSj06GT3FtkWy0avvKfgk
T8cvQYj54BN5L71Zjc4O8e7al3bWbIG0J/zNeBYmh4VyVaTwfMPLj9zVn7gd8H2Izlq2bha8VjV9
BnJHObWH+5j+0jpxKOgKwCnA43+ctOaoJfPq9R1DpIGM/1UTciwKCpjcBCvtqMyOeUEnhHOH81Jk
P2bc+gdsl/SnO5K8gsL6RsWSPRluuLyOqXsMFUSQ1EgzAhDd41SoftulHO7gAEVenLsfoqzabU0w
i17PpFGs/n2D52OPOxUbSLF3JO0B4mMym77dEO9NfVb7zjXeNECCuyb61EGbmaZEepkNs4/9i6jY
MGAzLZS5Uiq8fz8nttQ/T4ldYTICkI4hdcsUfz8lRgEd1lYlbTSGtbs3OHqA3PUCmZ2yKQcCW+P7
T+Oep2fC8G7se7kbmu6oEo1P0DkENgqJUXdkspXhkLGmJ+4UN2gXv5Jr9rnefx+ZwO0s3TwmSn+2
LGxfierQ8avpvQ8CoknGvZjp/TrcpieXtZCF9C8y5PbA11D55f4018HJRerz7z+8/MfZv9R1B0ez
EJZuO0KY6A/+nP23ijY+MWNqS5QHZwK4SVDqAFRHR1gyqR9xxDGcZURAjSAPYmQfXOpKkBptH0wS
KXdKan4W1cBqEwN9aTb8cJmd72vdupEmklzckhuiwLhWA9EoUxdgDAaonVpaYog6C2xQQ0jPyMGX
ybYZ/C7KODpWKkRLk/9a6Fn8TLLo0XxoFgjrXYpTGmMOyM1xkR6uW5ogAQxZB4fL3ThHaitzjBhJ
Uxb3YdcdB355ifP+w6GcJIJb/9E3aXdf50LDqZcv9zG8c5Ps08cg1O2L7D7ZPalKwH5Q4CXLtDPi
oDzjvNlJ6PFn4X4uYnn899+B8bXC/hRgAAwhSN2RHAbMfyHAiNzFjXFI2dwy9g8Y6q/QE6m1Lapc
2EPUWxlJVFF5IL01Izf7AQAL0MEoxF/DCbdR+edgDanXz0wTqe639qAyTyi4FRDy0rUcbPWlvxM0
qPYjoUCY/OXTXGvxizuRoOUCMfGwatDtMJzn1oQ2B42j27W6oF7Tq+mc1qOXVZJVMgqEt2X60wjx
pYd2d2Oo89wjWAQHNR418GAeYvQRU7/5U2NOvtUMY97ho73TpzrgC8m0owF2sB+5IyJoSF7KOAGR
q8JxJb7nszkiKE0sL1mQhYtgSfaIaj9ALYh9IxmbAZI95Yxq73qGKc8BM3XG29aGV1EnNUlIcvYL
BcGR6maLp1vS9JhWdAEQElenK9qB3d3YpWacVECYoVRkdOT4lMyo/gEkyj5YWK5a1u9Jw4sKaMno
D2aKT4r8jXJv9vRA2S/vGQIZqABeQ8K+LFGQ2ZPMxU72pJXQ8aCpjKFuqyUp6MdynI+4Go6YKfuP
2IaqyK2siP/YN9by1AFtOZFshYasPwSDIXdT31LI6ovaYtwZt9j+ey8ECXb4WrF9hOyr7967KQXM
xTEG9eitJyBz+7Uq/7fqs2zUUcjP/j/yrM1tzm/Ffxza7Fb8av/Uaa1/7j9lWu5fjgmKwTUkDC/w
vDwI/ibTUsZftqGUTmgGXmDL1VES/U2mZfCnBOIt10TgJBzbNP9LpuX+ZUqT/gAvi+jLdpz/kUzL
WeVKf24TwiTZnNqHDcR0V0XZ3+/VuAsT9KsK4EuP0GIeKTGjcUTyIHZpIM9Yf39ZdtX4tU4To1UV
UximNuFQcrpCoOvm+Mnnkw4g7a4wkEqE3XxaSv3NtZ296wbPXVTgasMbCGb/JNFz5C489TrFv4M8
FDegWT0hPsDHNflzSdwJYbpW1Bz1xLnUQ/XLrp7ZoZkhU2HM7VEbQSNQ5dI8e7D1wkBjWnPSmddW
MdoHZpn86A1ZnXh1scwtb3UnL3M2n5CEXpdSywh+gfUsx4EuNxUo/FwXQ/v8VqXNzFi9Q9MMD77k
aVoly6mg+SeMwRuKX6LOrqSmw/yoIPOAlDi7GD3Gzl0d2bzu0jl+2fUn0xreYhnd0lheAOU+uM4z
lpbZaxuexZ1e0GPIjlo7bFU2XXsHQyRAg1PAgCaastvXc7xP2p0pxWV99xZUfM5vGEVznoPXOfne
kjMdFQuwNKiZTn81reqMPymHmKTK+dWkwcxE/k2n49y5p0FOb1o7YwOKbxhw/MEYriXXRSz6G+MK
jyhWCmR61fXAwcsEML+ifDPLlzauI2QJt4Y+vGMW/nph8CX7vW35STlea65PWooLjukrqam4fgvz
jVzNN/TH5VTcEtXsvpZS3Q9eyasTCnuifXXqcYfUyGL4pWzZhiZ5wVXMUFZc6pYLbKcYfsX4K46W
i7TiG1hgnxiVt/UPgH++YF1sC/fS2/Ky9MtbofVX5NLXpuB2XcarbFuszMmxHRFKWw5ZmGvkYul+
T+PsNvRJToNX/24KIP3tTIh6W+3TvkQb6yafczVdiRG5wGnZpoyE1rXdzO2uR7Jqp+qiJdldWiwf
ysHJLc2zwVWOAG4LPbvNGOEcLvz6Nc52cUFrxdhOYZnFn1f02csM+yWY/u/H0GZolPe6nO7XL2c2
bEy8+kkfF6AxzWZ9u4mgKtEnn2bJ0giwitKLwKLuHrWqOucGwSqaSm7rtBchzGm04892jG8Zn1En
8qtqxz1zKhxbCb8ero4mL6k2vGVYO8aBDse03K9f7volEX7ERZ9YF9aPRaOXwzsXyWOPUuVulicn
rDQyOotLpoGjcJH0LnB71/swEtzXtj5djYaPpWW3qeK/ktk2IOZP3gzAmE3yqeLhGpYlImH9aaIx
etfW9uWPjfdfyDKV/k+7GJW2JUzaZ2KVZbJf/llxRiNwtCyOjN360xDweGP4/Rq1FWeX9JNUtzck
v2/SNN+IAzlwfPMjTcB6zD4DbbrKJr3Rir9UqfoRkllcFw7XKl2DBcxN234V1jCMIpYmzc1vgiy/
flgwLYzugw4vTc8ATTAcRX7IHiPFoXGbI+Lvz6bV3yr+VkBuh2G8Ok3+iZwMZWF+KNfNct0jJnwT
YCBzwzh37YBya1ojl4AgdhHvbPTdL60Mt1+bDt1UoiaoUFShcPF313UbWDevJtN+k+0Uoe7g8BdT
ase3IsUZAiv6c71vR7GgNnnrBv7bukF1q+y+5541yA5twZoARLpSAfnMLX0pbP+/+X7+STRrCh51
LuGnumlalvyH45ATQfNstZrWMo+HTkYYFtVwDaT+pFCmq2gldbBRlQZmZve1VNZBEbw0GkSsK1bu
+kAZtflH1uNtXjd/EdO/XUq+kan5VsfBLbO3jdm8j/Z0Fc48oUKId2SNxPt1MYC7C6X2sn7/cnBy
ogfcnz1+vIpnO7J9a+F1nJLnlMO/dGn+KTSK4oY7azZ+r98RCYBvCS9EFbtb9PS9LCafTPq3db+s
lvQm3ehWu9zmUf6ZrpEMX/e8HYpDtuA87V4XRl5fvyEguG0zLtjo2qA7aQ5AsbjFi9ylI23q9VXu
lo45aqRh4bTXwa3Jna5X8SeK/s+Av7++V6aP+7BAkk94QV0P1//VZRpl1R/L8Z9k9M83JOr/ce5/
xrc/i7SvP/W3Kk3qf1FPgcxgEIxknbzW/1elSeMv4I66qxtkaOkK+9N/VWn2X4ZBJYYQXJiOUA7n
4P8U01t/ObpiHZlCCtfAEvQ/qdKMVSz/Z5HmIpxTbG7Y8Gw8T1+a9D/E9KOJ52eE4OQto/AwqYCU
+VYOV2KMEd8UdMCYOBpsEot+98eV+hcb6z9Wh//4xv9wkg8mYRZYMHhj98EmEIosxBDKEz7j/+Z9
1or2Hz+i67rO+gld4fDX3+/gySRiQ64fsZ/B4At11bBkIsh6q5SJTxc/scXssdWeq6p4xAh0VZKe
FqSNISsOlSjOlUGGlaatMbrzHg7HJyZUrorh8bJ3aYUp0HFf4sq91vNeh5LvtsQRBihhMn1fxBwX
qf8Aij0Q9LUvtIy0XkqIAFYR1Ith1N7qIfpWIA6x2FTk8H0QzGrjNdl5r0C9ViCtRjMhLDU+yopR
CDvXSHMSy9ylB6moJeb92OXnAaU30EsOoe2pdLS31O1Pk6mdUwTOZin8xLV9PQUgjuC1QVfaEGBQ
jO5VYgmcUwoqtzslCMj7krgv4ZznDD4r+OjaQkdO6XYR7ULrJzgnzuJ1NdGVY/jcughwCT5p2Eqy
gjBfIEDLnP74vSVw/pjV2s5QfqJadkl0jeDLWfPXVBDOziQ1MGxfMsKtsBl8CzFiSiojgI9p6o+M
FKIWvCYFHYXGBmMBD1a2LUj67a7Spi3V/11NpFuh1EsfEtGqR8ApqH0hauT5diAjlWwnhj1PYXTf
GcyBl9yPsSSX0kRBn/mpGX6MeurvbZyuNqaAaUw3gfM8S/gNJaE1ef3g1oQNlOVZxriOR/dlXNR5
UCCCghQA/HPdEUlIqV8AUFwCeSKSmk3+xpz5M7WiD604dSlPAru5cRDfckQ4h076hPV3n0TkSrnW
sSBfKg4Fh22yyOw95nguHMGYWvKEEhR00uyV4EfKHvE43Pt6AdeT0WIXgIL600xKZ+6ITW/2B0z7
j4Htnk2UnREUoywetzIASWq3hz0t86exgqQRYjMOoz1q4olQxoLj/8Bgn9U2Tf0py+RRH1BU5NNF
B35lE4iSMUhe0IB3AYCNNVstyp/4X29Q3aFq5wv6o52OJ6viGOLiY6schr4eea0bsKfAMJhMB2Kz
rtuZKNSS6Gxi/TxRWvRxg/PicGfNwzYzLC+aXK/X07MFvSLizjC69mFdcknd3EZqwzbPQUBPWzNs
D3VnHyfCqKbpuQ8i1FHD1pLg0lxS21u+nhyt3Jj7Q4riipAZjqI7N7B91b3A4vnmIJiVc/wxwBOx
9OYBIc/39bd2PUJ5vtK54JK6zBr1TdBGL8OweBALj1Jbg9tC3IE9P3B8pXsEm0YcTV3bDrHw88V5
bmzt7LSo8cZ5T6UPOeoiK+NRJxFoOK13nkBjQFLKOczKraue1rcqyGttDfdM/i1gkWkzcfqFIQGi
DG0bP4cTZX63fnhzDV1mlj2D3Rx3Jt5CJ2LRx+F93ZI1vX63zNF3ydLvzAoRHG59PQvRq/WbagqP
UGD8mrSaMsT7oWW+xukzqyxvCMdLOYf7SQp//UwzLSQtbh86vTtYMtzWfeYLZAtJigqSUHdrbA8p
WmuMCeeRxLuiiZlnvRJWvVP1o4Lg2XlIsh46RupZyfZaBmfQE6sU+RiH44eTP1ch+eA2klW6BmwP
AmP7k8aQZQqSj9zkzm4CB7K69t6VAnnbwDQKWynbJyqQW+sUD7Hp3BcMj23X+YWs8Ujq4bXKndc0
7w4kzj+GWvDOg5WpN4sp/mryXVSIxvwUkhwh6uRs9dm+NuHhk60Z1h8iYetYaT9pdkpzbrneCMiv
hQkXvugkzAm2fGtUEB9dLLsBJbmKkqfQjD4jHaaYsVma4UcjMV0WgTxkuU2OarRt2dXBu3zY7SVi
C4nJCGkh+jHLO+ZVc+uC+iGGZZAhmRFhtaWP7GMAOOtB+1CFwwrI3SA5OxbcKqnRn5h2Z3dt4r4k
mbVLDQZ02rvspwtQGGAn3E5SEojI1VHZsTL4NEPtPndJezCS/JxlrMAINkO8EH6dnvV0/NE5yBui
YVfX9o6L8bw4qS9G/Vzv8knzQ+SaMEZQfmpPMsRahJVG1AEjBrYXx4RLYPuOkyGFHS8aQ/p1Vf4f
6s5jyW1kS8NPhBtIeGxpwTIqo5LdIGRa8N4mnn4+qO/MLaIYxKhnNRFadSuUTIPMY34TPVRh9BQ4
TApdEDya3nVD/mjnsF1czwhDlLh5fmy0gqHYZlr5vndTwmTWoYyfpKY8Ka7zvjHDu8lJn7U6foq5
1zpIT2YrvztodtJYKZvviiLfJQOejTXyeADs3O69lXN02ZMu/VrVBsYC7xxDOwKQOtFCf+nd8kFI
836aTfOQFPbRfA7cY5+WJ/SL35fCAZLVfkdT6SulFRRP8oHnZeQ1q4ybpMGIEFYaj/gtUtCeP05H
CX7T4ZpCkmHvPrpN8S1KjXs7Sh7HsbkDXwOPaThIFQHYHlcNO9xrEU2zdrqt/b+syfpJBPDTpVQQ
jtVR5NhsJ+JLbu5yvOamGmgE2XYH6gNYnYI8VaWDa2h0b45NKt+YW+nPeBVnQH9CCdZafxmhNvdB
vWsdZVfNOmRBcDQUiipFeNMR5bhpdAM+bSeTiRbsdCR/OAwRiiDg9bCF+hoOxa5uqpNflN+6mH5W
GQJlT5zyCyEN9NmD8RDEOEMRQPVZv49ANSc/5n1AD/NBo6Lcf/MrjlzoEiz/KfX2PvpRF03xq/1/
wL01CHWv1HZRBfrrdbYw//X/Thasf+nQeYjrVdO2hC0I+/9d0qXc8y/DhHHr0nKh6vuqpKsI+1+m
alAGNiwwH5QoSFr+nS0opvUv/KaEYbnAz0yLXs5/V53/HaP/TXL+X1FvsSCei8omtWUdLS6qInNv
8lW20IGm6WqpQrLeyu24c26sG0AFO5TONuG22Sp7xKF2QGm3w05sATnvkY06BFv4QVt3B2ZnhTM7
R+7/SV7e/py5W/jq5yCJI0JlFNOt/CWQ5yop06bw+OPqBL/s1SZdSFfmMsLbodgUFtk2bHWRriB+
5WM9O063vNCSbhtE3XH6Ag1dlh98Uv9f14cT52Wnf0+NgcAJ6qhzGIuyE47J9J0DhN1CFHyU2Nyl
YQIU/31oo+9hfkmcF3/4hnn1yrCXVtTSGFUIzhlp5vmKxmEPUUUtqaQcxA/nBhb0jbavnoIbtJxO
4leNv9o+vFFO1n5l4EvzfT3wXOZ5tZU1iODcChgYL+6f+s46AY095vv2KTyujDSf0dc7SYeDLws6
OoUjU6VFfT5SrId6DanLuTFGe2sBCXTkfTlqJxsuXap64YQQN48KVn2aURy04gUjZor5sH1pXkbm
V1P6W+mIlbb+IhG3aKfi3YENER86dEeX5svZAnS+rgmEWBFEwAvFORXqA2xofYszzRe12ZuQCrKV
DHzm8b9eCZZBc6CZI6mAtiIkxsVKUIwtnCJy4HTjmbpPG4g/KQoVwwjrS6bZR1hWj5qeHdW+PWYT
aqqzKnujyRsbFvdKZ3/xff37tzgCIiSTB915Pv26wh+vouMBC4vwyTYppQsEXW3n4/Xt184LHlyQ
TNoEbahxU5oUAxZXmIIP6AgGrj1CgrjXsuoXRMuaEmH5LMP0I6UQ0DhjT6QtxK2i2PshVY5I6e6n
etyNmPK2bXdoq/LWVK0HV4vvSqArW1/4Hp6NK1+jfV65oLtOI041Vbpo6C2o1ILOF0W3jGnEwjzz
4iTB1yN6Z+hwMlQhXyq9wt1VpiMqZASoTomestk/QNiHOz9G97gqaRv4nN+gYwP6N5D+FNCOUK5s
qZyXXutMH2pL5WxX70muFFgVGp1yGRvvXNeaTlaZ+J9dpQY2XPWkM655ryVlvPWH8qmOzPa5aujQ
R8A+D7beoupmccfn6bthTO9q4cLjQ04bXEPzHOIUEsXoACWS2yMsh69hT6Ei6u5rbXpfFpDRwbf9
bMlAtgopojpUZE/APW1srziGyic0Am7hAManXNMQ9NJRp8pF8YSUa+fVJGkwHrtsG9nE5fUkb5Sp
9Dpn8MLQ4LTWOBVwsYQr99V8HF9dIn/vjEtjVaeCRw1u8bVWoEkthNpIMVEgNIPPffv1+jkVyw9i
3ntgQ7w3lOdsc5bTeH0hJo2FtFFqZoDStEdFj/ObaaQbJqC0hvVH6okp5J0MQ6Dovq/yZ3xfP/lS
jQCcOz8MDdXNdhQr38485OtJ69xLXJimTmAC8mh5X7gCuZ9BtTsvj/zoc2L7BW3Cll4yyLI85nka
lXjaJd0AhOz6aixHNrie+HId0E6asLkjzhcjTc0OkFnvH0cZVCg5NvhPoUtQk9roIE6eMmmYBNhj
UnYrG00wdjZndhpzmDngAWuvmcZiZALkCiQxGXBqtuYL4oQIlFltaxT36qBWJMrUdsWfzpZ2k8mj
77D1rmkYi0c4wwJ6gk5nHccG2kWsT9GOxhrMPj0J0cyS3Y8mTIOH60u8PG+GaesGqwy2zHL4AYuJ
cnvpWZpPgPox7bUqXCayLbKZK8u5eHyN36NYjm3zZ8YFLKamVb494AauehVoUDrk2yT6OI1Y6qgu
4l44zigr03qzf/O0+EYdy3I1hF0Wb9wwFCil0JEGZZBtexwxRvXFpY0SK+Ph+gK+OaOLkZYvWJZF
iPsyUp9+0UnBhlMZfQLlgyHrSqxwYasMiwRBw6zKsUkJzr8GYRtuEam29KiIIJ5dudNt37jOrtT7
9HR9Ust7jv0yXGeOQzWVCrqzmJQeWZ2MqPN5ppmkHhjthz5xwz9fOZ43TZDxWOb8eZ/PJ7K1fkRb
fvQaN7LfuQimH+RcKCoE7DRDtdsfABHSL9dnduFgEAZYtqPSXiHpWhwMs6qHSCuUwRs7GEY5YrJ5
fIx1VF8G4/b6UBdOBmPMYBiWU0VY63x+udk0aupoA8pEyPsdkR3tflI9ko8+ZYMWYagSYr81aOnK
OREXdm9WYzJVFaUk2kXzQXoVVIeTafhGDPEzKzCRrQK9iwCUBTiHwDZLdKQWq+Bp6DIwdU6JePww
duXj0KeoT7iSImQLH6SMIP9dX4/5fL5+R1gFLO4063dyYxvOIgQD9q4mDTxZz46xS4K30AEHiHB7
xKn0ELlfg7HzKldZ6eRf+Go4wUTXNLkcDQzj+WJ0WoQ9o9MP1EC14oBOkhsgbyGNTWEG7YfrM5wT
9eUU0ceid6fatPw0d3Gkm8ANEYozBk/JUn2nURXv4xJgrmwxrdLKXGzRZYzuzSIzf2Rdzo+K6uBW
6J+zmTa+KVVruJlql/Y5JhUZ6sRtszNzujSJj4dkprrR4/VffOFzsNkXly4gQTE/+nx1rMG2wrrz
pVcLv6D3PaROBYzBlSoKUxk4lboR9krM/3aVLNo9kDTIPoRDzL84n+rQpPAxcg3c7sausWQIB9h9
8gkCxodeGT5rvbptSneXJ82TbNDm6iiASV4JNYF5i79wiAilgKg/fbT9n3+4IEA+bVqj8+uhc0ss
jovZN3ZXWpXkPYzvaLD/xPwYA6rsQW3W1v7NyWSouaNrO+SA4s1VpJWib1EmghTQW76zVfOKIiUh
n/IptIfo+/V5XRwM2xoeREH4urzR41LrfWcwpOdA2yaMJJxJ0bTQk1w5/JORTFvTiGRAa8/Zzavb
p6riuOhGjlQl1VOVyoOL7HTpqyu33JuTO68exSimovFYLT+1VvVjXWaKRB12fMpxbc47QC9hFzxP
drZyKN7c5IuxFlOKgqlA2deRqNGmL1bmPph2+TMMxVcn6mCbhWsfyKIqgnnq+dzmC/7VEiKZPmGa
wBJaUjxYCuzwEoEhwvyXsQlu8ffxysm+K7LsCf+idiUMXZYk/h7dsCzDIiycn5Dz0TPfyAgZXY5K
FsD4a6jgk1JyFYQU/tsMbbUeV+qXfuzGrTDoEGWmrp2kk+jV2k+Zhzp7MuaFIOdwVY0bytQX11Oa
ydiHVC69VnZKuFEbKb80tlM/ZWX5VZjdcBsSux8QRgmfQqUTXiRTcycDET0kiopVCDY1d64FIv36
GX8Tz/7+XfN7AuhDOMssbdJLtRqRWvBwZ1APVY3TbCwDFxio4ciXwYqmG7BBlPFHt/GuD33xQ7ZB
pPGHismyVJeRtRjx2EoPrZj7yX8ie/qUK9HKyl/8umx7jlvEnPktFr5UfXrPgSU9BWu1k9Vo7c8x
x3DNDhWsFERo3V+f1Zu8dz7yQGJYT1dnv5dvAiUNaaKDLRGpwAR3UtJshOQWhKghGzGWYFgA4CCJ
Z2atlL8kbcpKuug0K0a61YZUfZ8XevIuoMBpbyDGSP8frLqLgqUjLNIYawkHrJBOc6UVqx4WKNmD
qIWsty6fxifUA9bipEs77KK/aQkWnjrAfBu9+vrJxWWgxbnq+XK4mwZkXYrK/jyxANfX/NKt9nqc
xVM3OJMjSz1TvbH2tW0gRXYf2+n0gafY34VTVdzSc1dXFvLCoDpniqRphoijZX8+uUxvxJhS4PY6
NNsmKJCgtJGfDJ5p4sPfClSkCqPWGN0/P9A6+CkgWZDiyAsXk9WhjWPCglWN7da5C7dMkd+aHuTE
xqC++dMJquz99eWd/8XF3aVrtE3AkdI6AQl/PtMgrGrVCHg0wCHVz7Ez5l/TBt5Y1VU3E0SPA6Rs
+mbCGFa+pQvnR9cM2kncnTaBxSIIrbUKQ85+mLzExF/D8CU8DwdFlskl/rw+xwv3s05/icLBXKl8
M8cYMSphNtASKzhTGLd23VBsyzgJlN31gS4tpgWrAI4CkE/CpsVidmJUHbybUEwWT2MQUEus+Ws/
mtKHENmgbCdm80NcFuXKVyK0C/tIE418iiyVmtziKmwbHvnE8oUnIqQw9ohEJ2LbNiAtwagAGQDx
YiJy1EGvF7u+G2oN1YAEuSipJMhLNM3MuEaNJl+LgMSFb4l0au4bkD4bFMvOFyV2A6pCMVUVrbZR
OxJGPjSID0UJXtdSUC9NI+gVItFwtZRJBDafkGGUhy61qn7blpPmH/RC7UEXKZYbn8Y61J66uky/
dzGuRGGRKMbKgZkXa/FREK5RweBZFgTai9himkofszhH9Qq7gAQV2nLbAx+gcxND+3ef/vjUUBpn
ZQAJz5XExQLhM5P1WlgKT4lLmHj6IEBGGVZh4Luex2hMNUYm/2rqtH4hwCMBuz78pclSy6NDS7qj
g1I+3582R0Y8sbjIGxVSbtgI1NKNuIoLOG7AsXVpW/3K+l74IH/XbmgIg45m5PMhUwfvWIA6vFP0
1eJNV0ahDZ8dz6OVS+bCB2nMLB+Ei9lPip3nA0m1qP3S4j71Meb+jJMA2iWxH5HN+Xbc3FemMfyF
XleN+l0c/nV9XS9ccNwDNqLOKs1vyG/nY+dOUZIX4K/cpIDw8MDQ4A134dparg2zWMsuaLU6iRgG
cNBpQiE20cBSd/6H67O5sGW2RqoJ02Buvi7vF8gYGB7oFnI9VnTbdM7PcHYMuT7GhZN4NsYipIDp
ngRVwRi2CDbUlc0c074IDvPx+jgXl4wEYgY+zy3NxTiwM6dEJ4DyRudEVX4TGQNkkmH/D0bhX2Gg
mY26fAyQhAqcDiFGDzzmKbBw/w7BFubtSg354sZw0BzVMgkdjMUxc50qN5B5xsWoz0IYqTLe+VVe
rFQJLy4ZfTKebGZjLanNGDFEUe/KWVGiu0FJ+kh0dBvU9T9Ys5n/R2VDowrwGy39KqjUazFlhMe2
l4mGhuCIx0040+x5uTJthstd36JLB+71cIurL7EqFLMFgkjIeuxSQBoqHUPU5QQQsOsjXdolk5xH
0DSxxJsbT52yApYMR04M4zclQK5N12AfXR/kwksLHP9/BrEXD0mXlQUCzLbt+RY2HEWt3MJ5/dLz
muSjixjrmN9dH/DSqZgbQSBACFepV59fcR0ptYlktu1Z4kWNxlOTv2SAkq8PcnlW/xlkccBRGQ5i
hUDGS7vokyaUZjNZ4y8zQNE4nbKHvLP+j7Na3KjQtGSFOLLjEcDtUluHyqaEaGcjSnV9ZivLt9yv
uBduqqQM1EcAPWD2tPhGudGP66NcPOTUCufqBBf48rYLey2WqsIhRw0TU/NYgOF1DgKk5sbvp+c/
H8z6O4zRf0NFzk8E7jy93tKX9oL+A9pZAjnQEhtNeE7/l3HgEZ+P4wIrDI2WV28oAYTa9RNaz7d9
Ve+AynrXh7q0S/+ZkrEsZUBVzcos1Hj5oht8NdG4PbloQV0f5NIhp51O3qCqZA7a8ibCscIP6Et6
dWxgc5MMH1qaxnCk6h8D2KoqzVdu2kunguIODG0uW9KixadbCXSik4m3FkmQd/WEmIlbo92dfwr8
6HB9bpcWEA4cgQPOHORhi6HcWfYdCgYRylDdSyM6ubIFVKocrw/zpqvBv/x6mMU9EWSsGjKmzKhB
8dT5rliog73M+ve5+gHm75D/g4PB5/S7Eu8K9Xfi8+qxKpIawW7E8wASkyTIwcNa+Gii4XF9XheW
j+fwNwKLCB2a0PlRj22rjpOaYfKqKU/oUn6ZCi046EMfnlZG+n2WF4kPNDDI9ZgxEgEti6odYqsK
SiQWoozN9KgIpIsx9QxOtp3BgejrCnVO1SFgKocbPWghumgh4SBeaHtFz3pA6FlwI0sFycyqz75q
cSdvctDYL4XhF4dxto4oXGkeNDmOHzTUqZodpmLsEtJmP4JeKk8B18p9byXdN5m32gNydP0nPy6D
A2ov4Y9ubMQHaAfDLua/oT2MiGDpGPq+bmICORmpgNi1uJZeZqnBocgKC6VNPbiV3VR7GKFh6JAX
9jYNLeN+DOr852TF8XHK+u4YQxalaOyE/RdB4eUQFKV4cloMcklMop06tMEuwuAXv78kKm79qiqf
Ryj8OFdDMNlkLB6enzlRcafJ9iFrEuO+DCPxaI8TPvWt1PNbE7+k507aSAFOtsTvMk3SZ3ptza8q
GaO7tphlCecaMv48+TvVdyuQU1Z10uvUeMYVOSCn903lyVCK74iZG8fADgKY5HEKK8f9WSWieA/w
ZzwgLNrdB/Tdv8sQYmwWohI4HyJEs/323Tjq2XtqwBNGF34dPogmKL3RtqNDr1jOFkkXtBJhih5z
mSIvgjAdvHQYrI0Ce6MNJ+WeyCy7i0y4YalOyLZBgSQEgWZa3wxLwSBa1br6JwJv4fu2bLQZDWZG
t0PcYxedKpE3IVz2rGRD94Ifjr7vzJHUSEdcCQCG+mswIwXj+mqCtUtHvzwWfTYdC3yg7vzMzZ7R
dHS3bpx3j4OOvnti99VP/BpYGwpO6aatrY90nEucIuAVhz5UNSzlAYcTH6GhYADXd83yyecvf5gw
y4FeF7VHH5AnxnbIOmldl5wKs3J3hVm6+3Fy1b0RaAbCvWXlqaXeUFqtBErACkqMmg0pB1XN+oSb
MGzjBi7PZtJS9Hotp8XUDa0AzqCtoo4Zqp/4BOoNtm4oIFWdsuuNwTjSMFC31JwRxzJwytqQTkDQ
U+003DUirI51oAE2c4fS3YbxkByGtAdXpSbY8tW1fBwCI5abUGswSY3ijEpeaD6HTZ28pM5s4SYB
Qd3lvZPB9o3iaG+Jqb5TKxeHELWYEzo+0sBVUez36+bRVbIWKpo+k8tCDYCaNAf5Sa/LflsjOLGx
OqM7+lla3vs6uujxZJqYTObdqdHwAlD0VGC5a0gEHNAkp++iHBwINRHy4CUu21OkjPcmfOKd1asI
+3WDQl2sHk+OgCaHRKX9beoG+TmlufuuRiVka6LuclTK3jiUfSvuimhUP8dabaWeblRucFRZ5SOz
gfCASwek8qRCkSH72Oihvy8z7C6tMWDHaMK9cKRGXIojed+pPZ4BTjzcTnMvpkOuGSFt/xlp4/4Q
plO576IpM9Gr5cNzKYH21ETgvIHOHR8DPx4fBPWK+yEu2Y6xMtuNo1UcSgDYMDE61GO1CRku1e8c
OGf+aO2RMJ+8rM/VY2AoiKdicASsAAfop1rrU/w0UV574k7x92juGzcIyrU7pUmdpzJUk62w+vw5
bkfls9VSN9EQnfs+NdTHnDjE/hjBNtyIOye/kfmo/9QyNXjnN3H7Ynci5UKKA3GkuKrdWIVm7JVo
ku+6okJf0+zgmHQO2UEFJe5IWTPam5iu/VAj37+PS/NjHCLN505w5swoV+99s0Ctd5b8GYO5RuTU
uFxiMjrsWt3pvKhDEG40hcALIbW3wch/c3tQ4gaYyxddD1HBNXAASehM3eqhCmHNNHNezbz/iNYC
ht5OkN2Huq3c6q0DRSWIyk/mkGU3dFLBJXDctiG6s5/SNjP3TSurJwyn/XdNXqF4gX5q+r7Pp/Sk
T5p4zGVnYe9cOwetRZu7taR/SkrH3A2YLD9aRYfdJ7JoxMFOhIFsnGlbs1CUrxpMJkRH2+ZbN0Tt
51Eir2fjoXoXilQ5ZJkkRcx5DbdJ1dh7bcrEiWdj+iUtIPEahvebKdfHz53SxhALTf8k2JD9mNr9
V6y/rU/QtfRfhlnb5sYBovkuaNpiG8mmPjjNgF1o7Afv3CEOThg6hx8atKVwJZ8FKyjv7Lsy7bZj
ETqfM5n6EddTUu2pTvqbaMRu0K+H9nGqEfPPJ6N+0ZWo+0TL2d+D1u0/2aNvHZUUd/fOcOpHPNy5
fRIfySd0sHHh0KPmrpWUVbcF/rUvjSJmi8w4vgkmx3oxqBrv9aKV+z4AwWvLZvaC0ANktTvfizXM
Q/kbnafIMX3wdTc4+X6BuaXLG4HdVNVpnixh7huKi8VEgJ+LkkQBvB54tLLibq3w6bvV40BPtm1l
oAEcw/rT+QAwC8cVLW/1CJClqp8CaffbNNbSrXRj9NETULBYIbfZjjQNrfdAkUgrC3tvVEOzj2o0
oO0y41/IMEmukPDdZnUtnsMAxWuonnCLNYT19RZOU4dcF+RqN9yrQase/STL73GDRBIEZtN2QpoP
+QFdQCHT6yzaWFGo7+XYhQ+uLK2/iqF07l2oSDewWvWvDsEJJqplHZ3UyFHeTVnF6ZjBeDwMlRK+
VMikf2/DytjpBfdH2yvxaXBGfRtBTNz5qKydfKsO7krMAz1DKD36l5PyGa9NY2uh8Xff8GKifCkE
tsgD3Es60eimN+5sqTJ+7NxW+SUCBCOjxLHeqwHoqSYaEfkx0ZrF/AN8szE5GP528U6ppuzPU2kX
ZjvYEcI2im2LmFzN9ED2fW146WRy3aGqnLjGR+nrK3XeCzEyuQUtLCgDFLHNRZ1XmD4qKz0OPFoB
IGDmKbcIPk7ZSooxZyqL8BhlAF4UGoOgRJepYMDRi9HvNTwsoL/C5uTlhhJb5cNDpzi/7FpbWb4L
KY2L8AEAFSghBP+LLNcZlAmLkojxkPy/b32kgiG0+5W5caeaqAsTLyS4kyGfPhb0MRFapJS/MucL
lSsaN5QOTNB6OpoP5+lHGzuxafsln27uB5+6ulOQ9K2zP09HgRfOYE7TAI64ZDDhkhNyJzsaXuz4
zYaDXT5akW2hYjuYj0rcFv9gZecWOchOE3DXEv4zd5+6cco06nEyeuiAi2AX2OZxg7Mn8I1xO3tI
oo2khCoWDoOJ80qpDOratOfzf36gZtilDrmG7g/I5sW5tUMDh3pCSw91sIMyal8LFw0iPuuMCMTK
KyxKKRqvZHkrY2rnG2oQztcj5kAeAQ7aEokfBAbOfyrRmSukPqwklW+/GQsQq1DBqtGbNJaYBLes
dK3Bi8abBE4lmMMoTYHFY41Ft0yMcfbFyfLwCClXVH9cVLFUOqL0HmnlA+eeayCvEnTcBxLX7iCW
O3KIfuaTogx7GL34gLQ+9gMbUyQ9iZtroZl8fY2XDDlq/hZny4YEQ11+hkOfD62yqGZkZYqHPYxa
eS6MGPshqBRqOrkyfkR0IyTmg/ofdJs4M632oI5Z0W5UcFrdyll/Q6WiZE8PCo7OfEciy7IoLg2S
/I5+YnaK3cHwH/zaRF8HoUXb2GRVhShRoRhzW7qKbyPe2lh150ck891k705+9WIG+FfeaU2OIN31
dXpbhbL5RRqWBnDhuWUWFxwZrJ0Hxkjjyqh4HOtT13bP8djcFNhFrYz19iDSzkVwkMdIUE5Z0jRs
HYWDVAwwdex6AgJfl36/9fGUCDaj6/MNuCg1t/uq8lcLK2/vUGQN6SW7Nrf5zIU9Pw2GLHzLaOP4
NA25gShG5R8QU10Drbx9BGGAzvqI9Gc0hHMWj+3Q60kbGGFywuw4/8uvk/BOWmNChbwv/vi9/U02
BaACoIJvbPEoJAmm9eWQJCe9Mcb9qBfyEIGTvitzTP2uH5EL2wYgG/C5SXsaiaLlrOymDRt43R4G
i092KQmArWJTK9EpwgTOToLHPx+Pvizzs1RGWx4TS2mbse4lRXkdNOFYFjUuSTqlnKmI94be4fFt
4wB+fdAL3wEOoeAV4VBT43MX1wUtGhyZ2tr1uAtOfJ2e0k64yxv+txbD9JUPYW2wecVfXYskStPo
wMlAd7J6QTb/axgi/6Pb742s/HJ9XheOJHESTNaZLWRBDD8fKvRlLCLR4mwUKeotIYv7sRmRS+nV
aq1BfemcQJcwKdXTinpz2VvjMFCUKRyax8OnPBZio+GCEmbt40AYjetG+sewDRqVFrJUf3Mgl43X
kBwrTv3U8ZKaZMXzMehDCaGeRhtZF1EeywFL9bkiijPfUHW1uxIyXbhUQBbDmv9NjALDdb62WJb1
ZtiomNCiPreFhW1+NuxKX2kvX9hBR7c1mFf0CYgAF1dXP6FEhM23742Bje6nKQ3NQf9d679DokLQ
4fp5uTQnADDajAkB2r7sSkRhXqPxN/jeIDPnVyw5Wy+WOzntyt5dOCwzxFzghsHJ5M/52vl4c6eV
3SlerSIO7YpQgHapa6RhIGnuhRsJhHTicQUxfXnUOZC34QpC8DkfFbAIF3MlsSXsefkoDtfYjbYO
ek6UnAKIRWUyDT/0KtQ/Xl/WS5tIPPI/Ay+uF0wscRUi/vHMMEKc0mj0vdbYFLoGRVmJfC4NBfnV
pidM3vcGgtqVgakFseZ7uWH2Xyq1SMuPVp8MjwooTntlGy8Oht4BwKsZNrmE9zjYi2WDqioe9S3j
JsxtfetaeVRuMnWqVxg6l46mg8Enzx2vAwTT882zMyOkC4isk5UPFrxiSyN0dvqVGV24m4FGg/8l
LZmjlMXnhlmgXRp5oXiUYevpUPiqfSoUq9riJfiNjsFQ/TGwAx4JIbJFgxjJjGUGolLqqqNCcz2f
xsABpRdzU6WduG+wpV15d94mOwxl2WATaTgiWLo4hR2XYmpokkeuCBFwKfs7vVQOoWJ3SK8Ov8a+
nat/H64f/Qs8AUYlFBdAZByS4MU1ifsHEs4tniey/Q5paTOF+JMP2UYFLb0Jg+jRz5x7QxtOVV/d
zKnY9fEvHVHGJ8ObsyCxvD/LqkQ/3oh8Tzix/8OxAbpNJvTV/WRiZLpyfV5a4RmeDgTchBP8G77+
6mWvucUtS7quBy8j3sS9ckjRkthGevAer81dPTgPWjCukMEvzZAMi0IF2TtY//n/vxp0UvuqbHB7
8IKxNRGGNp2jOdTRsRroy11fzIvz49sjlgaezZk9HwpyE3B0tfS9DhrNF9MNdXXTZ6n1HDohYZKb
K4jlU01/MKfK+Ov62BenOSdzYPaEDdjqfOwQhRWlDBzX03sD4YUOMxls4YcNV2i0Ms0LQ7GLUM9A
n2MpYc5X0asVVUWnRhZlWQ97xDSBOduAyg1i1wK2iCTkGn/9wp2DVsAcSaDDg8yJdj6cHw+DbQz2
rIBFYViJkVDCOOwjHDcs/Gz8Wa4vpHbhGZyFRS0oiNQGKYCej1dmY5uhAeV4WIKE/raK+/Ce+5Te
kquno3O0pe2/78YkwipuDMxm09NH7DeDXgkX9YV8yImqgAz3NWZW9DYa/auBcwVwIGPwDxmGfHRT
kNEMN9pYAYezxsku7xzkbodto2pFuXdra0pvc63EXVeISHl2xhnhE1G6P16f7KWtFHwY8G+wtkMv
53yugypqRfN1By2IAJncEJW+KUHN14h1beV6vbSNyMfAtQEBjlDJYlmNPOmqaf4OkQDEzbhHFqBO
DOhIrBX1pXgN7H5pamD0ELqgvsDFsvgYK60SuTAK12vBzGxoBd/CIMBiXXVW1vDSeZnZ+OjAEKlx
ZM7XUOCrAZnIdgBABN97W/9g+MOnSO9RnRN3bkm3+fqeXaqXABcm4tX5+MhdFjMbBkP2TRi7XoIi
wFNZy/GkqjhlQhm4cZxRbOvR0G54N+UOJrJ/UDEwvQkog3mpHleeVTZrhecLF99MOLL4XCjCvoHQ
VBitdNAHfK/uag0F0NGqDsiax3d9bLsYmOPzF8VT+lfY6cXKm3Jpm8lM2V9uCCLXxavt43YjdTpn
mF0pUQomIevVg7RF3m/pu8d//piAleYIA4MippulhV9ffTGGY0mchIrXaHWz0xv0Bf1o0mg9W93K
9zIfm/PaK7QlbnLoLxpaxstiviWregx6HW2cKCzvyorCG41AWP0rCzirMr8ZCGwX9zggRsQrFhGI
4dZk9joRiIDUT9c8Cj7RpTLbbSC0stsEQLgRUc1t57mrRfLshGab0gkKstyLx0pD0FGG4kHrLayr
a93u9COCd7G6DfvYEse4le9k2w0rRcNLqzPzSYgM8eEAmHa+EcbYGaJVfB4FTcDAHSqDuzF1E27Y
61/b24FYesbRf9NzsI06H6hPG78bhGt66giRunSD5EMEJmhlE96eYofPB4AdvBzO11LFoS+LZFTr
2vb6WEbHHmbcodewGAYCN/3xdXU+1GJCFPpcpRnBfeMs9ITuP+zi7l0ct/fIOL6vNRqX1xfw7fU4
jwfrlAxoZoMvPtDUzqLCSASYaRzq6Ehjz57W78Us0l/qD4mprWSxlzaMigAIbS5HcujFJ4qTAIMA
FvIQqtJOVjVqh8wvh5VZXdwwB2UhApPf5gbnx0LNYysqyJMQfIUOLkQR31dRHBwIYep/NBR3Aced
osMsgv76zgkdA6MSuwdLOqj61ukSc68OeBWHSaWv3DmXZmVC88EPZ37QlvWwoLdHEbscQ6vDrDOU
RXBMrfIbEd5aZ+nySOzTLNfD3Ob//yqGpJOl4v8AvCcM+3Sj1w2ih1H02ce0b2VOF+43HmVeJcRO
qFySip8PBXYC/fFON706kO9GP3koBRAcrdvp1ZPeIGOmHAvMiMEr7i292WC6ucUFD5BOtO1oRTvR
S2ljtNf/cY16LjySD7Cxwn4DTqfhbfqGHzuY8cbjKRL+XyHt0YNty7Xq7YUv4mykRbzQN4Obqlni
eD6843A3TQPGjZ1Z1GLlrpxP4vmTNU+JMjh8prkdO18FrzYVPTL89Uqg8IlSR5vcmE7maD9btv61
LLS1fb04mKDhy/1sU5ObZ/1qsMEaiByxBPeKyerZKindDgOWtFM2vTHhbO/a/RR61y+zC8dWkNw5
oJLp5JPIng/q1ppLFacEe19p41ySG4HI0KFCOHvNq/DiUGgs2oIqIlnd4rOHzuvKdOZn4QxmbMMQ
/1gN4/abqMialU/k0lDUpVHlY2boFC2uzHCCfAqqygG35bifG7O3nm3wGRvHX2VLXNo1i5sMgjoK
Gqj6nC8gEEe36zp07WvQVUhwBx8Us/8mW+WkqcG3P98sbmcuF9xNyFQX5x6GZFmr3TytuW7iG0Wz
C+zKngXU1yobFx450hrd4fRzxejLuphMjZhwkaFyp5/xa/0GN8V9g8Z7DMxuHbP+NmabOfTMbN4v
qt+Lwx/q2n+Rdl49UitruP5FlpzDrTtPYGBgWCxuLNJyKOdY9q8/j9HR2dMeqy04N1taG0R1lSt8
4Q3pSDwyd5365hdJR3hOVTBWU1dkMw7HvStzVJODSciN12jtMqFWy50914zQgrz+gJaRmcrY0MdQ
83hEphkzV8QEy/1ffDr6FywZyglvhAzokxjCGxklSnVcsF1M9xwy612tYyV4e6jVT+e5GOGQQNBV
W+ySser6EuSYi6oad1RWFwf+6n+DjAYkGrNP0WYHb/W0vRpwcdrKjFZraVXcIVmr/YS84SEWVclD
EBny4+25zf/U8kKm/MyNbOP5SYf3+mPhwNNFmZ2xLRu9fzfpkbEDTgUCVJMWhrO4QTQVZqcSozG/
izNtSwBjbapUNn/zvqmHLcEVtl1IaVsDDmxjEHzQ2lQ7NkJFvz0E2Hd7qmtDUcikwsdrylu/uFgo
HZfuyHNzngat8QOU6Et1GnzFK7/cHmjt6IE2th0AC1SlZ1PB1++OGxOswP5zzrGVa98DU9bvW9UC
W9jFFTdMY0z9i6IUbeYPwnamvzh+HkouoHGQ4OUEXo9O6h3HhJ7e2W4izY9V5Ei9sN8S6lg75IiM
mRTDkXmAEng9SuL1YdO0VBhCGINHNQzKPRw7eb69kmsn7/Uoi5XU5TiZ3Rh55zozn6tKez+aAuvk
wHuHpeA3NyitjXdudUCKXfSxuTjf1Eh1Kwk0d+LxsYQ8V1r7b4lu2NQUk1+pwz0yeafbE1xZRvqe
CMBw+vhWziLyFG5dCNDsBF5miwk8LdBD2VrJxgW2Osr8lJKi8vz8ll54FQhVpikiCCvoC1lVs8ei
Oz1FbNGNq2TlfOm/H+z/O8piLkHapQNweY9whDaUj7TxlPq0Dup3/RiEW3zUlTCB/ON3hGXT91k2
WrW6KDtTZrR9ZjAwhVX3RDsyeicgj3yME8PYWMOVQ42mMaIKEIvmY71IivusznIAyS6G3kL/kpZT
Mu2iPHLxO7Cs+IsHXOqTYujTU2Ik4s/cnCiacZbnVi/5iU238E2JAQ0XXRk8XqAcVoaY9Geeqe+D
7r2UlJtvb8m1z/h6LP36ZPcUySKjDXgR2j7ZlbFi7yh//BzsLcjriq7GTNxjzyAxQKVsGb/KYRyU
oueZw//Pmmu9tvhek/UUfuzlQj/2LTxW0GZecDZlBedJdxXx6CQxXJpB5F23C8lw3xlZOVD9AhXo
C2CX0EXCqP7SIqm5paqxdo5m/jPFfzjkb5jqFA61aZTEVEMSqAclV9VDOLsh/fkHmLGGaFPP2LKl
oE0QTubQj/Gc9hG1+VMKxQdjwAbCTj+m+RYRdeXKQ0JuTpDodwPgmTf+q8tBn8kb9NiccwmbTjtD
b+wHVIri9DPypFbig9s3vnnYsesbJ2oFYgg/Hktc5H/BRgGeux45SAsrbqhen+u0aX4BWUruql7+
w8sPrM2cmXspyp0iGxChqczqY4Tayv4v1pqwgwRKpQ64bDl0URXmhs5mL2crWyUL7mz6rTtcbv+4
+T5rHVI/RYuJGpcxf4VXqxzZRtrIWLpnDfoYeug8yKMmu40lXdugmBLTrMXkgtEWl5SH3BHAfKBf
yRj176wsKnCwb+yNR3LthqDTzq4h6ST8nq/m13MZQjkhZeqeYWl8BSzxOUj1ByvKf9z+Nmsbk4rn
HHHP4rjLb6OrrRKHIRF+q4XfS9G/dxv7HHED6EZb+5U3bCzeSihMDeh/4y3eLxGX+qA6jFdpEM3G
rHiatOLBHMsvxCEPWKarvuM1z3mqvdye6OpXA5JPX5Zv9yZiC3OpplgFcK1QKdzFetbstEh8uD3I
2kdDKXVOzOgAv8FWNlHfA5cVANJlL4590vSID9gt7suD9hcXGF10ACDclISHi10IIWSoE0COZ3fQ
Tl4rQUvX3bOmDP/entLaB3PARaM9PcNall0uM4IFKi3GaYra8MGhv4/D+JIV5UNsok4Y5I9JC7Wn
Hrf6zWs7E5F2ldwTKC5N4OsDYOfjqPdNBgqQEPtDEqHdBy2zjZ8C24leElqKh0wBaLBx7uZztcjV
kODkWSAEAMWjz5/41bnrBneIq6Szz60ViXd6qNp+oSr1U4nd6M6T9pYQ9kob0aVEPsOuwM4Z1Emu
B1RA4HqmxHDXo44W+6AXqgQ6aBxmvhOgXMXjblaHuhfFKe0waL7PgBdgMwdjbPTdodExeXID9Vtd
FP3GmVl9PECcouo6g8PfEGYaNJddtdXpWGb6pZm8HZIQdtme08omVp8e3MrahV6T+wAAP93ed2uh
ILcfnqL0+ejHLHJmkjhSqwkpGcsIPF8Fh0PIgYNJ0OuH2Ot+gE4/K7azvz3qytdHq3D+GrNNEb3U
648RFmouJL4I5xEGwl2ONqhfR0H2pddS7ew0w5aSzcqtRGPxN/UAybk3qJhAiV0Z0VU9l0ExHNym
Lvc6YOWNWa1cS4hFzNIK9BIoVi1igGFoq54Iz0Y2IvxJHaCElW/AuDVk/Xx7/bZGWqwfrqBRYNUh
1dKpVPeolhS4FfbJ2fPEVqVhZYNcTWpe2lcHdRiMSLMjhqKvdbZa4z/RiZ1UZexrUbDPE9MHrbFx
Ga5Oj+yOO/634PoijIubYSirKUZkpq3ifdKExmlEvATLZPHHgvLwfAiC59IGLHQIItfTq2vqcXiP
hhd4nRHMXQMn4/BZ4JhUaKgZ5FuayivXLW4YMMcJnoi7l7WGttS9Kk/G8KLViB8OaYjvqJ08Ior4
FCcRqiZbW391wFkIdz7eyNrNa/3q+7kyadXc0qCvqsZBBkGzy6oBsprq6LMD1kutRT9vb871EcHy
wurgzl2ibDL4y4aSD7xWldv5QsFgLrbz+gBbosFLUROX1Gi2JG7XbhS4HBaYc+g1b0gdNjaKZVKY
4UXB6FB08odtD5/6trok0//nUEuhoFrDbbNBDfuSQ5I6GIn2HZH69lEabXYYWuMvjvqriS3TZVTr
mkbkDt+vKD9HRvDdSLz3aaFv4UHXvhrv8Vxd50WGqHW9T0jGkBGvdcaZPOlnrVHfdZFp/2KjRLi0
tri3+qom/7u9V1YAoUAAaJ9xCIFhv+GuyCC30zT0lDOob/POy2ZuuSLVvSZ4GOCiGZfeVnvMt+qf
sawVP1C9WYksSE63f8ja9JHD4QqYyaRvkPWWXuco8JjKGXlg+0db9uNzS5FCnO3EzEDE0VjHWE1R
A2Wjgb92v4JFhYpngDTmGrpe9wHExQiTOMQ+OvvcBfEv4o1nw6HQlLvg66p9Bmt7d3uya4dlVgrj
1uPx1ZbQ99aw7NGAhnbJNWvCnd6c7AdZdUN9cZoiGfZuleRbNki/M6lFxEe2SPlnBjaCcFwEmgNV
Y9lGZXRRnAp7WF1PI/WQxS3EqNqcEudxtNwc7rdjleos1nHA1fjDAP0s8J12GrHv8axO95UpKvJT
Vso2PqsKVOs9ZkdFvpFhzKv+9seSewKRnmGfi2fBiyyicRbhotZ5f2ld5DkGhWbJ7e+w9s5hk8hp
I2Gfe6zX396So+gbWK4XZ6QC1ow/gyB+qZRu4zld2WLm3FqaKYcgKpaSTyMeqokZsPJxkH3EAPY4
6Aq1kNI7Um66t4f20KrK+9tTW8lnfjNhcEMgznvToEDsPRW9EkWX3PKa7MUalf6HOZGRQp7vlWyH
JVLT4ZGXds5x0lIq4YgexOHGAq+c6rn6TWqDWhfFzvnPXz1+TgQq0ARRhlBT3vm5bu+SXtyFAxo4
sZE8GqG6Me31AaH9wbbg9VviklXZ4eUBR+6S27bYJ3J6acZyRr4e2zCz9ziLbCn6ro0ImpUOCVmU
DjHseopJn1uO6GPlbAyth5Om7KdiZ0jQRn5vZ7TRe4l9rz9YhB3H2994ZfvOPdm5PTpLYi0rNFMT
KV4U4v6rqIyT0VB77xoZukx84j+/JWnQgH34zX1H9vR6lqlZRCO1ZAXBn/JdnfbfKzZPgM9uXkJP
bUS867Otd35tejyIfEVu5Tmmvx5TzhE+JniYG+uR9Q6MeMGlXLVaedf2oFA3IH6/uR2LK2dWBISs
w2i8BYvLoAht3rYaro6iCaI0qWSTfmfkY5jtQNZ39S7vFLRrHQ07Hqxz1TY+kPLEpwBBHyjNZvif
yPFI8QVv1zljez/UXtuFPkTvyTpNeqK1+xJm8ce6iqsv1EOLJ+iiKE1AnGmMY4dA6qzHpVb5Lirz
4r/Ug3jlw2BQDb+JKiNBFCXGfWVKCnLhujbzX7e308qrRJw6Cx9DHkJ4YP7zV4fVSlI7LZQcoH2v
pr88a9T1c9Kjie4b1F3QWpnGeosgtTomCBf8pCxs9JYvYZYMdUNxLjh7AYKj/WDuu7I6FEg64eYd
/zF7D+0Icl56/DbFpOULmGqjLD2g3+eh9r6bwwDzvYyN+6Lxmo0K7drWpV9K3Z0sw+b6u15KJYZk
kprUZYG4m9msGSaFD4u7LHeiFD9uf7ffte3lzgWZzRUAtA1K+2LnImQGMDF2A2zt1STfN23X/ONq
Gdtp8NRQhyYhJopzsRbf0aQOTV/LUuURAQee/kZ16ubOklJaL7d/1soTTqzBjYhOBoXq2en49Xay
tVLkLZk4vnuUWPUkTC8jzjmX26P8bkEvJz8j7TA+oeKKOMf1MHhm6VOfozPYjp6Q93Wi5nIvUt3J
D4FR1F+4X7DJ8jmK1FxNGCPeMc49JTwYsZe8DKmRlv8kCZGujx5M8JRqlsj8MckaeW+H4ZjeA2ox
ToXSKfp9PLoV3olYMm3RB9YWi0iEyiOBCMbRi8VC9k11Mhc+Xdi16qOjxclRr+zqdHux1rYlT/Es
PwHQ600gEvA8duCmg3OT9aPpx5WpfEnGXui7wXTarRLj2ssIx2M+2kSb5LPXX8YDeDsGca+c0eBT
PlR2meFnMFmVfZ6q/9psrB4IPvqtluNaMQ8XNQPTCGw4GHxxjdWIStehW5PRuNNOwWkgzzThE+4c
FaX6Vcsq8LU2j/xGKS5CxBuB60rcRW1ztlZgz9M4WUya4mRFdqzFyCfh0mpECWKBbrfPEvMpz737
zBQXfXQ+5OFWqLWygxiY4qqhoVkJ4+16tYOyj4VijEgrVYCksK7w9jryB+fbO2gtXyTHhyRAmVyb
OzbXwyRuqPV1X8UXDVXKyQer6qWIlpT2cNHdTEID7ZAC2pVGP/xXZ8L6oNio/x1Ss+mQJZuseOPZ
Xv1BXDEmu3om2S6ROJBu3XamN1HU0JComaafFBvf4STUzO2IXdjmxwwuip4Z58QG1GiVG5xR2ETM
eXEFgdLk/uEF+40Hul6T3NSwdEVr4oIBEPT2dLScF29o1QP6lz89mdpPeWAZ93LoM19O0FfNKqm+
t/Spvyp2h2ifmdaPE9bwuS8SjDmKRI+e9TZOn3BQU56dcjLhLw65/JY1pgrKqKOB62cBOsmkb84B
JZn+2Hd1eke45H2RdpEWO1AO/Qe7aauHpivbPf81qceMBPGkhF71kV/aFzsdpTQiNxHKM29ErD3V
ExDhKHF+6HWg7PQEJfV46K0HoldvXwdTeI8HxITUEuInTd6M+7BBrGmnNoPgd7bVvout+gVBA+Wk
tPoPt9fsx6ZotEsZtPIkpgD7o1T53MQpJsTIcZyEZvH/5wqFKgKwO+4I/YxPsv0zrIsAdxIEOX30
MMuPNap6/ymq7PdjRk6zq0fd+Wx1XeJjU9RZfqtLFWuaxrlXReXcgQ4Wp8AQPXImdb2ns46XRDVO
D7Bdq8NQau8w5sM3Pan70q8zW/9Vm+n4PkKd9xPN3fCImd9wrzlptS+iOr0UjlbMnS79cXIQKTMS
JzpO1LH/Ncw6e6o0JXvQxigv9k5rTBdIAUg5tkQ2hS8p3v6oCuQCD8qk1r90RUc24y+O5axLxUMI
YviNfaQbBFbmcrou0rTvkVQtdvyAU9iUrp+F8bcSZ2xewzvXjJ+7wT5xJD9u/IK1+wftGkrGtBQA
lizuH1M2EgnBCT1jioPKMfeMRh7MxvD26pg5+q5zsfA8uGIsXhrTio9a2hSZHxS5qu9mzLV5cqPG
Hfd2KpOvOUylLVHp1YeBQhdwG2ouQJ0XkUKsVRgdxHZ8qVzvomV1RULavUS6+j73vKdCh/iYucek
KPdoMm7JjKw8vYje/G/wxbtgmqHTlJ4TXzrUMy9hMITvXTtsKcYMf64RA06W94e7iGYWwfX1dRSL
wa6xA48vpMhEXpLOyy5Cj/djO6AcHEIJ3dMS2Xp3VyJ5Wvi4aLqI3xPML1Y3sTpa3Q6rizPCt7of
sl3V9PgKWZFvNii5395ua8v5erTFcoKWL/EOYDS7KeW+wElsP5jZO5wFnm8PNC/W8m6fG2XwFenm
0xK5XkwHBcGyxh7xYtqVIo4Ca5pqh5QVjWij1kWEOtsonNOkuMGXphN5uBGyrQRRvyW7eHEB1L6R
QEBvv80Vu4gvjcye0gpVX6GhvpPtE5OKilNs8UTW3jLqgxBmGXE2T7qerwgRYS4iGV/aNH9Xe0L4
eYWjmRp8k23zTu0m3IfyewC2h9vrvHo6UbqbcUGkMvqymFEHMcomkxpfoJR+VTOgSVnWfkAl+NxM
hePbCFvStrjPouE5VpONN3xt85KocWZIDyEoL2atNl4+RJ4SXcqiCfFQTOKdM6nmUw9gAIklz9j4
qmvbFwQekRowfshji8ty5KnXNNyZL21TOs9ABYnYMtP8UlfhljXk2r2Mn+CsdkZ0+Kb1alF2MCrJ
vdxgCS1801CmcE/Defrn9gdcXULyT2/uX9DOXkwpUyakBalQXLLKxmRr/NiWXcsZST662fRye6zV
OXEYgCfhgQuW8XqTwo6328zsYtRAwYfMgQS5roH479absfKdcHkhqJxZU2/xz2h9VU4VVhTq9caC
E6AH965iGQ94s/UbW3BlTnRfTAPZN4ChnL3rOdEi13olLcOLXQ+lb7YifqyjyN14ple+EpoGFjw4
6JFkgYuNHtRjw7sRh5cGEPGudPT7ySYspGCBznayv/2ZVlfv1WCLLVHngYkchmBKoy4OzeDE94kx
2afKdKaNvGR9KEqhM30JoMFiR+hwLmstRZs/QiDJPGRt2+g+4VlIEMjVvsVcXF3GGbIB2nqG8C5w
8YoYzUbSN7sUZvpMAwO8xpicO9E/G6H55S9W8dVYi4cV0dwc71JWMU2zwvc65KMnpTlUSfrrLwbi
4idr/g2iWOyNIW+ckZq6cnaGKtsFtodorDJ6T7E5qN9vD7XyytCToGpNXwAq/bI+NivYxdDloour
pmawG2F6vwgllqZvjGH7dczwCDga8VBNxzzVU/dxpkKFf/EjKNrDb6DeSetx8REpdfYVdm/eecot
Ee9dRUENPNEFsg1VNlRf0kkbX1Q5ZLWf2o3Z+4kdSf1weyXWdhKW9hx5QJaILCy+bhFiVjX1aN3V
mpr/xEw1rU6WNVqWb8ip6Q5G2A9bba/VMQ0YSNRBcZtcsuJwNgB0EAHhr9z2aHb9XVjS1AXbebBl
93x7fmsHEx2l/zfWYn64+WVKrvVwOxpVQ3wknWaR7OlixNpWV3UthEAdGM27GdmO8dPiEsjw5tAz
Hc2Psk2OXi7vW5lfWpEdY6V/nzb4gcfJB6xJjpG+mYDNh2MRJ4K65PvNtDybjtf19Y2cq1q5A2va
Kdhmh/pgHAMRCJiUXe8XQ+Jd5Nh5vpV4HanZWB4cQOc7dhjW7XrWb1S615cCdAsFKEQb3yitCOLW
WjZsK/j3lDY7lc5FM7TRflBlvhfhaJ2isghRRCqbnZsNxrMtla2ba60wDeaLcijVIgo0S4PgIjby
AoBtcA6qWGBaJihLwvOexvFQxiL4LHNh23tcmfUPaqwM2UGRFYVyp8JrlSZ4VaYH9ODiLbfzNSzi
HOPObGhaPiBlrj8WartxUYSmd5b6gEBh6zqBsrcLN8beg2rSp1rUGUaTRkf1EC3r9CHD27ecCyWq
dhybwUh9MyrClLmgjrkRCKydGD4YsQ1ZDCn94sSUZhC0zgwjLwBnPUmZ2XfYMMidkJPm3z6cKxcB
WBNaBirZDQiQ+c9fdXwMgXBG1UC84m/dW5nS7AzPw63Zfu6DsNwYbGVe/DNQoeD+zuLki9Opd32v
ljn8K1uD3pK0pvergJx4l4ls/Pf2vOZ/anEYSSXYb4gmcrcua4IIJA0tDtTeuU+z3ldM9VmR9Qky
BIivLj7pdfzp9oCrCwnvYZZlnaFec3D3aiEjgAyBVkDoQbbtQiXun1Gl/KP00g+wZ7091urkQCyQ
+s3N36WWQRgoVL5ymC5Bk+lUd3T7jJC/ROI+HN9TWuKM93ILPTKfiOWKElfhYW5iMM4uuJ5ggwBr
k4WDB+RjKt/34YA5jTtmh3gaLHTygO4FyezNUtsvt2e7tmsgiiNSTHtnTg2vBxZW6TS1i65SN+rW
TlPUYjcZ2eAb3qZ36EpQQgL4v6EWB8+IUldji3rnQVVejGL4x7WKx1TPXtQ6eHHZsH41xtghxvbl
b+bIjiUUAbmwxAA7A+SEwUoRU3OUgk6FhWaqHF800eV/cQbnBMMFpwAcZXkGg4HuU2EgdpvhH+Vj
eqH7ITXd0Ngiw6+t5dzMmqVY6O4uYyu2P0rqAze/GWZfgzx+8pT0FLjWoxKm/2llfcxK60k08QZM
Ye1skE2TwM9SBoh/Xe8WKv9pquZNcG6TilwXlaGisz9h9wjzmBBgFBtwk7VjQayMqyly7gYMq+vx
uM2MODdRne1LKm2a0Z3HiFQ0rKrHymkveqY9OunWs7p2JLhB6cLQ8UWudTGobmejF3qzBtVI/OBH
xOhIQsVm+d6IDOPH7b25kpaymHCNZsw+GePi/E1lJQ0u0eBsx3k2w53jc90Icbw9ytr9iUoDqj0z
DAvB4ut1NE1pDyOKAmcrGes9lDv1EVsMbx+YlQQUrOh/3p93dM+CKwj4660uqwd3BbZsFSAr4Pa5
DzXYzg9p1AS/gDtYW7ruaz0qrBxQSUVclBLJEuVQj6mXu7nBJVbgAYd4SNR+V/uyaTBPm6ovSRR6
ls/fSGpijCj6VluTVSPHmYqvIVzQPw8wCJDZrBwTHuMlTX7kM4+iUOaQPCwPWeQFez3sy/skydON
CsDa+cA/b1a7BhSM3sf1dy0Gdxwn0vVzZ7ty9C2a7R8H9DPcOyNQ2v7Q6G6kEx47+s8cQoA4/Pm2
Ij+fPR0RquUauh6+jSJbYmYBPS6U+c4sjMin6YbYTlruK01++IvRyKgQpAEP9gaGYQjLqEcAgPjd
t+5OzYaHpDQ/tp31TenKjbbn2rEEQcqLyHEBc724A1CYEkYiEcWURVic88INH5Q6rDY+39pNY9NS
AsRBYY9b4Hr9ikALC9sm1LDyadwZxey+7oK5dmo0jf588V4PNf+U1xEU4kRuZ8IDTJP0I9KpL1EF
O7mvvPdSc3e3x1qbFkUOohiip7eQ37rN21btVexF89j70Nhheio1Cq+dKMAd3R5r7UVCJ5CGE5Hv
XMS/nleIhnFUEFSdtUQ/aFVy0GT8bKUYr42Y8/VWoW1Mbu3I0YKjA4TiwCysdT0gIeqkQNbEc3aU
xr1NS+Yj6i3609C17nerMrTnIh+8F8/r8Dy6Pde1Wxy03vxQzGLwy7B7kpGlB1Y4M8sn71iJRD+X
miN2lZeJPRDJLQHcte84q3jPCEjO1ZLvkyn8FAnwFH/svrjr8sJ+qYquOrqj3LINXotnSMro8PMa
vpVHivC47WbgxTnpmq66VGMn5REN+PqHG0xjRAoJ227feFHyE5+1UfNT2g1/vrw0QqE2zRJmMGXn
3/jqiGj6JLxWZXnrSOSPZV/G+3Kww13CHe9nJRnH7c+5srzomSIGhYg9seLy1ULusFddhOFRpu3e
RVJ5sAbb3HXwu/5iYoCESEB5IZHYWsQYfSoh5USGS2ZYvuRB/86pyyOg5vs8Kv758znpQB+Qx9DI
Z5b44KzB5TMdSa5JXoh9MRD3kzrHszGOthovKweRj85sOIv8z7IhDvxHi+e38ZzGJvAGvWiKT2Ns
tdwzRpF+T6TrpDsnbmD8aU4SbcRta6Oj4sWVA17FILK63iy5BWQzGwZ41WP6UxfDl2Lk9RsD9ZS6
8dHru390r9yIqlbOP2QSQHioewMjXS6uJ+UguhQBEthHn7waoVK7R1LBGY8BwNi/2J08Sjoj0tDn
Jr+eICJCbdakbJrMMcS920mQDlZQnbAK1M9/vmkoEMMOJj1SydOuh6rpAVlDSnbvZF78bOhSUv7p
hjsndL2NWa2FijAyoaPM6uy8G8b1WKMhBtn0HPI4GoADjcJ3Q/OnC2agjTLfMHkzPO3Yhfm4n4RV
XzJF2dIgXfuMMz6WsJ8SirqUHArz0ivqUlOonhTVPqx1Zed0iXGfalN5JzMz3Jjz74BzUVwANADJ
igCRz7nM2goDY9Aya5TzjJyKD32ty+Awa3B8CXLDAlGtVbY4pkDrf4xTA1cpR8pKf0nxIBB7PZDF
MddkBs7Oan2aTgLdruGDK8MCx8MpDpu9PlZAAKsOzfCTkUeBS/nAC07OqFd3UWD05aH25PSzm3CA
pLyg00FytcYCRCUT1TjqhnC/8m+W0RFGQ3FveiU/8PYeW4kT5r4LGFDOzWy1c/3dRYfbvWGRuVp6
Gu/atP5Xk85DaBpPqGHeC7P8eHu8tct9HnCmLfCULPv85tjG9ZSTuVp1r9+5Sp8fKyMrPgVDuSXF
vTY14Pv0HR1KcW8gkVob9YUVgjrtAQHDeaTnYKmfMOF6N5a5wEObDtDtya3tYO4fNDi033o3i8U0
jE7NMdiDrdCJ+pQrunqwJuGeIDDFHzPcIjc+3ko0jm4VG3dGnM6CfNcfrwfJk9mNjr9ZPfxgm8h7
1UqsP69tIMSFMsFMhwDvuAzsFDXXFcmk2jo7dyXGm3hsPqDecW/G0aFq4620dXVWvx3bZlEkbqPr
WclKUaA+Qi8x5BDuRTSGe71It0xuVnYHCQyuOrNDAwWjxeNfCT0Fuxoo57hEeNJtIhuan0w+G4mp
HWpTNBcF9afn2xtkJZybBbngHKPz/7YxYQxpIgyFD+Z0nfY0IAayj8FapruhaMWX0a71I2YY/2aE
dXuJLuX+9vCrK0tsPtdVQI0umRYdtZSacoFylkEaHQcbF0laMMbl9ihrjL/53MF1pqgICHtxDHLs
h0scxMPLOEHCPtIKzdJdIayx9ZsJ9OZOr9vQpUGeVMFuKGOrP6kj/xppVxVGx6YIhwJd7VZTz2UT
DY2vuYEYcUkGZGuCZhs+3/7BK3cS3AwuCYIWgsElycjF33UscrZCMFgHfKruLYhNuLUb5Z/fD68H
+t09exVJYxrfhdDNw0tnxPHOC4IfXoLCRmnUj2mw5XO09rHJDEABQAJ66+KE37ZVTA6vVuo44qBq
FS4dQahvbKm1HU1hCWz2LOr1pqijGjLump4pJdNg7IGySb+TpfIQpnCLLAfAWG4O0z5WK+yDrXJL
zWqt4eiB/YE6RZAEo3g+5q+WVPOSDKwWqHsA8GWx48EqPxmFpta7GoKj6XvwSFWgoHkusZU2w87X
KnP4GgZIc5/+fBvNmCo2EY8Nkff1T+mFAHUvRngHLW1tYD1saD0WJ3Tdt9xD1y4vZKegLCMqMDcT
r4dKrFxt8hGKA7St6uApXfigFlX4iEQFxs+22b2ErpUd/3x+1EgpaZGdUWpazA/JBL0oElyRUjsc
PtsCwkjbi/J58uruz6MEzwRXj/IO4SDCLdfzI7usNGwHlHOpw16sBlrWorJqdrEzbpzJ332rRRQ4
w8fmigwgPMLs67G8hq1NFdtDFvgfLwmRDesOtjn4EJR8l9BrCvODLIQPIMIPAvxNXM+XeYdFZQ3+
Ot76OSsxBGRpVEtIooDpLaukreEM7oSB9Nl2SqSX04+VVvpoAPkiT06x2YB0j4+6+UPi+B2KbwO0
vazsj23jHYbM21fFlpL+6gJZBmuE3DWhzbIVplQA6R0vwjzJgNllfvC0aadn6VcrzD5gqgLX5ZcX
vM+7HyKMsKoJd3SYv8k4vAMQv5Gxr6Ups2gHnwk49cwqv/5YVSrCAsYZ/R1PnJ3ROybOdGyif3rP
+5jbLlEetjTVC9oe93jIbdx1m6PPD8mryyZsMvhZNVJ+sYNxzTju7KCkRw+IOwt3dmu9i8v8vY30
SxyED7nsNsZ/+07BSKf3QuRAToFdxvXwVaN1dtsQq2tRCIhObapjVJT1Th0DsRH0oWHIP3Z9LH6H
llypqEMx7iLPhZlQVzLCxUpqQWKdMJz3/73HJcKXfRhqvpckaeWrbh9TYQtxWDQxcW8iJ1dA9wkE
f1tRfcFRYtwnNc32pNL1XR/gh9WZQ7cbQi27ZCLPCQiC6iGzECtrEyfYZbGm/QyxoN6n7kAjK09w
5gVKEsOzULPd5JX2V1wDEfcVEpPOIU1BDJdDeNCEmOGLZZnR22AsE1P7R9MKyRxRLDu6rbCPpFLT
e4pnypORa/a3xkNKOi/7fu8ZozwZCE7gPhvF94ahVb8aVN79sS5b3wONtpOyih8CIrZ/qSa1FKZd
E3V0Ac8iTwRqEYgRHLIxL+9yhAgfRK7hSiPM8SkNE49zbCXK94Tg5j61JnlWEqPB0z7yHog2rEPr
jV9cbOxr38nG9Eh7VBzKMLEfMuHIfaqbCc4r7WcrK0cfkrl7zGST7/ExSfaaluKzVGiIAbcZR0+3
8izdJ2FoP0Qiik6G9FDrTUST3sGHsu8DHeOGvi0cvH5jxKXGtn/Okhyt9clEoMa3B915tiIz2GcQ
PqWfwErcG0piurseVZV9Oxnw6ekjXUp3mt6XwcSXA1LVnHV4kBe0JZtTIQNP2QG4VO4V8uqdJ7L+
uTC1/EFTNNVvzDSCbdsl74SX6P3OGnL3voyqCGkmVIUyy/3XjJPmAEfoo6lH8SkL7OEQh1H7HGle
fpEG3uTAa4pPYIjSM0aqte07faPujNRNdileVRmq+Hb9NQhc56CMoX2fcE52bMHvE85rJ9gp4x7O
yAN5z+jXVqfvFVnaO7uOqkM6dtqF0A/YHaPtDTML/NRq6jutSfT3IPrEcRiq+uDl47OjV/Gxdh2F
SMc2P9iWWZ/xh58+BFMikqPmRINxmGQe2PsWp5tpH2hVV7F5glNc9enBaJP+zhgc+TjoQ/t+KHTN
DzSlgIClqDODz6ukjV9VpN7Tjxsvqa1G2Wk0xmS6D0UxDXtFcZLPamxYHxMc/P71YMZ+hKSePgyy
HX9YtKV/xIhh9ickMev7IsjNT2M+VsoBAJKt+KbST44/6a0FY81UmneY4HgBS9JakKO6cqehm+Xc
4SeZ/4cck6766RBGtk9lrCf10/LPnhg95YDRxeT6ZWOrE3EX8Kv/w9l57ciNBOn6iQjQm1uyHNvI
u9YNITf03vPpz5eag90uNreInjsJGkxWGkZGRvzmMChBkDxJs1k8dlrYcIJRd9or4Io04CpGieSA
pwzoeTyXUVO5Dohqv0w8twa633Kef0y1uXhjQkc7LG2eP8LNRcatyuOvzagvx1fmQoxsijcqyRDQ
6XUvXDhqTjMrfunYWMutJIXb2s4j/Mwnmjt7ks4vgjHD0Wug3ghXHZX/1Ru8L1WUXGUDZbgmzs+D
QhqQjFp9ChZj2LliX+QfDOWwf+gB8VDFyeZ6TSsUPGbUm4cLOs61KynGT5A/DxiXHxT51W7BeBsh
T4VkNHOiWbtKvSq9b8esKoaLqRXFT23BxdAdSeQjL4zTyvCTooumAzqQ7euzPkhKoNF5GJH58TPE
Mjy7yiMyiaHWmvHSB8HwVTWa6aNR5+H76a6qfnd5cs6nE0zyQ6hjBw9a1tO0QH/jxHHk2bXuuJUc
NDvFgZdawuI3CTkkgesAurXaZTlLCkUdohFk5qJ/SUbktI5pkGjG2YpQRHWxWRkeJMMYv1ZSPn+G
QF1+Vcy6lykfDNVTsfSgBxO7zu5Hq74AC5BwtOrtMPSwKyvtd7c/gRdvEH6tEKygqUGb9mWTu+gj
si11uIxdmnzuwiX3bD0aznW/VE+hEZtPhPfwy+1BNz4E6mt/IUtCaX9dEp9UBWvLoRxgko+n2FBP
TjAeVbPfycI3PgL6iQKvxBcAZmG1E/RUrcWMsuFSDYU34nS+8OBRTegRe+hEkbCuQhhLRzEGDSg8
Z9efWxYurRnV3XCR8tr6KTeG8xgHbXz6D8vGawJiFT8TGvX1aR/tqYwRmxwuJS8Odwka7MwS+yzX
w05c3Fy4ZwOtInIxGI2EFPNwUZcqwBUNe5VimhL8Xo3sWE67douby0dgFCAP2vjyaqPS3pCrfkw5
hGHcXEAQmsdYi/eOw+apezaKdr18bd7X8uSwfKPe/ZKn5rEqEtDVU/7p9dtEGYpWFmhySDmrZ++y
JNqQycNwsdvxrPTq2yENj3WzJzmztWhcmAC5UEDkOIhNfBb7ikRTiiyfh4vT9vJJBu53sWVsxW9P
ZiM+cKC5TBCZ5bG2ZhgE4Azg3tr9xSaxdgNzfgq5BE4tvs30Bc9lEe6Az7em9XzA1Vkwu85IYUr1
6D60nwa1P6r5Xglk63iDXmRSSEu89PUpKilWY0ftL3EaVvVJr6zxFLZJ/JmTHhoQ4gd5T6d3I8cR
OA6TKETEfqFGJJVJlyKPR4CwJqk4p7K8YG5VSIXutmEMf8oM1TA7xRpWrV4M8Xve+aRfLCs5rTAS
l6kAgMNbC9U1dK8K3qLLRW8y/aEp1fYht1/vtvt3FFCF8Bjox63vPvprC5YL2gLetlPvndmU3nN2
pXPR19LPVx5MhuKcsKpCToJqwvXx560nbGvq5WJIMwThBfPDn2MZOjwamuC7ZFt14uXQgb7dHvZF
EAHUAI1Jxr4CxAZX5vWw6Au2eVRLy0XL6+WPFOfTN2epS4RQxj1twb2hxL8/+8CjJjGkBqmoi2pW
8amOjfxDiqahb1nzvAc0elmBZV7igwAXTvmN+V0Pht2OXVWWvlyqLFHv1SYNm0PQIeF+pGSXyrzv
9HQELEI9+rSoTvqur4YwftfW5Z4UyUveB9sqMAcCNwLwYW2C3dXdhBxBo1149J7nRj8Mcw4Q4Vco
h28C+U2ezIiSFydjaQ5tL3mxtXdRvIgPUI6osdJaof+B6NPq+kvrRE9zudcuafaPJf0oY+VucB5a
Ozi89ixdj7MKdWMFQEFbmGieDsN9FvEoRz9A+sQJji+3h3oRxldTWt19dV6CWl2YEoz3QxX3rtH9
WYbyjKyE82r3FcYiwjmgAGQeOutifiEbQ6I2KKY09gKxVhnfT6XzG4mp97fntLVNioIFHDFNyLyt
tsksyoX0Z9ZwTFCp7X4TcmlWrntVvkd5exk8mdGzkVYbZSQ974R5ZKPays+W+TRrxen2ZPaGWG1Q
P5gBaiSTRtIQXyKzvDebV2d1Yl+ezWIVulqpT60qZr0ieXKXUqEsZHhUzOvhn9tz2duYVeBykkrL
5oSBEts3k3/QO3KNxvEmtBRvD7QRta6nJH7JsxBpSXI0oIGvXepy/Oj0GI0i0nLoHfmsa7OBrQCP
eju+m+KCR/Ye43Vvy1Zv7KWbzBbpGo2WAyI2U1ZjHD0Z2uH2HF/eAmKKhop4A4h9uqzXUyxgHdIC
0zgYQ/qloyDvxoXxMDrI29weaHvX/megdVuzmtIhk+grXyScN105GLoT2jXKUa0g9baaUey8PLfH
Q09M3OHQH1bLpwyVaXYje5d19iOk0odEss9gziA4mjuRYnun/neo9eUWKnoWh0ytDXIvjhJXCve8
zsT/4uoFKD6uv3ZMAlEGivF6m0zsSgcIUISIjlJcNXjKQDG3+WBQeMzzB+QId7brRcuWAXkCohiF
eiitptW5cEDKNdBh9IvS1fdN31ZuVS6flcW4ByxzTB31tDj6e5xU95CJW/smiKEW+H+Qydbq654y
JazReNQv9Wx+UPTwElAk9Kqy+4Tx74/bZ3JrVZ+Ptf6+Ae9C4cIQM0nM4TCV6nmexy+h4pyUMX2M
B+2tpHevFtthZQG9Uoqk/cv3sDotM68o0eA3LtLQ8T4s0QLo7Oaj1XY7T52NS5mzz4uUggHaIepq
JbNKjksVzfeLIcdfYQGi6ou4Tz2+DVT9TTjvoQM3Ng5MJ9hVyti8RNaRRLcGRx8nCH+B1j3NrT24
VZclbwfosp/qTNsNzuL+XX0SsIfRVBDjCVD39SfhVNI46jI+AIkOu8DTR31AiaWLZCSq57m23bJF
TNhDTHBMXWOpcSNK9UMFcPgAwYZK2e2ztBFIRbMR4D7wENCCq7PURINqRXIOll6zm4PwJfQsqile
jc7E6fZQL2UlkUyh5oQOBxA5GMyrSo0Stk5q1hH+KL1xiJPf89CgKjmCnDUOEj2ncqyOapR589x5
tRl5OKh4hfm1odGmNUCY7Hc0Crx8aY8WFNRw3gODb+TYGvwPyB8ELczO11Q+TZJpFBQYuGTj1yBv
Y1edMnccPyVlSbgKvTj7LtffJl3/ZYwf6H7t7IWyEZGvxl9Fr0lL04oHvnlJbd0Nx8dKqs5xThN0
ugvDN4nxPe3u4Nj8yKMHLb7nvXlSh3znZn2p2csuPVuENQi4zswpVovOvJTVO3t+coxfCmFaK0NP
CsKfXUvFFUwo0KijXameUZkngSiI69BFAi+ip6gntKswf2sw6B6NxJMr875QnAuZluuooUdFANm4
lAYrjptOSvnkT5R8X7Jft4/bRhxBNE1U3ilzCr3s6w+tHqMwgGVqXKrZRPmWfjuP4iK6IBYGEh4t
fr9AZm7PiHnrDPFI4otCE1fkler1sPoyx7oSFMYF7f234A4OZs3bwukPTt6eCqvzurw6lbJxaI0J
vdTIG4c94NDqGKHOCEQHcDWNQNFRWSuBJFKiVqGTZH6kh+Unswy+lKPS7yQqm4OYXN5/ydkv5J3y
MhyQ/BwyX86T0u2NVjlpZh6cb2/iKjz9O5Vno6weAGkj12k7T5m/mMuTEY4/ClV530t0c2+Ps7oF
/o5DAATjRVeIEskqDKoljI1FGjO/LprWM0dD9/KsiqlDUQybXNno9zCaq0zl3xFRpSXRQzYP2Mf1
OYlkuTWRTcz8Brzkpy428H9GwxJ5J+rzoHCiWq9dhHdJYahN5O+yoLT+3J70+qz++xuEQwSSMYLN
J/b42UOhznCJ6Rcxayo7n9uGZm25OMQ5G6pk3kEucpZIcXv0uvmrjuFf1H/T8T68B0mvf935NWIv
n92M4tfgmiVQfTQBYa6sXq7SWJZpMrSlb4HJ6MJ77LAfe24ha/qgAcCY0/485V9IuQ+UwQ9jqHl9
tXPc1iiYf38DXwyqo4SNF690ROswL7Cr0se+uj3CqkStpu1GbwDL7i1gxNwF/zIcblUTo7mAr3pE
gSSu53ovkKySvL+/RNTUYCTSrHwhvKLbtZzXklX4cjc+lLF50gd+R+0gMqKUv2gPPxlqs/MiWIXM
f8ek4UwVD1dfZFeuz0NTDZBqG3AIsh0B+lGND/aYvY0j26eQd2iMei/72BwQRQmTnBIK1pp+JTmg
hEszK/yytO+DRHqzGKXljUHzWRngHYRmtHO7bQ7IeYcRIVx81lU0eWrnsY76wjez5WuSN8qbMtA/
9Aue5MqQ/rG6wfm0c6xFVrM+1iQ8VGIQtgOvurqH+lZZ0rLlSA351B1yPM/e9kkVHadFkh8rMy7d
qByQVB3s8VEbtNxNBqv5cPtHbIRRnkPcCXT3QJKuAU+O3jqxnKelL3W2fu5HVPiHnPZfWibWfxlK
5LbiCwYNvvqK57HJCgr2hd86Ol9pzbMLRgFJXjPt0TI3gjZWxuTSGAsQwtZSOEoSjM6iDYVv2Mm3
MGh/j/JyoMt8v9jt79sLuHFuQHxTeAVhjqLEWg5+gjQiLU1T+WM31McUSZYTGlPWXRtyu+eGOZwm
+Is73K+NEACGHJAzuDhRgl5dEUGMfc6EpLBvyuM7R/upYamMdGT/MOfzYS7HL2qo7Nk2b5yU52M6
qxwd0FQdJEFX+pGd/1ACaqLkg34bZU+3F3Rj7/CGoboOJkCIBqy/isKchiKtS19r4NC1Q4/4MmK6
jZacmxi8ye3RNmeFPJ9gRPL8WLPowjIIzTQTs+LqOAatM7jKmNUeDrd7ydfmxHjegSwkoL1oekuB
0EsO4hIc/PQFX2/d1XNDv+tTWzlSjyi82zPbOJjk6yjkKIgEk7msrnC9zAu5worMRwvZAFiLRohx
RJi2Mb0hjRcTmiAw8uMUApr6envojQwGpoXAhIvmHTKB17fFUsMzgTBb+nGUfslGJYMBZqE5XcYY
9Sqk3bh1FNVboQN3e+CtOZPeghDnAb3hsynPoWqgyO13aJJpWvEBl43fYYkL81ybXqHIx9vjbZ0e
mDTCVJre1gu5z5TSB0WJgiK3wVmVnOyvvWbiBoazs6Rit1Z3BcBoKK6I+6N+siaaA1usu0KxSYFa
pfDkvgMWXg57XP3NjeOJAKUUAgUfxfXGWVZX24NKXMHOIvGi1PhsxcvPxJm8qSs5MO3ZdDrIDU3/
z+2FXKOARIIBxAVFEuI1pIZ1eY49M50YKKkvY2QBetIsssbLG50jo1W5HrmhQd3hgoBH/j4fWyxC
m3Z5bGdgb1R+DmqrxyCw+yb2R8PIu1Mo95JzRCMGNNMkV90eNm3rYxbq25DDIagDXbpeqSGwi7RT
uMwmKQAM3Lcfk0r+plXdu8GR/NuLs7X3psYwqOwJCsIq8hZA41FLIhdC0asxvCEDKoM8YsJ98x8G
+ovCR7FUaOtfT6oFFGrXbcukomw5NH1SuEmb7pzkrbvLfDbIKr5jh5U2tdMUOJVQzZGh2M1Ke0kH
7aCO9iPor/fx3O3Ehc0VFFaz4k0lmqXXE+uxEGnyLCt9G7DZzzSzJX+UG/P8H5aPSijXJCkkBIrr
UZKwWqi6kCQPeqZ4USsNfmI0xs5ctr5R4QMtBHIRal9vUm9jbCMMV7h6ExRWasWtqiVz2xK1LNn6
HabdsQ2ss9zIv18/PTD4HA3KlBx9scjP3oTymJERO2Phq90Y/45nZcQnIQVUfHuYjZhKI5SJIe8G
u2k9v05VMTLR5dKHs3qxJOUHKfgfjBJ2dHnWJTURccCzWHxOvO4Fc/96Oogah0uCa4rvxA5UZ7N0
3rWBBDo4EFT6pcu82ORP85zGZ9uoRMUqS+AfRIpXwv06dG1uvJ1KvAxfP/+/ypY4fmCauhaCKKUy
bMdAq/2hrXBRkPFEqGive/Tx93Tmtpb6+VAvDiwCduxg7Y+zWZ2VNNG/QYiO7hon0k63Z7URL8nn
hIgO3wd61asvUNRVY70w8VyUwj8Jbg8u5sSlazblqZ2cZCf32ZoYpRqsdwQ0gn7B9d5C3c2Iyzg8
ap0Rf0TBbz4Zwi9Dq/o9c+eNcOYIuS5OE4Vw1OKuh4prcCDdwsRGR30K1OQzKMqzOQR3U7EcA8s4
hHA9dpLWl8UIQU2hdknfheWkVHQ96Kg5dSOHcuXnCcU128a1Y5A/O+YXS228MZeP4xj+BGbzhKbI
2dYeb+/l/zE8RxPNBNHWEiHqWSTI7TxPu1CvfGkyf8nGfCg1DJ3y7Jsc2F6s4PHVv1ns5I86fOua
Zuf7eBH/RBGe4ofKY0uAcFeHdsx73XR6PAKkUT9WiflOSZz5HHa6hvkCcnB2V1duJKcfoPDsAahV
lZldpWEMTluZy5hnLATq1czLyTGaOMFYYtbwOLlXTH9BQOJLgG7icAfm8xDk2hGxzYcu094ViVOY
5wluNRQtGAS622nyqL/BeapY7uJ0XvKLrfX4j+ux1Z2SMZN8xZL0/KBG9ZwQgNCDEdJZUr7TSfv7
AaznwWsfCC6Rj+9k9YHk8RCj/xQnfo5cWJnBwKi16X0syQerre8oTrt2bzzFjQG5svMmwCmWGj+h
t7nb2RDfx4tfQmKLkC/+RgT967PU4wYzKcii+mYOyeuwDAHiErpdLb3X1rNc3UVj2FhuMAXdqVek
bDg0+hwHrpBFqlwYxeObyGohrth0d8N7M0Uy300gGH2uZ4oDnkYr3nm6/QFs/mbU5YSJNpnMGrGK
OrVlpm2R+MtgHqWBusmSPSrVhIOOJJ3UWX8lApMeHGoHqtAGgkv8kgNnD5baSaaR+k2L75KHM1Ae
QeydDfMsgczq3KUvs0+3J/kiYosx+ZR4HEOBfKGyOuG4BddxSf0gU9qD3NX/KEl9j4J3djDTck/j
/UXEFqOBBAdYz2MVkNL1MVjSYAgXBCR8Tcv/ZK1zv/CIdnNn1ndi59ZAiFZTh1F4uVHwux4oRxwZ
eg+23PMwBnftnOjvBmkZ72W1sl4nG/d315CvooKOCqgQ/rgeClJqSmVvTn1H7vtDbcIKS3j+7CQy
WxMCdSeUqijjQd66HoVI2NNEahI/KDucT4tA9ZMM3EZnx9Px9pEQm7D+VkGp0cWCNyyE6q6Hkhu7
juyxT/zSIV8oVSs8RCZV99ePgocGVvVC55Nb/HqUBDCUFWATT2zCQQfbxOLYmPawM8rWstEHperj
CDGMdZrlDBb0wKzFQalUU3eeYSQWXHZutJjW65eNBwEtARoYcB7k1TnIyjiYIlvcWJmcnWtFUu/U
3KxPt5ftRSICD0AoYHE1gUcls71eNghMLZEnwCtuoG6dD/AqJeObHHEcouUBYX8/TZydRdw4EAJN
D2EdjjTs5NVWOfFQzKPBmOh6LmcHOP0FTPFew2Njq8jiOG7UV6nRrTP1wBh50ERpgiuPLT1mXfI+
tJP4PsNhaSc4bAR2hGUo5AqDO6HUc72GTbGgtaxzwJM8OrYtqi8QVJ50O8TV2NY/BXNZXW7v2kaU
BbKCeA6jQr1Ztx1UPesTuiuJrxXtWVYoQcKJcy1ommG3R7TYyJzQskHUBr1eOovr0CcpedjJ6sRV
q3UlKnpSrf7CUmNypaiwRdPKPowO7PWeuvr7JK5m//Zct06oUDYQTSQhrbNa3SDEC92IrNTP8yJU
DlqSqyejRXj1gZrP5HhtFQ3227hteuq+yVxMe9v7N0CtAhiNRGI/2tYwytcnqVKSAuf3OPWl2pgt
9G9sqMxZJxmjWzZlFrt1A6/BbbS4LZECG2joUYprOpcfFZ2jfL7vZbmbL1MYknOjCJx97TtrhvyP
kk7yaVmU5EOtIQNz1jJttg+2PHXZIUuj/HHW5xHPXVRLI5CdhqR4GhRkcyfUbHwqQolDzE047/7t
6z7LzDEA6y2we6kfLqYwEUblhULOnEjh2SwC6+vtDd04vBTNZfISPkv4BavPv4kRvUudhhQBr41z
MvSpfhzsPh68NktT6U6V2z1Q1sYZ4rmuwheia0XfTCTozyZIVRvj1qbMfQPhdx//QrRd9CmWs8eo
hBV3WibcSC9l0HTDPQJUe3fT1voyZUo8sHxeFifwGbadkVacLwiHs1eoGgK3fSo1lasYsOhfH494
aiCvwosD0Od6tnWsSnVlsZ1JM/qKXJduaQ+PuDf8ky5jj7Shs4Pd+JuTrL8Q899uINc8dabr9YV7
GqdZE6Z+hcjW+6xUSk+ug+noxOpCAV39QSc49eB0xIcGU41DgDbeGckd5zDXyDtKXWh6ddTkp5RO
uDcovbWT7myEaGTOITuQJFIL18QOPTsAygBnXo4WAqasF26QlYWr5vEd0LTSTZwQMQprJ2xtnXJQ
aZQSBPaQlOF6xAH9BFsylcTv0a50a1l7MPsI0YBJQY5k3nlbb07v2WDixzyb3rhoszRRRvDNAFBb
Ivt5r9CSsso3wzSczRKnv9vf8MYVDppSqBhRcoNUvvqgeAMmS9kXqa+HA/IJmlGfR+pbe++8rQ+H
JRSkYwHhVMW8n80rk7XOzCQnwYxRLS+JpbWHordAs+CVcro9o+2huOI4Hxo139US5manjEaapf6U
LsnBxO35KC+B5taOZO4s3t/VWX8uFEBgLpPnI/G9ioAwjQajqZKUd7v6vpUclCr0Y2cmLR7E8kWZ
gSfhhZFlmScP6sMgJ2dbLuqdX7F1QJ//iNUWDpNSofRAlNASyDGZqjUoJ/b9ez2dyncYuw47C7wV
g0F3IQNA8ZRW0WovA64to0Mu3YcF5Q1j+80ew49Qy45hX16GZjrXsXW+vacbqQuC/9hb89BRAEWt
1rlMwyCc0Kj226oCDqsFzonyuvqpUsvioBrxcpCl6E+ADkTBTb3HRtxcYMGvQmCDF8m65CQrgdyl
g8ETq2g7F40VGBJ9etC1+tFixW9PdXswYQqGGgHFvdXq6noTY98bpX5ajsjChdT2y8keD1Qxq8uM
gPxOePurLLg+w2jWwZJ2ZPEkXg04KUg3dCq1oK7EaRuNc6qqUL87k/bpjJCt2y+KPJ0D6oHyZwpV
CwG/UYfhURln4w3sOvq7kh3PiMw4SniG7jf8SYIsuAc8bBpeZHQdyJ1c0hEXCeI6/w8XAnELELpF
3/cFAEMzJHOsggrPUAMWEIAStyzQinLqX51NlitH2o5K0MvOAY9shBugp4Lnx9hjdRhRbNBnwGAJ
jZB60u4whA4mD5V7VHuqPEvgsiuLPR2URYnHo0kzHP0CTOx+hHotyW6tB6PlgW0IqHZh3azfQYqR
/rl9iDaiujg/7CqJtvniyVQ2QWemkZb65JufW0lt3WDI97rFG4FWlBCFUC9J54vu96Sq86Aaauq3
BdVBbzLU8WMyx7RU0gBQ4M7NuPFd8DwSZTA2moi7WvXKqQUjl2RTsoYD+Lc7S0F8FsDNh66aXt1A
4FNAspJJyRZanGvaKurtLYQ91i+xwsLVh6jEWwhFBLRXXl8kQq9aiPgBrBMNn+uLsUxy4a7LSHqo
fjey4H3olPLOBbF1GgApIPuJct5Lv8YmiBI5nHPydFVvHlucJz5nFP52Rlnjw0W9i/yBVghvdSFP
s3rfpR2vrg7bF5+OXWK7MWLJv+tKXfJTvTg9HGM7dLwAe9/W6wbUzDJlqpqDmStxczKCfgQQvsyy
4UlFlelHXk5z9XFYeGO40VxbaOzYcfQg19BgT/mAt4erJfbovA3aBhGEhTz5YiIaFJ/ohAogxqBX
iouZffmnXsL4rYng1O9FdqY/AOKqzA0Dq9rrD2x9EVxOYp05PhQtrjezgpRi4QDLGe3K1s0X+xda
ScgAKN1ODNq4D4UcN58dhQOeQStIwBi3RkZtNvOZ5bHgo1g646fVTd81bg+3cshPu3n62CV28/on
CSPjMycgWgTBVbLRG11RJoDk/So3v8rtcpfH8QH12t+t4FQlwaztHKutNVWhrApuDNWL9anqqJAg
e8Wa5lPwm9NVYiAf3Ul2uQcSWLMj/55fOpP0IQRCH2zH9e51ijIvQymlftfrJ9McvLzNTzK2fp0m
fYPG9Ym226mLbNxA9xLJzUkKBXAEWMSzcjV0b1lKYsx24tP46V02N7ks7Y+20PY0UbYOzl+p8f8/
kIiyz/JwzK0DhLikBCh1utCDVd8ZfWUgmKO8CZzlbQjuQ9PnU2rskcS3BmZpRW0fF1dqu9cDz0g0
REiKUDtW9N9TGOWHGHFFROt+2H1+aIf8Li3U91rf7cTXjWSV5BwpZ6EmwYW4+lKiCrFvJWVlpQla
DmzDycv18lzF2lMSxygvIRKnxMVOErcVcQGeotWISixnaRUIRgt7GEIkDrmt/Ckzwi9GWU07H8bm
GMCPABALyPL6QiysUR+HAkHMoafkGlSOsMEB+3Y7k9g6mdDFaaXDyyKui/V9dmD6Vm46A1yd70Aj
fNfNWSTRapumRzNL9D0R7K07HtFNjco/YDCq5deDUf5rkUbsGGyRdA8x+eBkFjFi89CW70m71J1n
hbhcV6kv7Xhiik4tkE76ajwjni1pVrCBLo0qBT5jWCXSPbko98rOgDucFHTvcz3o652Bt/YOyCAs
D7r3uMKKr+XZqrZ4GajGiDO0o5XlfYqA4VFHdfD4+r3731Ho412PMiRjS6LOKMZUja4dx0+M+yUg
Y9+5FLYOiUAmCuMNgYTQrgdqlr6Pl6ZDYnt2vkQ2goC9mU0PxfJ0e0Kby/ZsnNV+Fdi/lZaNdwFF
C/tsTsng52O5J2i/FaqANaBaQg+KisXq4wVKYE34PiL56ySFpwKO+ahgjnyWewPEigNJDP+UyKup
dZ9iipS/b09y6yMQLjsqR5Mq13oxTVRg4FwjYV3J/d2cm/FRQ5c9ansLp4Jy5/W0uXP0XgWcgR7V
+mGNFhKi8yra7ErSImKdyigcNgVvW8npdk7j1ryI+4DlKaVRLlkdEjlpy05KiCSjlj9UQf2naJSL
02SXulJ+3F7Cre8acwDsDwSs9EVfyu6dJpiQerzEjWy5U5dP35Fmzx9VRWo+icvipOKQ9h/iMdAm
xOFEE+5FwxxpWLlUesj/Kn1St8JRAg/eUN/J/DZXEW8kENP0+cy/CJVnkUNO9cVo5wYZZKxx3SQb
npYm8gu0aDx1qHfKwVvrSJ2HlwOlNHpUq2QvwHpj6mgb+bh4He0F2KnZqJ+cXH+oJ74FDdzPziJu
JmHPhxQH9vn8EAtSQpMh9bgVvgBRclArBu5SvKaaTOadn8YGeqjVV9AoxWnJa32HXbH1TVCj5PnH
Mr8k+4aNWbWLYUQ+yOPA7UctQIW/vQsca486/7c+uLqAOChUTrAqFO5Pq9sVCVLKKSZDUWVWT3hp
2u+hi6DqCt6lPI8UBt7PaSAbUGfNzjoUqMBmrl3Mzk9jdvpvY6i377o0RWxX0cLO9i2EQ96N8OiQ
dlESO0KrGWNlt0Mi67dqNvx3cTc1d5Qv4i/6NCL+Yo/GIcPt6lOSNd1dgKD9dyCB41kPbelTmzrv
w9EwP8eampxavDBNV8los7By8Qfw6H2Ne7vVvAGU3n6vo9z+VfRZ5MvqkNxLTgPXIO9gjrhZoC6N
19VjPxxiBWN3lOJj63egpOGXJTaVyFc6STa9BJbEg6RFw9tWWpD/VpnqbzMMy8egaWlpl2E8fNfz
eewOTkLd89hpQ/QjXlrtH4diVebbVjfWb6RaN783w4Sla1Wly/sqipbyEI56hJgoBLL4BFKNPB89
uJ3ET2zYekNRQaI4RKfAIt+8Pr5RVE/gWNjQLsJ3PbSK2UOhLbyguaUf0jTPD3qBb5Ke6PLhdszb
CAxkmtCBuLZosq55M4PcormzWJHfjLVFfmsEjwipN9ivj8OJPGfP1mEjNvDyFBQkgTagdHE908Fs
lTmSltCXaAK6TkYOaqLSnCzOOYqCn0aGb/ftGe6NuPpYyinr28kEcCupY+pptf0Pl/fdolWJq6bT
P3M2fLg94BbQkTkyQaG4IgjA13Mssm4GKI+nBzLPqtf1ySf86B5h93yyOvXzjOh0m7GZtnZIlPxY
RMbOlbkRiajKAvpCsQnk1/o0oSQ6p9lcixnP4dGuJ4ob1lCezKkod47P5uIC5eANKhLwdVHTcNCS
rOo+9Lm9nnDBml2ryHPw5Rr6ZfpdY0Xqf5gc3QPa1FgIA6tcfSqWMzfSlCYYpsixQ4kHaaWwVmeM
hJs9T7Gtb4OMXRTUUW8Atne9j84sJYaKqAaN6iR+F2pDe9/iOwNOdxxhsyx76f3WYmIawMdIsiMy
4uvx9FYrnEgh1ckVzZ8m/ctS90/JACBAC3xU+Pb6xJvz464iLyCFY5LX47WSHlZmzlPQHIv8RPHV
cp1Wr71+bmaKb/Wfne9CpGrrKKeCkcE6StSB1mhuHD9y+t8E+hTM0YNat9ahaoFSzKYe0AuI7A+8
3VK3icZSWMQZFz3QuVKSNHtQojg84AK6x64TW/jiJxFx4Q1SuTHXpbduaOrZKKOIRDk2UTGPPgfy
sOdAsrnOzwZZ5UORlIdImYlBwrx2oxqxIFvv7sOyfwcf/vXJl2Dggy/lecopWh2iVkcWDLRi5Fcz
DgKDMr7LFP3cFNpxgA1h5NrH27u6NTmCnPhAAEfyBL8+RFWLr1swOdQTZtssz6VhRiUK9HoYnpp8
Xu4Q8Z/HnXRv60MBr0YbgTCLvspqQRUtqJYqzaRLo9mzNyT55y7pv46x/Imyxzsb1sV/mCN4TKqJ
rO0L+ebBLrETCLGQAcCjpEe7qdpTCFjk4zRDL5Wdas9ubyuCQ5kX7zjGpHx5vaiJFlf61GAfo+Os
dFjmtLmEk/EldKw9QYyNVyuAZGom0GYxml7HuKo3pLZPMRI0AxM8U4S2yaFGn8ZzesP+kKlyd2eF
tXJopG76lYexvBMUtjIfJBrwlQCgQyKyejVLMzL7cK5x50lVfAJC1CLSKUvu5EWTHuqokw+p3czv
Ctbdv72pm9c0QFE0hOjBI4QpNuHZm0GCrxI2DUM742h81KdweOhGVBWPqFLWb4a5D987s7z8qdVa
HvBoUIIfSTlPkltXabVnN7b1GSEgwCUjAFgUla5/TKjOfKI5RRfHLr9Jqn5Wuvw+7KOfYV/swPi3
thyJBMgg+NRhHbQ+XAsvBbosFCpC+3cxRJnbLNllhkqnz8WDE3fHsMSrR7GC11cNeK9gvg3kGJb9
eq9rTaetk1Gn6/Kl9opYBaAvSdhQWIiN3t7creUELUjLlT4moL3V3s7jMtooKod+W6KqHAeSfayM
5udsNcW5bmrjfHu4rYDE5hGKBKSa5sr17s3oOi1RTlY7tbXqUtQCb1oeqTWElBEWT1b3KMtb9xaE
VxD2AvDMp3M9oJnOkVxr5F06iCvsYaomVE6TRsqykz1vDGRSd6H4DogB84FVeO9MfY6MZSHU5k38
oPJiOyCcsqfrt7F+ov/FC4ibhDat+Pdnn2KbjEvrLCM44HD+ItsopsbBtzGNjzClL32ONv/t/dr4
BK7GW31tZbe0ehT0VHra6ENWVOekUv0hzP1Iyd/G6eSntf5l7vecMLbKFFfjit/1bJ609uSslETI
Ke360Od16GHjd4haQ3IBUR0HLfYTqXyDde2dHHan27MWp3CV7PAYIGkGygqJcV3Y1aqhcZBxgobU
TwGOrebsphaNRjg01s73t7WhKCfiz0BaCQJOu56otdQtRYci9ms9kSi5YMtDIAvukBCIz0WrGkdj
lKud+LI1KPcY3VLhC4FFwPWg8ohbKiTzyB9N/f9xdl47ciPJGn4iAvTmlizTbKdWtzQyN8TMSKL3
TLqnPx+1wJkuNlFEay+EXQ12stIwMjLiN38rsfRlbtsT2lWYXsmNO4zifH09N7cTRBNHFqzEQlS8
HDAuS72eAp7tqlS0filrWAONgeE2lWF7oVxodAUmgb8SdmkiqeMjJhD2z+s/YiPSwe1Zuo80j+kC
rnIhWUXVZoglim1DlNeHrK+htAFyyJB6w7Q3dnvJ7oadhGjj1jbpuAAHJ8M0YfZeTryx5Bo3ki7y
5zqUbwRVJB8K1ZNdN1RKskw6WomiP1d4Ub1cn+1WOOIBweuB6jMd99UWU2SbMgSz6XjmgXjK5rzy
aRumOxu7NT1YRcvzGeAIBLPL6eVFkYRAoOGSVO0dDibPk1PeZ3L6i976D6lO77Ja39nGrYm9HnIV
GebabLK2n0AHNcaguq0ljMciaaK92uFGDEBzBu14Mkv+y5rjqutxbE7OFPl24SyUZOteCfv5WO7H
2M2RCOiLkTsebM7yz1/FOiyXUDvX+Rrlvu6+a2mT/jID62dRl38Au+FrJ5NhEGxq1ti3yFYTzaqo
Z0dNz9kP5YdQoU3t9NlOV3hjkxZXetKXJakgZb2cUtNadZP0aeRDmlHutaEw3aZWy50wvRHGLkZZ
fsWrhauaqhgb0P9+ESa6B2p9RkKz+qIu3FCZPqoymjfv/qpoJiIBSxmHd+M6fcHZ3my1wc59SdjV
jYXgop+1prQDxdo4EAspcGk8E6PfSBGruSUnUaHn/kAtCUGKQMjP4FstE3MG1nzniqdKwzqtrjtA
PSgW0j3ivK+PemWkcVpOzEoP5ekhNqXhG8574xHDYNqa01C6bds9ad1UH6zIbFwldSIslZynaGju
JYzLMTRqUGNSlejcxtqLMkfyfSyH37UuE+duTGHnhUrywaqrl6Tvx9Py/xNpcVslDY8oUX9tDIzJ
QBH8TRPkUaGsHYrxodHV26QNXoAfmH+1lgFAXoIP5fYp2Py46qfTrPfzKTQqFaU+raG91mhe3MTS
oY5i+aHQxeQqZckPbrXgRzhEvllgsNHxQjlVFa6cZSknrlYHn8I26t1YVLcc0tRV9bo/h1r4PQmQ
zuoCpJOpe1Ett4ZvKIb9imznCRNwNArtRrkrdPVQW84jcnVHUdqf1CDHfbeZzGOXzelhqJN/4G9k
n80mMQ9hn2aeg2K2aiaKy53keFOHzoQZIgYi1xT9RXHutfCvprRvaqq+bqgOqHVW488m6L+RtRQH
oDlYMFnS17El6onB+VjE070RNV/stLgzZvm5lJ1jPEhHTfTxbS853/pO/gtkdHFUa1G5IVKDLp2u
p3m27kdn+keOTeSu20OUGRAQnIeyx0QxrXTc60Lb/FgY+Btgu9y7wBS7W2IlRcXAeJjr8SEe0n+n
nkWLUbR2I1z78C60Ki9DkxkDw7w4mErYfYiGXnLVJjghFO3T8vlECzj27Ehmw6I2uOOQJa5pxH+l
w7ITZX5nlMM/aNB/kOAM+XQrnuZgELdwicQ5T2VxUkrHOZiJCUaxzhOvFNjAaCM4dADZ8UHN7I5C
S48+algJb3TG7yHOfgezUcLjJCfO2eRknFESs+8SJ5rumy55kjON56ReyXetKMXDbDiNN/VOdzai
sflgyKV+U1hB6+pTNhz1GsaGoqbyfRYl2S0YDkS2l1OilLFvGPNwgpLuYIZXPjiz+kHLzH8avJmt
tkaq2mi+TXHfeETHGqXLST5JRnUYzNi+l5wiu4vliH02hs8OgiDuNJjA+XsKjgjV6jeOnT0YeflB
6ezHplf/durckL1YteHlx91XLcq6M26MNuohivhq1dZzYKluoxdoDSNCF4dj+BQbWG8quF7RZBza
h0TtBLYPMmp4qZBcSQQIrU/aj4bmgwvn5ElzgupkN2Z9gxRWejPNYXKQ7dQ+yhJ6SZFCQwz3iq/a
qH0Ko1E/T2kyP+lVDQmsVCzPLPOnNrPupLT8qGatdTR7rJOnvFTJroG5xLnI3VJzvqG+gsBwpJ7R
6bih2jm6uGIwdw5FncvAjcdu+NB1/H2eheNtXLWlZ0XV7Gq8093UlGuvl8J/rRIIGTC6/hiMcn0w
W/MFWef6WFTxV5q+2iEcJbxcJeNY9vNzjxIKKMfCxZQid3l93YRBfJyC5Ceuieg75LT/lEY/2aWE
9nbGsjh4O2SK/DGKihttVCIvzjPLzfTxppX7kU+n/xLHU4BQdx6fp6K+izPjq5PG30g3A3esF39L
QwIXVmrBjRRoj5UopcOEu+ZDmQXymVeV8AILvV4ZBcOTaRHJuiT+HuC/wiWQnnTN/lmY4lNRBYcW
gaw+Lg+WqtZno7I/itG5LS29Iamu7ysO5qGml+iWOt6LWs+HaA3l7NZBVrgDzxx3asccREmqHKyp
fVApwnppEqmnLlbvSBnuRNr/0CP1BWv19JAZEJTAliHorho/q9x4Ss1WnDM9sn5ZsvSrLKLRR9Hj
r+s37+ad+OqOWt31mZhGQakm94Om/Jz0BoSI6HFyqn+uD7PxSFjsXkBroP1DsXtVZbOtQsyOVRY+
Z2rE+RRATHKkd0ymjiGuTiQu1UjZyWM2siUGXQpaFE6BgK1SWtmoU9MKEaCa4mT0CjvKAAjuMvM3
p0YBn3QWUQqKL5fZEh6j+sA7hRUs2vYhwnUKjqoi57d8GKiIWGMS76l4bSRoaJxz98rkgIsxyuWQ
eZdrQyyMHLxZc4R28ayN/QOCFA95Zx7VeN7Jzn7vzjqRAWWGyQvkNfomqynWyUBelsNelNDlL26U
ouvIaUTwWcn18UONkq+LQJ9ya0Z99sOIw4C9xcody9oijT+gtJ19Gq1hiCCD8Nzx5KQgVreCWzie
jKh1e67Q1MN5JejOacLt7s3pZKg7JYGtow7QBTQ+BXvKcqvkuYjNqIWigop0Z8wHq0vUM8DDCZ4r
Wo3Xj/vmUCS0VBpNhffpaoOAPWq26FB5hm+reFJMhx/yn6AEMCSH9w+19CLxJESN9Y08tzGMVi8N
zCqVyAnq9t+qlL63pbW3ehtPUrafQgNpCMduTRkr4iSKGq0CqtACcMErNvokwFS4YdlGB8fkD9sg
iA5tGO08erYWk9Yuyl0O/+HRf3nah1Ru0ywCNC5GYR2zeR5cCXWkPmz/IF5Q06QwhQwkr5HVMW/i
pgjVFgXrDBWRQz3K2qMpj/bOdDYXEolgvMxYToa5nE4QS6M0BExHK9ThnObmi7WwlTqrQ/1+isWD
GpSpX9Ni+n79pGyFw8UffMGJQ35eFxWqVMKXeG4Q6E6k3J0N5eNYKH/QRrBfD7KaHTz0OYNKk/kB
2o8fnbLg6w6k6EyH3Dw6gyl2YtNWKHQow8B0BScN+2O1mhUBF4uBzI8H01e0/ovlFHeFgcYb93Do
demub8hWvGfv4OmiYAstZXVj2tJsOekQZz4SEoM/FhYFaSgiB6NGqQto7vQHFROW9L8BV1NUpjad
5ynkwHRTQaycj+iqfdDqTrw/alFRQ2ZhqW0BIFvNLMkoPneWIGoVmkKXKS8U1+yFOMdBjQ3C9dO4
HITVnXIx2LKxr4oMVoc4OiRM4tYw8aBp7mJN+pI503czsj86mXJGONQ3yYPefwvg34PKGm03pDnU
1QHtpXKkBIDMf1tCb3VmRbuHM9+69K33MOhbU0RDZ7kBiF7Guqph1GOVDBVSRFML4RNh4CqZ/cbO
u+zWDrTsO1be0resb3rlOZ3CQf08OH2eHa+v80a44Vag1AaTCmnZNZEgFP1Y4PKEBtMQSIVb11L1
wt8UB1Qfq5vMCpO70Mq627atrJ14uvGlAAfHiga5d+qla5SgVaZKNprMX0tl2C/9Z12oj5Q0PgTR
nnnD5lAgYGmiov70pl+dpyifZPYIoRnlPCyZAUBLWaR7dk9SnzSh/Ov6qm71bhcxSXL/BbNGVeny
+GbT1CuU46C7YuTSR9atZk6PsZA/dnbwFOTTv12OxEOAf2o8jw/9pDzv/AB14/shnyYHJKNGMWP5
56++nx4jL72raUobQeekj4XRpV/sUe8DV5us9meoBhC3+2QOvKgOzX/zxlyEDQYJE01d2Fnq9rG6
RzHduGFIbBajaVr6lNBWiyIVo6ZNpkZoxOp+whsFOi5eX1zVOydri8tK65EdAGGyQJVWs49SRbHi
haeuWl1UeTXJT3qfoTtBgMwqvb4t59jInpFCcT7JwxzPRyVJKnqwdtl/EoAyQfkUDeDjYjSFia2o
Lv3B6wMdcKBpSw2QmLpKN5FfiPsxwIsi7iPHk6pKd9EiFzuf9xL812HUsBfmCW8r9E2Xz//VMYgz
pVBR4CecIVr9jFy0RSquZ0fLjvZEWjauWqBhi24KLwDeU6v0yFSloBqwhoYl2OVuphXwp8fJj1BC
CM25drtuD9qzNTkMbxyEJWCtvqEDx45WFXLPiEY2qi8Ku4vNkq1nkyvqcHy5/kVthZDXg62OlO6I
bg5GkwRXVmkBG26PYi1QmyR1o2hPalxddn+9bxbkLmyqAB2jrn65b7g1dDz92Tdq301zHLIZldZC
6ZXQCxtjgtPAg/zJcVAycYcGpVcERKYcyaO60E4BWF1sumfF/jCxeinmWmZZu2ThtU0VzrHyh1ju
cQGdKV7mqWF+k0Rb/q0OQSVOXR2q2n0TBVb77rPIHbOcQ41q+VvOVRJKHVCamCa2NRqFZyaZMLyB
4ssiSlRS7b2+YRsxWFEgH9q/u2TA/VdrmIgMRYfKSfxBmQ5EpBedEh++Ove25NzP03yUzSJ3HSGQ
vWlu7WbeiUJvT8zl+Ktw11ENz4QDKVFtssc5LGQXJt/3RnVglmd/MBYNc2TEUNR5q2Ic1zrHRdUS
v16uJG+yJlLpQIw57+a5HL6ICfLBu9vZ4KEWriwQncWyYTU/yTRjM1OCxFfUxACB3xscsRwVPaxM
atF9HbQ9NxPOy5vvgsgNwo2eCWYbkEUuvwthJry4KA5RZM5mr8zD/sgbqjmLUNfv4ypKP8m5Lk72
mJR3ldWPjwVtFs/pw+pxniT7EKpz4tVWVdOEIAa6OczeA5UbKnRC/8spFO3OnqF/VIqEfVYVVs9g
S1RaKGF8W6sOxIzKRNFMROLYYYl8iHN826LQ6I6jrglkzlC0h9c31E+jKadf5qax7mk+pGhkOV3n
dm08eYNRpMexCOQTZVT9mAyF9jMmJ31R57h8nFNbepTarD/njjUeRl20N3pnKqcO68FPtJIaT+r7
3EsmOTw0Q9EfZDE5ZxIfjYaLjksZRNgjXm/Nr16RooNIwsRj2OKjFdiUchXOygE9b/tzV0jzAwqB
1Sc7Fv3TDFQHDS+q7VGhtadSt6dP4SSEGyWTdNI6MR1AZRlnVepf6BA0B0THnuBZjDylrOFYlebn
JIUsDUMj80AZ5B8YDipGqtYvciu6k2504c2YjrpngAFBEjPWvtpBJiMAL7XQV9P6wGVt3zhZTGV1
arJj2hrGQc1rKrYTLQudhPhkSpT1bWzrTrpaS2cJoQywG33SNq5T6RjphXO183G9vdmQ5l0edIQv
HcTq6qoODHw0TWQvyKWsr0EgXqYs/KHAJ0a35JD38bv7kAynI/QK/G3B4S/X3qs7m+5AGo/pAJm5
yA6GNkcYI5jqQYnmPUDKVoR6PdLqa0rAUSIvwkiTWQ9+4WCyF5VJ+FjVzUivK5p2SgxvL2xmRtLD
rGCSGWss7pSH8xgZKMz29lwfSjTP3Lkx4jNYGGfn4b8RKCAYWKDVka+G57V6rE6yDkqiIv8tBrPr
vCmQi4nbWuceLJ2cJpmSVoN9itqi/DdSCn166a0hNHbAzsrb5xVgJkCMnB5UdUGEXO5lDqo1zQoF
xzFJH75UYSt+kjzhaomvO82Vsh/l9qbrxCzfF11Qtx7uzwW+HkUAmxvt3yE5ZhWPtLMcz07hFaIb
nEMxODnENVPpy+NYj7lx6oeEIvn1+3Njs+hZU7FGbAWeyHqzQNoOg9zKvJmKZPphTXl/1qTW/NgP
6K5cH2rjHKKBRBFvKT0BwFyljqQMrVQ0lDDMYZY+8gnmR9XWxmOfmtHzEDvJDttwa1eQrKCNv0CS
3qik9n0cj9CtuKvM8rFbhNrV2GndBte1SrI9Oxsat4MuuzPNjRVF3m/BKSI1qyD5dHkYbAQpo9qK
er8OivJoqMIr0rLxoiFLdya4saCYCEKyId0CMbHGPyE0mOpOX5PZjIHt1lH/UgQ214DTfk+lPRH8
jdWEmkWFmYt5sTZbxau8bJR+bALhW7NyQBjku9UK2VNaBMt1vTgZfcZrW9Ji7/qh2VpNdNfA10Od
5om9qhAZSghxbEh7hq2OZHH3QV9pLojsPefCDRgdkQTc7GKGxalZi4OYCqDzxjKEP3aGONjdOB5F
OM6PfRB/tRJ9ufGVBplsctn5oBspeRB42z2e2NvX8/IrQNE5cCvfOjtUi6oP1RrhN45VnM1pyO5a
I+rO11d1K2te0LQYAtKHg6OxCpxlNeeidybhK20bfSgmGsKUM1Ovd6z4HLdz70Z2rBxtoPZeUND9
lSISGzTVpcP1X7J1hilL8ZnwADIRKb78WmanB4s9cqzwBfssY70qZNG4lVDv9GxP+nxzbRcfIk0l
lX3DMqzToohwchd+bkXzsW3k4tRYkv18fUYbeQTz+G+UVcI8a0E7zMq87KDzuYBI+oUjDBzbmpNb
xEsU0sccctr1QTenhqfB0lWFIbvW9m+1McO0TRY4ig7jqXf0wndUaCHXR9nYLLQ6TE4mDHh6Z6sU
ySksgTwRm5XqUeU2ijvpEfIT0oOsRO8Hd/K5E97QlEGUiUt1dTDGodE71IV9heZLaomDCKIPgRI+
REr2PNHPDSDGX5/exiI66MPRSVhqpTRXL4fMerNWNDwafETWJXp1VnkMx9ze2aqNRXTQm2b5EBMm
BV6NMjayHAdyyYkXM2I1QTW+mJIZPBWz+VERenB6/6RwEYFZxrYtTc/LSUUdW5M7ifClOMErvrWm
gwhJ56+PsnHokVxdDgbOFmS0y9K+ymYhHbROXQ3Cz5QUokH7D7wv2TUG+xYz3UPK8+RwfcCNzI8B
2SbepFQa1tdRFwZZLJSOafVaTtslng6SDDQj6GsHk7YhPigjhGXIoOlp6GEuXR9+cxMXwDP6OPJi
wXc5X8RkxVi0TofRT3CUg/asZhNosEBxlcrck03YOpcMs0QtlGyodFwOZtZIIRdmJHwjF1ZGu7wV
yrGudW3ceeu/vWzxCkYda0Ebb1QrZaHJkiQr3PH2oB1qVdLuNCNVbhXAXjv3+ts5MRQUI4IV5GB5
vX9xD0ZQHnrhg6gqnvO0aNzWFNXH69u0OSGyFnDxVE3e6O6JSovlOq+Ebyu1/gtPDr2/ja3UfjQE
Bis7Pd2NwRBLWl48iJqR6a7OhEU5JgzhdPhDqFS3DVqeLxbvEWqiUbcH1H57/ohTr8ZafdWZWvZR
0jJWP09oB9fmF6cuvDFS5NPsODshRNmYGZOCl6osaQn96ssDGEYmOpBmM7NZ1kdLrb2g/ZAJaCoA
TO3oOBHGksZzmsFL48rjy7hLi+SAaInrpGTc795TAERQR8iSuILWvHZLjsrWzszZr5SwOMZx93no
w/jEG2YvxmxMG3wNukBkn4tQwDpSI1/cJDNS8oUY9UNdGzwewjG6MXQS+3dPCjAyNx6aeMi4rSte
gYLtUJqrk98Eg3EnkjbzcAsMvEnRyvP1od6GamIIbvRQyeGR8k653Ex7QNEvHK3JNzCkTmPrmwiK
yENL5DSL/pdUqXs82Y1PnQcfb2CaZEtuuzqrthQIRUeznu5E3nl9M+Xsmr1Hg9n4IuDGsn4IfnFQ
3ySSKn4lCna8fi87UMQAXZ5lSYS3k5XTglOKva99YxmBbqBZAehrEVNdZv3qxqszBsSZb0LLpgG4
oWo/RRVQiLO04ZjkunVLa92/vnMbC8mQNHjQrKDMsL50FLyVI8kpJxwr8MruKvvsdHK+c7O9fef9
djL6/0FWu5XV2ViVLJefh/q/7exMd0nemj7BfDwUddHeV0Mf3chh+nJ9cpv7xxHhM0DN6U0vNWy0
ADysOvq5Lv1l1e25rNvoGFVT5o6x+fn6YL85UZedF2a5kO1pnaJhtm4dWsPsjGPljD7E4+4kO0H6
lOhadzNBi/tk9pGJK1mZNd8KozAfcvSTH1Lw7y9RrQ0fCzDXH/MsLs9ZHkTUimtcpqZQu89KuXyJ
lDS907qobT0nBYCl11Z6l1rjcLKqqL2r2jEOQf3W1uCilhycAj2XM5eqc/AAQbhx7dGcfCXvlduc
as2TGgzKJ2nsHMurpc5IdqqQG69eVB5Ybl7X5NmoVF4eY1nkzZzLmCGzt1+K+Ah4FuVtV4uSe3rs
922Dw/eMFGosme+P4wtqERFeGJeQc1YjG31t9E2QDT4ZCQKZWoTPnQ7tt2+kvbf91tkCzEWeAS9n
kaq9nKQJgqQDyDL4GXYS6PnItzWBCp8OrA8QWt1JbbYiw+vRVhOLCO+phgA2SsLZXaUW99Trv02d
cXDS6hNyef9eP8tbkzP1hR67SKGBNryc3BTFEvfU3OPQI91ElXWeze5JBPpfWEO3fzA12jIUx0l9
4c4sv+VV0Avqsge3X49+Y0qnwEjiYznI4RFMYM4RplBfG3vY5I3pcUaY3eIVaL9hBVUtNglIIg2+
ij4QYkxOlzxPQe2cJFuaAF10ey37Zb0uQ8OS5wDp+s0shCF0OUfA/Y5JFlf7YS6JA5WIxC10DMTm
vcV8G86XgajfsWdIberrxVSkuYcYUvtxQtZEo008IBSf/HX9eGxP579RVtPBjyLtnFzUvplH+ilO
i7Siz9Lqn7s4i/cIt5uDcUEZCzRgqRNert2cRsAdRFH7dqV9qm3lm5NZpSec5McfTOq/cdaVz3q2
O5KzqoZrBwg5So8RcBYPZvEesHZrj5aKgAXelXLZ+rEu1X2XShMIbj3VyHuzyjCLwyC1OMhfn9FG
RY70j5YJLCMOHsy+y6WjG2dmYdXXPnKyrtQg8KqfwEQgxJw+p/107OcC+TK0VJCqcGfUTXbG35gp
ChSAiBwIeISv1TlJDZQ2isyCF1fHh2w4BwCXh2i66Zz6LCeIvsv5GUaqa1l36RR8qP7HZMHIT9k5
sG8/eBoEXEXcyovj6voZRWl+LPGNBPfXqR6SRxJ6jtGHxLJeYsOQdgLaxmCQQ2GicmIXgJ52uepz
MLVsidX6TToG4KGUEiU6V5UcUS6l0cK50dtI6nYSuY3PhN42s+RY8Qheww9HmD+lRp0QjKWa3qkL
ojkBBP+AH92evsjGtpIrwkhdQhqPuNW2otUmOXMSNKxmHNzbU4N6XarLX66fno0JLeItaMFzMwDS
WZb51b2g9hAP9dRo/KTU4XAVfepAf+HnnBLQCXtM24050S9FcpDrwOQ9scKC469pdfwtFkqFnKKo
kY9HYrZ0uj6njdQIW5TFI2Spq74FTdqdGRlR2Dd+pv5AXFv2MAo4l53hWekv24LYnmtPwaz9tLuf
10femh+oMSCjC9Sd9vDlauZ63wKOpA5JXTQ8qq06nAASvl+bHEFraiJE6SUDW4MX27KtCyduKNlp
w781bA1rmBy3n409+5zliK0u1NcD/V7nV4ejkBKt7Q0Knq0wn2dHf1SmHty0/Tzr+oFe4PtbmijA
0avCbp6+n7auHEeJhLdZFwqcoRVMNFpzpi4hovoJcc49LY2Ng89NB66VZgpN1HWJoNKD3tJj5qYn
ovNizXqR87bAImCvBrixiEisoM9KxRhtkrXgXN1ZVa86PZrBY9x6vD1J2If7EoPtsjRHHhTh8foh
XK7q1a4h/w3bAzI23/X6EAoacgklSToKtWwDG9BG6JctDFflUPZd9tOQ42Zwa2Vu7utSjN8o0b9f
j5Kcb/FOJLV1sNhdxa7aKAukmLXOx8kl9sIAXQIwGvNDLdXSbSOnNz1eC+6kRO/uq1KrALsAzWTR
71h/Gbik97mUjp2vhkP4jUsTJB7GFpUrkKT2zEqkO2XK9S3E0SE4AwNEOZyn/VoSJYiasIicaYaj
hkkkz8LwoZ97HgxdrH8rVOW9UuXLeOgloxmCEdzb6rWqkaRlGfx6Mvz05OjOKZqH5qSp+Ycx1ncm
t/5Efg8GKpuPYyHA26srNgsqey7KUPY1oGL3SmcNHo493bG20z2ZoHXt4vdQ9G9ZRMInH8pl4Ix7
VWvHIJV9O5pTl8hwaFvt3IRl6NqZEmNNGbxErbTTNnqTuv0elmNCNYhrlv91OWyAMKNTpbHs96h6
g0+yzlND9SnUnk3zb9UZPuqQ2lyRpw9j0ZFj6PnOt7q5xCRL9OYp6eE1dfkDehT74ymvZL9W0Qgj
+HwP1Qa4XJfvFV/XYeh/U6VGg7b4EhpWNe7MrK24F6C5shpQvWtMUUnJK1Z/Vo14tgY5OsW4i79T
KmwZlCIsMESyQp4Vy7a/ukAIP5JuUhHxQQOKwa0yafDztnSg1NPnSbup8nDltM9J0Y6nmmRnp0iy
vo8Zf9FCM2EvQK7DP+Ry/FJRCpT2M8Vv6bN9KrIIx+UG9YbrAXdzFAje8PgogKGBcTlKUgLPqfta
5m3tAGICyXlU6VbvJLybo7B9SxOcouy6+ls0Cd+exVEJ+B03dhFXB9FVxk4E3Tgm1GKJZ9xXaJda
qx1LmgXpQ+nNpw6tw4Oe6X8Xhe6NMsrltEm6g5zH6s4CbnwFDLr4aBHUgBmtrouGVl2kAor21VY7
OVZzRvxhcBFA6v5gDfEoxbIYngN6gaswk4Mp4nUWKb5c1pXtVim6PCMnxDpcPxFv3M04eGQxQG8X
BV9AierlkRgtK7HGPtcZqDkE4uc8PaXz5ywS3hz/I2XYv8bWwU5/pLVz1JaOfPTBKJbqonYK9fs5
UtzabIGjFjsrvXFfqWQElE4hECKttVppR5qwz5QM1SfbR+QgNDM3s+KXbu7B2qrZznK/ScSXZSCq
YdGwdJiRbr1cBiEmLWoAhALkam/rtvWzQj/agfIQ59ap0bofMWzQNFW/t7qy81LbmikCfpDfiTyk
26vImgIcjovcUUFpSg+NqfZeA01TQuikn0xnZ6Ib1xetyv8fzFzdI4bW2G3amqqvB02Tu2pc6hjC
pUn8TxnMwZNm9XARsKIr6lterbvy9VvDQ3slVwedsJD/LpdZrkXRGXml+XKaWcexr8NP1K6F11KV
PxSpZdFS5yhx0b2XKc0G46uMKRkwRNxp11qQRSyC0VKqmY7i+BIMnGSkeJ7Mfvx6/YP6zVF/ndT+
HgiIDA8DGl90uS+nOKrNVGBKMfuJXA3BfRtbVuY1mep8smgTcXh7qwNqZjVlf1tAVJ0OeZN093kt
L3IdXa15nQTygK2JDSxXtNb+bGey+reMPhnp4RQHvRdpVVUeykoJKOYbkQbLXUhNdEj1cgwPgCsH
62yYrf6E8Zxauvxh35tEDxSI8VP5EpS2PCN+2jmd15hTs/ca2zjRwE5+f068Wyg7Xi5BDs/YaJRy
9rtU/0VZ8lhK4YPW2V/mes+dceOuoX7DE5Z9XWCDqwOVhEabFyrtjCYyhrsULB9OP8F7SRHLnmJ4
vpTNEIJDvexyQsOYVFi00Q8uQBEepCR4oU/yohaO7NEk/3z9BG18IxeDrVavAt5iZq0++zQwh1Mm
KaOvQnY5104vvDQa9HMZt5waSdrz/35j1/q/eRJsl7YVnIxV0M3youq6RJ4Xdc/poY+i8XG2tfl2
xpTWxTg7eSmQ1Tiotqju9TlS/bgeBhfenYlUiZTspJzbC/Hfr1n++aucDE5jiIGjMvs9PhRuCrO1
aaH5QX8RvTi1Vfc1mN/bMfq9AsiaLoWfBUO8+npnhW+ihEvqq9ganc2stB6UUPxkJfaypI38hdo8
OqrAtJCut1Ynd5yj2EhaHmQNVqDRON+FQ3vERjlz86H/p832PF82VxMKJwkFCFQKdperaRjIrxiO
mH0plJLsPi+dqsURujR+JUWp/ZXPbfSiVCg6uYYs6V+un+mNvImn0HKiePMuz5jLwQlgtDENe0bU
IZiNT7MdiG92D8Tk60CqupMZboWfBSwPQJqRiC+Xg4FxwK914K1U63hUdcI8St2if6X/sgakQP5g
ZsB/lp4f9d21P3QZzooCvhRRLKlLDnbUoRAldV5epnv4t61Qh/MdvWsYr2+lKINhzOc5J6o6ZUUL
E0Gjg2WRG16fz+axRF4QYT4ghPBrLxdvHmfHCBy8OSLd/Cerm7umkiFwoG6QBs6vOZh3sp+tzGtx
cF/0NqCbkdBfDjjF9WhSCPmNFYEihMwCxmZD6Dlop3qRnpW+oU5HUzgfjHj4kYa7L/qt47KwudE7
XzAB6+KBiYaJIXfy5Gsi/2nU0898xAQsjyA+RuX7n3m0NX8zTRcg8pqRw8NMyuUBnIqpYQg8JmHw
oVarYmdNt/bwt3jjYlC/UIAul7QrrLlDIpUevzG2J5FPEt7Fdn9jYhx0iJKYnB1g+M31g7P1iXPl
A2qlOL+I7l4O2tdqYmcVoI7AlH6GdvGI9C5tzVjdM3PYvKVej7TK1YdM9EGqgVHBwUo/p7C8DjzL
0OLv4/mEiXnxtZfa6tD3QXICOSzfKYM0u2pQq25UGtkfRJvfLhZkOtTW1sIglgDmPkPo9S19qLxJ
wMSf4jZHYitUj2o6JTvrvHlcuZxoKS32S+sqLcInqY0G2OjrVnUfzgQANZA/dWkJi8B5p9PTchtC
fV86/jLgjTUzQpG0cVGKmXgcBg4SJLVxzPKsuqFW8l6Hz/VQq8u+xUQF8SeGMq2Sdkg6yJ9qacHR
5zLwxutHdXMJASvDpTKo469Fwqy4aprAYSwhV/e9bhxq0CPepCWPE6pEO4NtfRdsFB/9/xyxVx9j
qJtSlij25KfK0MHPnxP9q2HEEDmbOh+1PxiNRhKtFtRHKWyvljGZQzUrGn3yE9y/eteOhlk/jFpQ
Q2hJkHY7XV/J5V+3fuzQQKX8QjmEE7L6FGtM5qPZymVfTMEJduN3qnXpkY4J5nzFRz10niPJOFwf
c1mwa2Oql4FmStu0jBBr8hskfg+GPRS3UWQ3x+ujbJ0RkOZAUPgTDNdqZtmsNIXdkETwiv2nkeNn
fUDidJbkc1HqO5jo35iFN1NCZxcZrwUtZiw/5lWmO6RJXwyCihmOlMrtLP0fZ+fRJCfShetfRATe
bIGy7dVW2hDdMniTJJDAr79P6S7uqNShiu8uZqOZEQUkmee85zVFHo+d20cddr+RLUWf3XaZ2Xzt
k7Z6WgrXuKq0MbudJr1/T+RSH7M8WcO27sstbjblNsGt4TjnojnanW8+jpnWbtU8zRFNmHbVdhaJ
VIO0jIg4nO5JQYAPA6NxvguPkIK+TWRs50G681yBzUPGs4jLTqt+dETG7MosFRzF/vpRi8C6H8lS
yyOhzyjtpgHrz7JNsKvWxLGCa/qYz46xS1Kbstace2+7FIn75uR2GbKN589oVWATl/MUt8ycrrTZ
ryK8Dd0oCLQ+1CbsDUOBqcmBGLPlZbITEep01zfSqdcQDLNCK+UszXO/YL+YlSWWqZZb3zVe7+ch
kp8pNLQhgUHvvfdFMcSe2QwH3x/t78Ks8pfVEsbBWXv/vZ6sKXYJXQtno4QOmDaXkJdPFxRDQ4pS
qB5/4QLEOSVymoC1LZ45Uh19r3x1ZVUVBfeIC8S/l+9nJQDkFVKjkMnC+TjrWP068UZ7Xumdysq4
R4yxVy3AuWZWWzI/zE0eCOsChP7pJREKgvuyYP5qxWcDKW6GmOvgJipwN21VVleaqNr53s2lcA/2
qgqBOrs33/59r589WUKHcMUGBQByOdvzlG0MiwYKTNBv91gH9nvrV3cmjpwRBsgXNp/PdnN4cBhj
A3AgCT49hP98qY5HCkUw0MhAh+uw3RFDaMsJl9/UunClT7ZWm6SIk60LyCBI+Z9XgtUeVL5fkdCg
u8lD5hBVtemCdHlF9BCoHUbK9tGSxIpEplBD/r9vf/Qz4GVM5niy5/hz6ZKhVI31jBdYcpWW/mNT
JwfNmK7Gsb50Zn2yoXOtk1wOaA62+NkznRNC59eAO1VC4Wk5qzxxyRqmgr3wUXyyUGyqb7pQ7Dzo
7s8eqYMbAQEcTJrNusyr0GnsJvSLwbsyGzk9tLZ4/58XJl0FpsHwbyCOn/tadHouZ1TYEF8NlkhR
i+d+HstwTT0ZtRetqT59jP/vaueAAqGCqWgwsDlYnfruz0m6bUd1yeXrk/XPeY9m2masS+zF2bsi
Jcma1oDcEBX0S39tprp6JJe9HLbrKi/adPzFoaYqZD+h2T01MqzCs6bCgrM8oNCjqcjc8tnGZnWM
8fNcs1jYi5/uYBU7aZyYo2piDReR92WRlR7nxOiOoVUL96bvXPQkhD89FO46Phv6EkSN8l+8VqaY
Dpc/q26NBNqjxBzULR5xnogCt8JWxsmxEg1lo/rXwmitr7Dj5sdVU+2vSliywks7wLKjHsw2jWqI
gn1oZ6L9OYPq9JGvytb8+u/l9NkLhs2M4cEJy4at8OeOoCzVLykxngcGIeNzUUNajcAK7EtWT781
lmflCBaHDOYRGflMhc421EGjhzrZozIkSPQy1iEW/2yVnfebRFPA85U7jyKWRVHq29EdMe5rsPvw
2nDyB3iMJewislbWEa9zQy2i30y/zTQT8hiOuDkZh5Hquw+TAdqWwUDny5KuUxeW1iqetNbGZsTr
tMDfKKf0vjfdiAAhMLLOCKG0mTvNq53ndOa5h9bot1AYs6mVj63dYUO+WMn/SmI6rUE0SQhe2Q55
qWf1pqUva9cyVDx0SempLX5sXRHzAJwa7/Y6r6P/j7dMQhlkFGD5v/rosfCKJkvBQ6AhzyidxKlq
t4018Xf/vtBnuyEaMj5kYB7IWWdvGXurNnF1Gtd18vKXjoDEFOt3MAl0CPXo7DRd6/ULx8ppezhf
WQhuQRc4QMn0PXuWclh6L5dyOeRpnZ/oCjsL5/ywtsmgbZYsMsm3/PddfvbReGh12KsgpIBM/PnR
NHk2CDtYuMtarmFNBhx5Q6zDf1/lt/3Z2Y2dWBHkf/CF/h2QY3i4EI/+YBxEQwrWsIYJok0nmG9O
4s1Jwy7ceNKrPXm600iQH38wDHlYaFXc6zi6PxbNLdKbsOngWeWvqyfREP4KlPfid28u/gcazIDx
3sjK7b9/+CePB/cjWnxmQCdTsrP93Fuahs2vMg+4g3lXo+m3+zQYZfzvq/wew5w/HoK18ALgDTBG
OXvvnI32TGCAcZhLvxxxLEfQkoWYreGXPfLv1mjy5/mZ0CD+IKnb6qsSBkkPecHwLF/b/tbQ2lXs
MxaluUeGvuArqPf2F8guYsaJEG9sjnKHEIacSCDs9oKseOrVJF9yM+jXSBW97uLpMDJf65MVQcbo
r8a1MertlZm6yZsr1YSnn+MOH7nbGb88Z6ifp6U0v3iYeOhHQo2MNFaT7063iC2z6Yg00S/iBON/
FQaqdLVQ1jZBKcOyLCtbQ0Uj5laa9moov2d80q9BS0en6yoyZTe/GbivZHup+QFC+sEedixh5YZd
3eVGtGCacq/pTp5EM6KENmrttfnoe793dl1PrgeqiAV3PEQYZRb6cOamqO7M+ps2dTkxH0y7ZWQV
mXUDW6H6VQymW8VG3ZXfg2DWfqh6sR0IS/1IZhwuKW+ul+l5KEfCCUMkrVm2ncjGICYRDe1GLUn1
3hO20V9YfZ9sBw67AT4JlJjU1OdbUO8vhIQKxgJqNkLfKs3pCpMGOSDq9FZnQymnPUtZmhe2vr9s
HdnTiSc7sQ4JBgRUP1v2ulagBRMOAk9/inGP49XdzmVw9ES3qcTr7Nmx02Rhk1zbJPYpAnd9N4/W
i1Pp33X02Yfxxw85ewIWFzWVBtzeSXsziP0aoHdhMtwmDNdYXt7ob3ITr/6KqKQei+/EizO/eZk0
K/L6b9oyXXgln/8iYK4TyZpe9dzHtcE5a1lnHo1M+3DRxV1q1tikM+arPbrrG4NcwerBTG7GQe7L
Xu4Gb7kpxByldRPJIL/0e04b9PkTYuDBy4ImiTec++cGXlqpFgSQ6A/eYl1l2hgGwa5fDbSrqGQN
O6rTYgcVNxyD97lMYBjf1amzN4SL8exd2jyVqYiV74alc4ni+Jdm+bSKqJNOalCmW3+FmdcuZaBM
T3Nue9hoi7YfCyNO/RFCsPyx4LBYphbMpOoUbPMDP6xQ09OtThReU81M9vsLlcMntTkOrdCtTzF0
iCzO2hvRuzZyQ6g8ydpPUauVdrT44r4qgrd/b+f/1zXy7KVAASTIHREsxOTzury169KiqbcPxqpb
RZTMvhwiw5tSM2LiqYZ9kDfqtsaZ7a1gHn9YZTcdoTDaYTHXM2GYpQw5RYcv61gxxq4XUx/Bc6zn
wlPEMjeWHVe2R6xOJ52vCqvdJZQV6qiqTbV4nNLqreSa3zsHc6tZ9yTJSk3T3p2suO+KNpOxnG1y
QxpT9I+qtIYdtchHMtvVFuRiOui+W3yZiym5s0gKv6YSRjCpJk9lbHgQGl1bET/Vdmket35W31nW
Ot91mmnuPR3/w+1CdszGJvkyzsyhjVwe/UvTen2siFCKuwD2clRNnUd6jGVvshSGlE+uSORbiraT
2ug+Xy3vnmdk9HGQ5ArVd8BUyHFHbFu8sU5T/iBQb0Ob9W+5szo32LzKjem1IGcrrI5jsKZ1xNSj
iVie7lZfuuVh8E9C8mktdkJY7nWQ2KfPhMn1iir6GrJVFRkzj3vAGyRM8RJ48YVv34B0NpvKQ3Qf
WoBDm0Rm/T1evnborIjteDDrvOm73vjWtFXOsYE7hAyNyVR3Mkg0IoFq4D3QX/eLqaVd5LtjdT1b
S3LoRYCAGFfTXWo3ziaz0ilyS0tmSCKX5U0YTRLihTje9a6ctilQ3vOM/Utc1Z6/rYsmj+y+56gr
uhqlY7uEKMLEF/zOkm0vQD6CptG3RRA0RAplxNlCLbqtjaTeetbsIytCoC2T3j0mUKuuiq4wbmlf
pqhINDNKEli6rj+KaGiL9SOjA926udGKWHMGbAvxwBXv7H3Zduy74aVdymCbFtp9I0Sr9nPfux/I
BVc7NMiU6MPW4DoQuM0DSc0/G0239pMnq2NuE60eZW5SZDstNZeos06dg1H5ebkrm6piwjHB+zYp
uas46abV2trKrV5Xd2kpY8i3tvqpCgu9ZPxKBqKBQeSQk6szpze6145ELbbjXen6g7iw9X62n8Bw
pmLDChTn+1Pt+B+sy7SEByG+sg84+enHJs2K7SCpsHCFuNAWfHalk+bz98QeGO+sPMxKs8tm2rqD
O5m/ssQXYes6FFjuhXnWZ+c+oZknk3tQUaajpx/yn1sSSldZm6bOwSRzSWNuUM8MmbsyMaKKZztv
Fon38E/sJv0j1CLjVXMk5uJho6nswai0BaIE0s2Csi3A4Nozmry/0LCczrPzrRUNBiPxk1aPf/78
idCZWNSabsMfW7oftlFYh2Aunde676sH/PIvgAqfPXqs1oxTpMGpDzx7yV01M7TVSuegMAgKPVfL
N9IYjb1Ixvrp38fGp5eCZILy0Mc073wsPVecEiPahIN9Mj/alLOn58fBWL086rzVupQPfyqdzh4k
oNspsAQ6E+DbWeGATSKow2RbB0+UVgD2Lb27RRuMYdcYeTq81cZSJjGjck3Fk1t4P/7nu2W0iH0I
GydOhOdMok7D3VBvTOswQGXFbiztlseUO99m9fT/sWZIUyCYAsYwYOO51UA6qFZwXNowXooZNu6a
qzSuTKfMohHl70cJpV6/sDucFsb548WDhrqH6Rhg6tk6bcvFTmxRuYfZRI2QdbYNeUNdmp5+8jUw
wIBICTnEYtB4Vh9PyTqJEmziUDmKk6Zsh2jMrBZ1komJZTlfGvt9JrSATshbcxglMLI924o0z1wQ
xzjuwe2DYa+1nRm2HKZfBovG000FB12BX0PVZusWt18Z6oVh0ekTzPHv9fNJb4QfE2pKmLKUdecK
xFnyU6xScw/ZMnTfx3lod4YxNi9BUSe7Wh+yCKbepUb9k0+UgQPkdjgcRBidP27oKZNq8RM7eHk5
7Y1ey7aycvrbqiB779/398n6ORWQtBkw0oDYzgasNm1PP6+FRxKh0WO0bpbjeyVXQtf+fZ3P3ihz
MMAfjjIGur+r+P/s+UQE+PWYT95BFzzr0IbhzAyM3qrMHRkJ5WlhUlMFykxZ21Wm7maSrr/V08l7
+PdP+eyV8pkyl6PAPAVE/bm1Vy7QuR/k7iGXyo5Se3L3wuucqMjWb8rSSDAejHn/72t+9kZBd3Ca
4+M52ff/eU3bpPcoE66pz6p8RD5j3HdO1r3Kamn+d3ITnElMvbCCP1kEnu0IleYBssyac5jm2XtT
2A2Ftcj0C2f4JztCcGo5aE3hOIBb/XlDGTbaBaglO0IfUAFCpDoEKTYNZVLmkeUVFxvi0194ttFB
bWDaAfsXJcb5yE9qfSDGCn8aojJpNBKSHDZ5zSA7NEikd67Kzvahoy6gN/jjn8QR/GpqviSfFK1O
TpBA2CCQvbQ1ftIYnzxSsXbAXYbJ5xmymepGk47KcnFSS07N1Tzd20krN2mZrbsssd4HqvVrp9Jl
VDSefPz3uvrs8+U3n5YWtsgYNv75GlSnryB5PnUDXcdLpzAIb4z60mj3kzOcCSTaYQsWORXD2RdT
J62dkUbKbjxi0rPWVbVL29kvQ9GXS2zOM11aanWRI/tLgU9/3yCMbw7T34guYPXZ412zwm+rwnMO
mlqnaUMXifGslzjThbH53+uZwRYqcFSLKCLQSv/5IHujHNxl0MxD584/+YJpFSf3adEsPwShusQL
YMX+tZy5HkQTZtgcb9ji/Xm9YJFFi5ehdZgcEp6CobnCUm7TlTipQWAzr2fludcaqtc7R6ufhyUF
YmmbAZZ3NSA2WIqH0SYI12pce0dyxUOmhkcjGZtNnY7ZdtDLadP46sMqMdNtgrQOB4ekWAR95t3q
BtMm1WsyJYwJXlDnTngk59mxRee+ET30EZFg5qZmvdihuT1hvLkeV201hlITzJT8oN2Uaup30nQf
W1cc64BwYgDaqx6dVGjn+Nm3i/udZoYgRibkymq6W/KCjVgX8P8MzbsrLaWTljv1N+2Yp9if9Te9
GL4WqZxvisz/gQvFFQ7m5nax/YFBj15vyRr+aWZtEjpTkIeZ0wkyTpdvuFQFN3OSfFuz7EP3ByA6
S6owmap9oKZNlmfzhjyFo5hVt+3q6bntURF5CUQixlz+ZkVlGI+NzKOC8hf8VttNunukqzPDtVja
bdmZ/b3y52VLkLkMM9mWccF7iKUt0wi3uC4KkuJ5NX3t0Kz4ks+u+5FNgb638Sx/YrCvNnXS7IiW
BXRanWtlF3qkZVNJrKsoSVhdvXhwxBMDau/h9ACGWruBvfHdc+TtKtuDGCaIav1pNCPJcQ2yJ7Fm
G76IbaEPVZQlciX2qNT2fl69NwTaVrlIviyaG4SBMx3gg5CF6ff3qebulRrfSBy5Fdj8hXNV/6pG
Ldu4+goPfTauqy6LeVP+zs6bMrRFbm8YNDK7HV5yP70N5iwy8roFOnBxLTCSndciupUtgVeBcn7Z
TX9IBu/da/pps+jdrtWdq7r13Jt2Ebu10LZTZz9ndUUKcpMLHNMzZy8QQ0ed74Kv145PJGz6bZwm
zNONaYq7odNCqqTpuuyLDzKXDKDi8biU5fXgZe/+vKJKGIvHPAcdzVLsCXWlW3FvkgiSd93TalNa
THUZMNms5GYkqnI7J95+FNMaAk4EG28cg2gqsErNeCehqfT3ZMitvfADLbSSiaeT2P1eGT6R2KNL
zu5cvBYquC1G7wclqBuOnvFldJYrPIBjatp12yiPx2B24QTkFg0suH2i59OXitjTMCvTSHPs5zqw
vnvSQEI0Yzg4peJ+QXe118R6pZzpq1vK5y4TQYQBBtMyqV9NqZHcpF3zZZDyzVj0l0moV4wvyYkj
qHZT2mzJRm/m8exledg6HURHbi5kOPw1t6YrUI27US1HzVmW3TSa+1Rrj5Zdi02HqYZbW1Cz6kxF
Rtl8W8bmi1l1y+1aT99dcJeN2fgiXtcmiIHF1SlqmfTxdmN59hqZaSU2c+Ee81YrwizJsl3V9/PW
K5c07IRRxQRlv1mNBzDrrY/I/x7m2jswtmbyL8mD0Gpsz4akuykdcqerliSXsU1uNDtPNjJVLJQ1
fc0S/Qdb9w8MoV7G2TMRnVbPeT0VxKhP1XYwjXcpyAKrvGpv2cSWVCv6YSO95Q+cnXK1e0ufREir
JCggqmXXm631HFSuuiF9mBzqdTmI3r93VGPe0k/enJzgPIy94kxOL0rgErVoxdd67N6TYB1C8LE+
BC7b6U5zWy6OHltFMGzYmH51ZLEfrZTkbWt1TnHtfCMF0NYq3EhhCr4ru/watfGrdPw5Eq2XRl2a
eKQwE3ZeSkK5xeidkrGLb44mrhwn/WgSUpcUwdY7sI8b6XdH3ZL7ZSz0sErVFyfovlcC2/Lcnsmp
bvvvqVu8nwSVO5LZvlsm6HxrBr/GwLhNE/NjncWyqbP6JdW8t7pxj05hmnGbE/gt+puidL8Ntvck
jWUMSy+4JzkO1dw6qWfdHXOmgy7soIKyGfOxb7k7PyIq2DiD/+S4ibfp2X9C1djzTTkVL6fssj37
k7l1ene89nBbuc5UN5O5nIhrNnkUVQKLUcgDDoEfmR8DPUNnoEO6wQGxiUpPe1S2uXMTEqPH2nhC
m/5qwr6WrOih8dNjME6PWqrfYp8XBkv/yNHzBvXODv3OiyVQloPXQ0QSJnVh34GutIa9afr8A05k
GjkdP1Ao+0GsWAPN5BUsXf0y522EsnrnTcGG9ok8WwCMdqpn0EM+bWhS9Xaw002+Fh2ERUNtHGnP
MRnoXQT6jGl2YUVSJwivSe+kkHeLSO7cvLpdLAieWSbvEWkTJ6dP7/rgfxkDtqFBdS1uUOlTL3r+
Ks+5GVvMxXUb404A3zAt7Kcc88G5L56V31URxrMvhSfIi2dgtdEya5et+sOKDzP7THAzBgxm9YKV
M/nBbVbXG3ddj06r3cIjPmAt+51MxLveH38ks/ktIWfbbMyPelEMuxttlznJK6Xney0xXG5rI7Qm
50syNXtH1EdvICJd2X4dkqd276ScCqiPvg7DwuQwb7+0uviVpOzqg2u+u0vyzVRsBF0yb42+3tkj
cfcrfk07KL52qPdqXwrnSuBXWnHAtXgohkJ4TugI/9EtXRSZNSeSaMob5c3f7Hp1WIXmQy0wb8y1
K/RU7m4iZjKG67UPBu0qmdw1XjXf3GHyZIZAvnf+FLxOXXCvFTbzIOE+Dl49hJqTT+TH8zSLur3P
vCyNkj55wA3SCnVhPmRlu+05xkN/7d9ntDAG5y3k+5hyaD/bOZHm87e0HJ7xR9mlixNEM7YwmmHi
3Tl8b3xj3CtNO/q1BgZkNqHtJT9NPUnjzNY6vhWignOzz/E7cNcrYu7u0vKU2Nd6R/zKaq6k/Fjz
Vb1LvdUDo17uM/rssPCdn7w1P+xTebuk5QNkxYhz6UYOvhFi89hFAMo7NUPArbT0l2+1eWgW7nRT
BYnDpuGakSrt68ZOuxLLE8KleDbaTTc4PAA7GB5S00+jyZwZf5tDfjfVMtk2evEzWefiuiSKOy5E
80LNVW1Hsaaor3i0CztjUk0czYyMNjQ+e6wIuphusQ9xHsqugsbNnzD7/up0RRHNVbp8EeMUjV2T
b1u3+Jn25HXYqSyjcjaKnQ3XJ+zdvjot4XdFyFjizu51xzlN/rBbXGujA3NhtosQ5e5RjWRwqLHW
d8LVu6hgpr6vBpYDGdrXtWdU35emxc9Gy6eDOfr6h9OI8kGT5rTN0+K2dNRjB0VxnxrFFI5UvlfQ
Im8rZB1kx1ftRhXSil2FEgM12rgvycE7NCbyBSMxnN2YVy/ww6ww942NJtqv/dQUm9KQXZiJAeKV
0hY6qCmNPJdtWrZmu6GwZyhVMuzQqy/r5H+gE+i3c5FxdHZOEi7pNG6QZgSbNdV/eqv5C0Pfh8ms
nGjKzWlT4MC+xbs1INN+9UOVrvsE2mUMuiQiNenyOMLW3oDEf1R9cW2WcH3aouHujG5hIhtcAXsg
zVHGd/yUgjCFCpAwhu9n49YY9CakKRx30EYPZeE1UbZgOsBfKlzxytD+K2GIH47oYJ4nvroeameO
nb5b98vUbJpW37ckHuX5mBEQpH1tmGyHaWB+mTxcDQJtYvu3eTbe0u1UZk1LpLf6o4NymaIqv1uV
vu+X9Wfvz0PcC+MeBRV+CKse1Zjo7YhLSZ/gQlZYwGA/sUyIqtKk60LXhBSIigyr6mpba/0zqNK3
LvXvOvCXeB5qI6pz67YlVmjTGQNbpGc+jZ33FnSDijpRGg8shjwyu+Ch0uB2dIYqosU0SOsKcD10
8uCh8DvqLtdsd1o/7G0/37dedrS1Mr/1qgB2uTUybG4tJ4mmYR3IDWvnkANrh8RUvo9Cu2lW8Lxe
LoTHyDLdruP8nUeYRP2s5ZFSlr+1JbA8+LUI3Tnp4mr1BOVx/7QYLmacFtTDPKsfTvm3oeL12oK6
aehFFmqlFzeOvNf1dgNAwtC7bg71aiwRGXaHBXkto7zEOM6DvURm04+b3PX3MEzWqC7J9dJXy6Kp
H4vN4LY/gqY09pYztGGjWJUpHdeu8ubuCJ3rOrA1wlFolPTT4DIutUHeWqVRH2Rfbytr/FkOdhdN
gnfrIBKzPI0la+JthYE/3IZc++63RRZ1dY+4Wrt1hGTbSwNuW33MzfqxsNg4WJKfePWNlEr93h2l
e1WK2tpXDlW71Y/dAdLTRqJGfle1E+syoR7vDms2T+GsDw+MBrApzx2P/64OQnDBL2bp1Hg7OO+1
R9FU1tn1etI4FW2wK0bzFVDFuDMWmHAcwnt95IQF4N/36/Ctzhp97zW22hYmxuQ12+/ew/OnUfU3
R5rGfpAda7tiNKWMyX9qgxUVhSgei6Gsw2x0Uxkurs/MeRp+ahWe3ENGaWhaV4buv3sjgwl/VWwA
w3sqDTMUlWZeNWZw2+DovQcXvoU1eDWAskZDk9JzjtnM6VbpO4RA/pbi/GEcCaarxcwxlc7fSPYb
QmrKV2+cL5nZfKIDxLgEUgB9DZgqJl5/Ihn5bLRu5UvzsKxlExzJu/OaB61zUi90EDn7V42a+KVV
khl22E+zp91Mees9QI0q86s6DaiiyKqwLyBjn1iq8LQguVFynJy2zhEdp0ym3p5L62ByEq6hLt2l
uYe0BREWactXTKdFdU9o0/oDTCX/ZcrK1iKPpUy+rKtra0SBPA+bQljtyYy2mWSINSB7tvL1lg2n
sv0HyaKGMYsxgX5BjPQ3rIjDENwf8KGTpeNvOP0/cHnDzAw1Dx4A46hjuTuUwbWyyA80CLaK1Jyh
Qli1dmctMkXjkYgLT++3G/SfcCtsQAsRKSJkx8MH+M+3mqaeMMYULRRkhz4/GPnguLEdpNAYVJ97
T/PvjcC3urmhcurHp8mRHQigoUCwKpxD3meh52VYQxubt/C5CYjTm4xdS3q8lhB6bW9x5FOx9Co7
QVGdP+bbpMM5LTSUtby3vd7PG3LD5RLWs4Rl5zLtrzfJQMpvRHNpP1jkON0SwlV+uEatz8SO6ulX
kII6iKG41m3kjSY2XAwbT3aq9tzphBTX8zt9bfJGkqijh6scfYp0tyjXbaesPp5l2j2TbHfy5feX
8o3oSfWz9O3aZjOWZYIoCbYFsDLcg1CtpIvHBfGJ7OW4g+3ayZx+zPPadzGpedWuE9jft+08XeOL
qAaI8evANDuvXu1yDrRdMI3KA3ex6jbOm9Q8Nn1rL2HqZBLrH5B8dUPMSNuHaR74x7Zlo4w70q/L
KDN6zJX+jSabf4PsWCedoGQi9hwkPGdv3bEHqzJUZx9Wza67yNUS8jONqVyitRV5s3EKtXQ3AP/V
B7EvGTe5jN7Jna9cj5Vb4YOy2KI/9b2Zv+nTYPL2w5q5xhEXluqbXq3ifpa+UnejGPw8arolWe+l
dMr7JAEf+PfdfAIdQ2bEDznwsVv4S86XNq3sZC6tQ5oZ2aNeAmJEVqrIf/73df5Gx09KJL4SxnU+
tl6n3/GfT7UPVjsxIWAd8E30bwnOGq5zo0ofG2AKj32PsVg8wUFTYd9h8XSB8/w7E+bsS4WlYJHA
C+PMDs5ltM7QVcTxZM5htiGh3mE4A12yNaENVphJOaEWiMS/J1XTyK6ZqrovfV0MCyTjVipMbyb6
BzDfsYn0LvOoLP1M2+adbqbXqm/hejVgz49F7jZ49KZLbrxavVMbG+5TvXa5ZXzRRSt+ojAo6sic
STemPDfqIk77UXY7B/zhVZ+ZtsdKlEEXkllt3A1GJeUN2kNbizspjRsQKed2dYKV4rCc/VdnwjqM
8r9JHlpNxx7YbhC4RgtMeidyRq3Nt8M6pjgSGJpIHjzL9T8GMMpir2yxuOEs+X8vzA0/W0/MDZlB
4XfyN0djoh7UfVE4B8+s4aem7XD0MV6/oFb6ezoJXcE6iXihEDJhO5u1qAz6YF0J52BAOEINNbR3
mayNvSO1AtFpZ8E5G9WF6cff40kuyqiQEQjsc8QIfy7hmr1wZfbgHAptmOLU0Ja9Znq/MqWm//0h
ch7jfIJSkDDsc+XSSN3nLnNtHdwuaXdDk003yFCtC6fnJ/eD1NuCGYrtOoK2s7EYgZCTQ9OkDkWJ
k2qcz1YZ7AyJbVDopoix9//eAT4ZHlm8qpMjpI28/Nx6mUKhzd1TDoAOV9F7KZLC/NETue2C3wVA
BZbokvTw72v+ZmOdffcWFCoTZwCDiblr/PnOmrRf3brVp0MBQOJjBGS0FSnIbpbfLn4g0/vBK00V
02UWxTGby3baBlKQ9QlTL3hsqtLtY0kurHNL6KLuA+r2ix0j+tNv+npc5Ftlk7PCjKMfXkaZTG2s
Y1KqhXDFSf0JFo1GINNma/hVqbL+NkKkB7vOKpg9bTD7wbacJTOSzlYqf5Zzm0KQN0faMXJoM/vC
HvzJG7CZEZ44sMza/lK0YBNb/B/OzmM5biSLol+ECLiE2QIoT0+RIrVBUCIF7xIeXz+ntGoVK1ih
WU0vphsECsh8+d695+pENk67aRqeiXMeKLAFqD48TF387wZGvk7erSOZ6OjuP3nyehSrcs5ruo95
w7C7W8zvGsvrmgRqSF6aDC8UY+duDqwWCkCN/QUj/N+/dMf5p0wTMMfSNWr4EmZ8V9H07LZFMhi9
r9tpOF+oBP74Wk/eLhMcIdN22E6gHU9WhIH+qDJGHbFn2rwKxSvqo20LoN6GU02pt6eTt61TsS5J
FuiOMxe12xPc/X/8rJyzyDc9ApE/yyYchAyjRfhaZA30Yed8DmK1Nr/XpsKQ0kgvoZDPbOUoLI+z
fO6c9ffkl7VVmYnW4HpQSuvrPpLJL1I3DAagzbCDcRC/2kxWfSvPx9XXn/OZzQWZPCGIxyPLZ1dh
b9ZjthgtKGs24wDBlQoqyb0UYX/uKoLCzqTmoHV4uvpKWPS5pqZEJ8UReu/UUZnRKdmF5fDcVagd
LXxY+CS105Bk6eZiiuxo2tVsKhWdMNchUZQo8EvGlXNTdBBJ0ARxu3NQOtW6iDDObUNCu3FTNbF+
Jx35ijdmHqnxfW2bCprlLkv1Xae3IYmITandq2mf/hbFaK85OgsET9lIuRBpSUzLbpZatIW7ZWM0
qtPuhZTy8NfgttlV2yuWfm+5o6ZcWMfPfNzHWKkjHwjs5SeB2ViYJIIPCsaKaFjYEIdiO7FwHowi
03+VUowvX79oZ7ZGLAOI0YGhoK87FbYaMUxoVhSuJ52P2bA4STjV9aA5v/75OsAAAdzafEpoWk8W
rWbua45jWNfHhqZP2Il202Ir81Qnry6UwH/215PFCgsEMhhMF3hyT/ffSWtgkS7GcRykkufZaEJk
m3q2BhTpM51Jb8GMbq2Wzl3cfSbLSTwOmj4wHMePlfrK+EfyrroZo7ejDHuPh2MiKDuSlmCK1ZuO
L0ZjEpuvH9GZn/6Pc4PXFw0P2pq/13VZj46YjwyhWStpbONR53yil9u2n42H6DiQ//p6ZzR4CHDZ
RFji6KoiKv/7gt3AKF1Z7HFnwrbU1tIai3cEnW/qAInYE9KMyk2Oec5dibmTPwAL1+ZKT2rlXkFy
U719/eecWWypW6BjUDtRwZxql3I1t5UyrDuE1bI9RENmbuvJQExAB1e9pjU7N+ymy+Db9nApLOPM
oyfDgnPbMW/2SD34+0nQK5+brrfbne5mv4H1BB1QUvrSOKb1mXC3f79TdlIIEtSHn4kH7WSJMJzH
dkewII4ozC3qexT32Vs9qQ4ajLa5Mkq3liubo1njf33xc7d6BB8dSaikzpxGkMhupEZL8w5WQKx5
vRO+yHYI4omeYaZeQlWdWfptPkBOE+iokFyfvGGOsjStasXtrtXjlPZpKfHHTe6FzfLcmwPaFHYU
mDNOSccz1H9O3DNp3JUzFe2uqxEYUSFrG1nrYsUEa2ZcZCirzsUU7ypq/fD1wzx7fxo1gs2Mnl7J
yapWh7QtRN23pCQ0EHUSolqL0r5Uhpw5A9JM/cO2t/laT4FfTJnQVcd8GYy6B7LJM76RfI78flaK
gFfkJS+7+YKg81wflx8MtQZbA2/q6WqERigxcodLKb1UXL+JRaN5VVs6r0e+ieopKbxan/q0MAOD
MUW30Wd+bmqVTLuykZmkftlEzaWIhjP7FWU2MhzEw3SmTn/rsqLXbdQxf5aL0NAL4yIad4xBmIWb
g5k6F7bjcz8wF2Osz2mYfflkTU4N0Ju6wtdS4Flfhb2Fd4vO5oWHfe6bxOJmQ1/mQX/KnYgqNa+W
GQgSgMpnN0dzbDTurav/0GPlEhrzwrX+kB//87EwbUlnuyq6nWXED5RLKKpCGq2lcZcfh2Nffx9n
fy1aJHz8HFeAGvz9ZZblxMzdsAjsSQ0YplrYMOYASTQsflZqavnvaxvZBPTHMXawn51mC7dzBm36
+KGkYl6ejgOKtQpV6zDR4LxTc/0SLfbz7R1NJCQmU2weAy5OPn/ZidHpUhdknTbX6Tc3tZfoujH1
8tc4Tf2Pr5/l5x+ONx5CLJpbyLSfXFK4vWLK13jZiTy7rUQ8elO8BFHU3075pV7pmdIAmwE6YsSv
HP8/JaLLJR1TK6Ms5HQr8iczJGmq9NxlUo7RtB0FvJ1q9gNW8fndnRlHBKms4l8K2UmY6lP+58Ke
eeZRs43A+aBThJT9VDE/1Tqs50KHv4zAZMX/L8Rx7SyrRdBK/PpBf95OdA5drDLHEy9rzMlLq8c6
HalOVXeCTghz0G72pV2VgXDBA7puMZFhQEp2ocvmQgVonLk0s9ljQxGfCwpu/e/vJRocoBuNa+2M
KO1CX+3V8bGUMfpUvcpxfNuhiSqF7o0J/DgeV6YWG1jRJ2KD1zlI/tdEjHV33ds1aEFSg1r3MMNq
VDZilHERJGpZDsGcDgxJp6lDUudmY0CFqGao1Dl3E/SqSfB9Td8XPxYdGnIw9nps0AyeU3XjmFPV
XWXOpE17rqxgl1iEmfpt7OrbxE1IdpCFS0ddhcqyZzQreojpkfqk9e58qdN9rMn+rvIBsbC2HD92
w/zU8DpGaLHhzNZuFIiB2zpcrgnfZD5bpOoVo/RmnagW+Liq0x6iBNbD12/JmReSiuYPtvnY5LdP
vn09caRS6kcLR7mku1xFBzqITj4OjX1ponDmTl28OOxAtk7T5/QADZtSZ9cz7R28+uYpjFX12zSa
BAUUPCGwsfiUiH9Q0Tm0+KRBhSTO89c3e+4v4Dh17ETwFX4Cj6GmQ7Yyxg5tWm2OAx5982GqXZsg
QGRKpY2Tu0XBo6uePRxH41WaJNoFI8uZB85OzKEY7KnB0zj+jf/ZuBqHDm5Py2/XoKNZiaTMC/Tn
Ek3FPEyXeK6fSy6cbbjbcH3z1D959xT+u7NeJ87OEeH0oHODvdfltXW3RDWQQ7dnEgGSuf733fl4
XYoA2MuUzKeJN4TrFPOU6fbOQByAHTxScowi+oDPQteS7L5G6fHz69/2c4nDJTn1OCSe6qx8J8+V
WMmYox6XjJxBuyONpr/m5dYvbM1nr3J8czBvYKf6xBiqEqg2OI13iW0ttzOiuHvpYoz/+l7O7JEu
ro0jmo8mIUmBJ+9InaSDW3Q2SmBb8/TeNP2hjKvD3Me3E9EKV/96OeqJP4ICVmtOAMeb/s8rOTQF
4m5tcnZlF44Hhbf2RmjLGyfmZNsX5aUe/+dneLwcPPhjhg9L38nuIOs5klkxODt3satrDa8nCpvY
vVCzfd6D+DtJPAEaiZ/rUyJ9BsM0nSJefaV2dR9Bq7mnuBl9y0yKoHdQhi9s/fANs0s2mHP3Z/Ia
ouOldQPv/+/HOVUiFJPCKpM0hoZfK9IONpEOT1//aJ/XEYa/aPGQgPEq4tX6+yoxGka3mVlNm6Ux
1JWq5GYRtIzySs+OcsqXf78clS/rJvsoyriTw6k4zlUNN3FpfOkd7AshnjtMaciSOQ9cuLUzPx2r
M0dhFg9qiFNirTMbduu0DAsVQl3zNX5vcA/uFPWPrhu2UzDbI3r3vMk6a10hn3L//V7p3qD+0UkY
4S85WUrM0oiXpHQBkIhFRTXsDkpggeC/VSJnusSgOUP3YkMRcIJcwcLyaaoXaY0CSLo1d3VU5u5r
RGZgs1KqsBb0q3piVRRFLavneq7wjpAy3us+2UWl7dX0ZOxgSuZpvYBFnVcmUTtPRKktznbh/TO3
htI5dw0IqodlrMPmjZaVaG9zu5MtgErZ4+A2NTxYQ4LL0a9U8CO7EIfJS+W0KOdNcr5IyY5b4597
ZDjnWXA0Og4scn9ibv6z4Cj8J8WEdGGnQ1C/BWIxQMtmFuKpY6VsGBUNIUpZ2fxqlQTo1ddvsnaG
iIxXlX3puCkKDIAnNQ8y9dpiSu/swtFuH/owDhOvU5firlXgIAZUrgli1gnNeVbG04H2K8DHyW6g
wyxZF8SJeSXjPAzqvOivYlqaqRcK5Q4J3MfYqRIKfld33jxNeOYV2MmtJOZRFCILhr57wuPpBlk0
Wf7SGs1zlWuhB0dFe7EhZuWeneBXseC7rNLWKT3JNOJ2RAzhTWbde/UiUP4kzDthVo7r/sidD7W8
QNkYEu9chVqMJmyQgR7iqEtLlAcFmI+VHscIXvu5WCla3AWOEtlbrEWJB+FRweNWj4EdKvW6r9oK
/bfdrmqzTGB/UQ86s9v4mopQM55B2aiIhL3EGgnDOUan6HpzR4gmkGUXgWbUFc11xE+ypgJwt5PF
7aOhNO+menookLvvu8mZg9FW3KuBgKTVEKvTqq4We1+IOsHTMyg+z9++y1DWBbGRK092h7p0xj3A
g1Tqe0XOb3MyinWSFzLowj4+6kIbewfpagmSUVExRNTqqo6N5wjPyWrGTr8dEIMxEGnTneWW7hPO
nt6z885+XSrxPhsSr95k/ICcY/jhGImVQgrrmxG64mcSx+4uPQpijRK/Qu10WAOEYruv9CabvXT7
mxKe9m9O7OBvyFNt/cgx4fem7fJzmJbih1FhBektcdSKtc6uGkpnb+jYm1oWOc8aRlr5apn7Tqim
93HczB4OL/WmD7X0FaiPXNFGLTZqrwzbIrKzHYLxdO1GZvzI4Fu7agatOTiEDMKEKiu5Wawy9EVX
IEQLVX2VGxYgbevRLgxehrLXjx41PXwEtj8c7LB+X6b8nYONspmgYW6wsjirQSZu5lkZmDynqFHb
2HW7mudueuhH+c2Mh3kvapWTV1lAdusau8WesIjXsqrrABbt99nK41XkFG+kGb66Ux9vBKlufqKV
9urrz/nMbntk+2KiJe8GdcmJskRIQ8YJ9vBdV6jmKq3j8MEFz3xhGPO5kKbN/J+rnBym8znUgfmy
p8cxlA3AgOy1UwZQUdjl9DNdUAg79XQpM+nMHs+oiZoWez1YmdORfFiF09C1mUNIkegDRhbZumjN
/NGpxXDhBs9dyrYt6+gUtnSIwn+XE02UHiEgJv56zLroywvsa0qlW99diIkPX/9kZ/Z3UMn0PYF5
Q848ddlb5oxjKwKD0UzVtC07CyDeHMf+EkVXfcJHpPc83qiUd19f93NZDW+fwxAeZUoLRFV/32NG
RBv8Z9vaCYR6vu1gWODoVaY7t1aZhiOBuSDYOfNuklwAL40jicqZ96RoUqj6alOfXegQ0LT8tK+j
Jzs3EeZ/fWNn3k5bwPIGNMYkhOPl3zcWRwSoKm4R4cPQmnntEPhbBJqaye/5nEbuWk0FT7SKU+PS
G3rmkfLSoOuip0d5eIpxaqLOaqJJKLuqLkmNGzld/7YaAV0tIg5FBopuFP98gKaYByhEVU8lQFLJ
3zc7FA3eg9JQdn03LAeLDv/eMZXKS21NvXDaO/OiHs8OKi2jI+T1dC5C7FuaxBX+50wT6RW7mrjp
WWiDAaxIoPRuGcyM47dZmKfB17/omc+R7x3eHvEQ8KROv/wIfByQM83ZLUvf3ZIe+yufovwWl4H9
8n9ciQbBn1MEncLjM/hPLTYxmkeEz8qW0x3cdybrp2im1ncBeVx4Tc+8LMzrnKPuW3MY3ul/X2ro
NDdUR1ofOFIJ353bPu2Z08v256i7IYBgVZkvxQWee5BIQ9SjoOLMSNRKmYLrzkzLR1+OnjztWHbJ
iZI3vURgOfO1gxJnlaRxzwT2VIZSqsRIVJHj7vrFidc6fd1X16rTC/3zczfERAuqKQd1eN0nxets
uwW68SzcYbzB8QQ7BEmpEY7Vo73ERrf6+u04d080VBjW0RvkRTy5Wt8OzhKj12PGGyrXLgpEDJMX
g9LPvRj/vcrxr/jPO9jZmNLyhqvEoSD4Wk8jXFSVo5k9CbGN9twNGAT+/QujC/+HAA/EC7T939cM
E3Mxx0hSNlrZ8iJLs3G9IdQ63x3S6cJ5R2PQxn/u7zYvaghYKmw7JvvsqQYrQcgTFxl7j9WRIyxa
N6UhZoyj6TURCk4/VM0JLclc3QAQ0A592ehZUI566JuRNfko2HHM99m8VrX6HezgQ22LjUY0izfa
GJdHlJrBWMPkgrH9UljRXi+Lh6zucNtiWqKTPS73UmrXlSjK20E1ypUc099QAHCBu90boQXvIiuK
LRb9D63N8DkvZVFCzy6M4WqWHHu1zEjXEp4vYfKZY7X+lAyV5bn8MZpv1UWPGccJXT9MtWRtV4N8
Muc4+oFXvnL8kMCgTV7T9XeN3t1Eqh3LYDH0coOig0NsRKdONo5+pxvSODQ6PI6qd59nsk0Bb8As
JkjNDFwbo3Qym8RxTfODo0ZmoGRwhz0ERTiDomnsfkg8gltVxupuJHDyuzYvUeKFWeWaQZeU/c3Q
9ss+BIK3njHl+01rRLuOuPHbBLRrIHFYbNQEhIN0SuelV2vniU+94ETWgwDIRPjY9hUewzRNNmE3
v+la91HRbtk08bByrPwlnctkA2qqvVOkVb7pYwaONKNNsTUzzkxJy7IKQ8F6yw3CLuySyC28Im63
j4cWaGNWppt0Gou7guONR22hTth/+27tjuO8WyKRvqVat2z6SE9XdZrHgZWo7q6bzXk7lzhyi/kw
KbpyZfHtIulbumDudBMiqioTQpbHaUVBmaxybchHOA4prpLZSaIDTvj2GtZb8Ypap9n2kx5tZ9mG
KykjB8I4pwB+yFdQqLniNcXoXpl4mR9jGRboCqsBJ6xt/gDC5wRhIjNyPIFyjjnID45Fwus45axq
1Q1XJJ9XL6FM6q2FheQ56sJ8Nymatk6qxrobpobG9II+8zYNWw3Oiq0+24rSPpTVYD/i7r9Xwh4w
q8ibwGlb9x6QmeoNbvl91tvuyogV5eBkS3TTUXj6kqQPX8nIdWaYhxlgtnvy5RPrSQFV8d5axoCJ
GFnCzzyrzI0Zc5+rGmimCIrjt7FqHCMdV7Lk9Lx0ebaasiJLudUl/CBzkpAUI6y+GUmPVhQvtH5j
Ul2/c5rO7vj3ykOzQHELrAyYmpcPw/gMpNcevMwS6t6pdOlrqGgCFXNckMKnNlfsYvbjEtf0RYFv
75JepvQi+iwKymKZwGnP1o+E9sn1ItX5xtQHZc0VmJ222LmG0M5+cPrCp2bb+0kb3YPA0nzP5hr+
ttTSfisbmRA13UnlkFBMkrKtlr9ZHs3HeknmdTHEQ9Baw+sUjs4Vxsj+WhooQ7sW5q+Gc+/bEs12
YKYl1aQbpUGazqrf6u2truPGJl1Z3pTs/Fd9jKe9CC3zkJdLtdM72wq0Ni63rovTtRqirPEtXFff
Ug61HB1lco20rgtEoZev2hhmWyUpOlaboVlbqUODhM/xBn//XR6r4o2g2uKaMRXpRlI92kKn1PRc
CqaVTb3k415C0c2AiaQreKuMcykrqBDCHePXfG0TY7Ub6zj/WAac8Z4528VrSdLezaCqmMXbibk+
WCZcJqY6hJxEcGZ7RaxGPvdmB/DhOwOGTv8zquZ0YzWl4YnEsDZZxC/lLUDG145RUEeFWfRcjHp8
P7dLu3GUuvOnKRUbfQCehdJHboqRNEMM3nO2D9Pc3mcWqq3WMOYHLc5ZflvNme7BmBjYpRPlJoqI
0cX+3g5Y3iuopp6hKzMuV4DQH5HRRoLeoEXCjZYnGTkBFUwkR4uqPSCRlF/EDVls8hRusVTzjd5r
WMXQZtGjIQq+8Wqit7JtZg8NTF0ht8hX2m+C0lENor7mTRUsiodZy7lB5Ois/fpv2MDaO4dXPjGN
rhZm+CIVH2auVLdzK7N9oWKCnyviwmSculstFfn3YWzM95E+2J70rsHP2ppmiNF0replA64fH2h/
/HPEInvNwbjLEdvq5u9c9KOvYhjflpPaPFT8MUERV/r1nEk93pTgcqx1k6TLSrAkHLeucdR91rVy
UyrkeCmEUNzmfMEF1GHTPeiTS5ZN02W7vI0r9hCCjuQy27dFQg/fa0Sir60oJDBsrpnTa1rWX0c5
c+UxFJSvoWk5oJVxKXhgOodt34+L5lFW0n+SjXiTRET+mgbGqKmtK1ttHF5ctaiu60LJnzPMcl6n
2/2zkgqn97QmaW7SEl0suc/lfghnWnOJ/CEHa9q0BsQH91ibsEIy+G7xMqkVfeDOLHazgXTBTGAt
JBYRpyV8iUXI+8gE66I5bNBa2E2rSsbKtu4ASLO5SC+RDpSkqb6hnt2MPfbrgqZYWfQ/imh+7w22
2VBJdgDB+woKjfumjvXNpCiWXw4Z1JGBUD43e9Ur9Xehq8Umm3VnL45WtCksMPSnxo9pNuGHVDgs
DkXTh9d1wi9d6Xp1Y5L9QRJTvXRmoHZoUWeSK+pB/EKJT35OaOTXdEVAVg2dAX2n7rex0Wh7J55+
WunyAoZ0hVW+vJ/zVIcdEb3OejEGHLPVTaXjOh/JJ/UzIjNypHPxcJAR02UCBhKeMpFacBKGX+ok
OySKi7Y2c3ANUMG0BrgdVLEmk2sgvAadREtuM62Mg6GNTc5DuLoqyah0cdphhXT7txFRJ4ih2AMc
Un3ZDyACuKBvU3cFoVve1Vly31lh60FLDWqztb6x18xQPMJsJfDOuDlBQX5dpZuqM/aFYceul0b6
R0HF8c2ZzfGqxQbqW4UZXaWNyiY0T2A6VKTHKuVhRDx7MFdW7ceFOwf9JLZ5OM8PQjHGqyyu+MpJ
vgHR8sNWO3WjqlSeUazLFW3UGgHYIiE+dKaX6/NPA9sBRjQI224LyFI1+pvGnEog6em30ekf+ZYh
AvT59ajJdFO7JWRyRZePVtHN29hyFvjSrgoNwVHil17IB5vWud+O+rJWzZ5HX1m2x7glu5LYWQOj
B1kDVzrc6WMog6xsv8si2ydpnW0FA/nca6BGhEou72A92Q8DJGEvbBtsGkCL1rMxFS+yi99yaelb
ouq7lWRG5nP61DHGxmwnDSVVVyk065Rm1SjxPf1zJt7EdZAV2HyP6Luvhyj6Nbcumd+UfEDGx7e6
14WXOVhTIVMgVwmFuaF3U6BjH18hNJfrZiQ/WGnzwYcZlftToZUrqHDJjq8y3VWlUvk4fJVAcWMs
zZqiBllcXlW9vCkgpW9UZYggcnSHTOYVVaXdXGW5rtBQbkfAL1p1ZVkTLK5GtwJMq80dzc16HU/Y
jRsdWYhZNe5LWLfOwWwMY+2GJVDGKVr8FuCHn9g6EUpMC65kG4cHremUa0XNLc9ye2fLOCZZqZN5
RxscEA6/hh8ZiKYZLfS/dbHcYAfXbhl/3KELn7+5Ewwmra+0FQi+xcdTfavUx7SZ0lqVbJwvnAkb
5vkayRG1sAA9zN3hyGH2q6TKHufEzoPeMBSPpqMWmKE7empiYFm2lZ+GNd6XUfSiSWg8Ejdz3LRP
QwaGN59S3T/6jrJ21jRvcqrsW9mxgORMt54zi3IkKgf1aiQrEhdowo8XhwOFHnlrMjOsw2AssPhM
DNf80INnSxVITjKZezPpBsZey5OD5jPz7DoXdI3MeRUxig9SPUy2QyvF7Vy05Qp75vK7qd2RZxGx
A1DR2VH84RwlU65+rBojZIZYMzmWZeG9pEF2Vciy8xWys9csq9PjnAsHHlK/QIBa9qkM35uqA0HT
NcMhZnZwFSl6892i4e9F1jLdLhbVg6MYD8wlt0q27KpObVdFnrx1YeLAr7HuQ1lTKAyp+q3seeeV
LtY2TpetdbWq+NCVY5VZ/GRBTw62C1msFM/K7DzHWuSs82T8sHK13HaGLf0pDnO/trtbvALdOluO
Ghh2cb/J+cHsskQINcsMRlaYA+lgvU9T+0DoZ38wmZnpUtjAd+phVYUO2PnOfgCsFzEvSn8u9twc
kIIyprSz8rGuOnc3KN34LbFAzMQJUnjOx/VBdaMGnU0mtks2VC+Ewaw6pj+8Wva1kFn7zRLt1VQZ
oFDz+VGRuFMVMRXSy+p4fBw7PdtZFAeBOxWHPJM3qbA+zFh5qs35oUKSwaqdYZg3OBMDNCt/G0A7
grRspm2VJQ9WoW9ybEP+YmT2TROO2ipW+x+MQylrdKI/rTrPAgl30q9yTOOmK0lPcrr7QlJI4bmR
vmknTxFQBV9pJqPxTDk+pIN2xfk9Aqk4JT5lKawiYFD7PtNddhByQyn/nwp55MAs2a2V6S9EDewt
vbyz0nptuYRiaUdCy6STQJC4Q76q7InE6zYPSJM4nqfuFzoAa1Hm5o3ZsabGDseESrfZ/+3fuVNb
r3lsGp5RR3cZPQfAj61+sIcQi2Ovxp5hcXo1F7SOzH4NYD4CyVMVFje2ORL/QB/AabzSAaOjH9PY
iGZ+UhznRUgn9fWEpdLJo60RGXAhQcpw4ry11fS7ptQpR10ZBSKJpRer2vw4ci7dLmM+7kkcW9bA
Au11NQ/GbanwFeh53B6WvsStCaHtZ51U7baeB8t3LKkCPHSqpwwX/lUOwdMZhYkgzbE8AF6hr/RF
ta4R+xxMo/qxkIvkx1njeIuRH4jnICSJoh38GM84V3/VZVGslXl6BD9trJYFoE7jdII3o9pCGBva
NXFINnwns91qer2pZXhTyea3AbCqFKq1dWbxjBi++lg0QzIqoP8haoVnE2uzy7upQzwZHV+yGXtd
H9/1Uje/Txz2O29ZrPxQKlIG0hzqdVsqgZSmHejKsi60Ztwmsdswglh+9nKAk0rxGowtZxBSaVKo
7qy/GUndPv33MeCzh1k3877pJrUM58FHpymiQ6ZVE/IP5xu2yR8FeFR2re6XHYkHKzWv8RVu+gr4
DSyY/LGL+25fh/XaqJdoA2pG3uNEzJ44xr7NESDIPMxtb3Cab+hiNc818nJTQ3kHaFlMGzfsSXhV
kSRwcObc1CZUxczDNmo9DfgKGU2zPsOr6pL9ZLF6KFF1xWQn//MPTt48J5TQSu+8J5N97Yz5K6O7
x7nSej9KetObmvyhmzQsTaLXbkGahNnBsSi1pWsUeSCsUfrFlC4svqLVr0Xias91GhfMR+vkOS4j
dV02jnoz2eahWibrYcyEX4wqu4shJB9hyz/RoP22OGTtFSbHpyUUYm3Fc75KHacImPA9448Um0i3
ZzBV6l4rRPoSNdWGYPg9Mbt3NaXpw6iG9xELKt+QchvTNydC0thMRs96UpRbMxqzjSqNe7eVeDtF
+n0Ws7rqDAuQknobRuCqhv7VqZb7YswFJNPS8kVVq4GZL/dDDERCV8d3w8maYI7y+yiNxBXPC6Jk
hjeBbc30GUZPRz1rE2TgC55mQYUw6eh+eqUc13jhUs8tc8PrrHm+cpum3yIXEvRxpUkvIXYeNDQA
gWIktedMxFD44zTTtIhCuGbKQ5nqGjeWvaCXHddNySGbFqrikzL+aA+247lpPH2jfwfuIqmempwO
U21LKlG9qFYQEJwYLCMsOBDLPTHLS/a7MsGkKglVRgUMsG3kR3WkjsbO9CtiBnqtFGO3QvTJzgye
1avIHPBYNIqtHSU/S0A7u5EZ1KZqxmoFA++2QYm0brr6Tq/SFiILCR/RwOS7hnnjIWUR3L9+h5a9
vEpb8C1xqLC0N9S0pXAsP52t72mXap6wqeKnUEAXoyY1mGU5ab5Dt+ayYsZEQnXGIe2szFOhjMXD
JPcRysAVfRYniEiA8RK3Cn3g6x9GY73GGmfqvhxWpBdQ2WgGvi+sgS1Nz0aF4y+snKwvI76qXIfu
vXrMpNWXW6zevd8q8SPYvJ0D/BLmTPZeY21fRbECITnRnTyIcPEFdtQamzIRcC/hSdAhoL+J1+pJ
hOOrlrTfc34aP0nNiJZFqj6ICNk1pEWyZAigoVdSdA9uLB4WJVQCynx33SjaTyeNsnd8P24wJsO0
Q32Vr5LGec11m9ML8u2+nzWflPkRqH330YdWSNBUGt0wzvml0xygX5ZUEGuZUM/2XQE0ZBO7xXet
zH9quch8DA9cl58qsGpiZuZY5SdY2HY4AkgLPJvlNMMKOfn0IbTkQwm1R47exx3JLKZ1uGjvhsL7
b41Ls6+i+lufYduR0rYomgkISvUiAdJklT6PI19rek51ULcfgO9f56hKt5bZ8helEB21eXivHLJ9
tGi5HahE0F0UQLHYZGlzpu9VUnOid+3lBsPE2zL3zY3dad81ipcmlqNfCdQ3jDzHlSHHyWd895LD
C2fe2QXmoLVroG6KNy3jR4GcWFaavYrbmoEGwi6gew2HYi3Z5m3SpMcsqAF8yXTPSTt2QeNk8KW0
aYruaDotqzBNRRCF0698MNuA4jkKCpvHOOj4W8M+u8bUfVOnxc+ZQwklo7JNk7FAH7c475Y9f3da
807Vq+sG8kVUWd9at+It4+ThtXno3NBRQPalFMWzgDV/lRosAIWm3WZFqB002T+SY5Pf56Vr0+uP
lY3dOAnfH4d0wVTUiyo+9fp/lJ1Jb+NKmkV/EQHOw1YUNcu2PNsbwlNyZpBBBqdf30e1qsqXeIlG
Ab2oRqVtiYzhfveeW8PEmXLtQpY/WxVjAIwPaTlEs57CqnQeZh2bft7rrylAKShTGk5vs7lUjoUY
nlrZyuMDXfNR7lRXwhxEuUI/yTdZy3YizMq+iBbwtudKJFhv2mpdUkSdf7WP4u7ZwBhjoRa9Fwpp
l5FRsQL0PfZAOp+NfTMFcrdM+o0FsSwkGvA6O94Xg867eKmTdSsbH12y1O+g0apV7DfGqmjxQrnZ
gDPcD2jTlEO+q1JbngaEAyqjDPteUzYHKeHHkebXFufDwvp0Ults0bJ1uIfLJxPG6SqcUDihPM8G
+qYlt/xF1trzy/xmMcxkZau+3I+5KdZ4ULlUzG6Cjl0UfsRbMsHfGhqfksoufQdQ8eM35q4A938/
90MNc9NG5hr52h5A28SfyvO/Gyy+a5GMxqELWo9DTiLXlX1FhrvNO0CDX8qQw1FTlHvIpXlmn1Kv
Y+tg5lxqmuVy8764/ljp+YI7FLm87D9Lf+zcGSPUy2KGlFvrunOyaSaPsKxTssoUq/TDVqsc5Ejg
m11mk+cDILEOtKZb1dmYo+sJCJgY8qa3upohfTYa5Es97QtmDoiIbU4tkKqy9iXV/DPd2aSbeygQ
jIqjVHHelwwHV3QU9hCCnV99UD1w6+XR7/QDh0KKLXJ2r8zEUIdNhtUqbnajZf6k0FHoiPDvM33a
LQCvdzy00761yuweYPKvzvYZCUHae5fOwGZhOWeClhiVqkVDHqY0FR+t3Cx8wOvYw7xFtZPJtW+g
D85a+Cb76dVS9bIxl8Bct7qg6rlvsNrHYxD6dvqcC5s76bJYwwq989XsBDjz4XrTYoxjboREdlyp
0U3WMuvVEc6vXLld/U6LGCBPVNf7hG/mhMnZvYjRuUNipgy0mNDF52I81YXl70dDN18K6WecGII8
32b0X+2YoeihoVW7VujayrRqn81dIFJz+Q0RVJ3QaiqfWk60H9fmaIEf1AqDYobXGXv5mfFRAAe4
KL8cp4/XcVvkmzYt0+0isb7lspec/qsS42GmbZxl+GivMHqz4TGiW8qNlId4W9mQX832frLnW8QH
ip1bR2zGIRGfSV9jl4qN7pI51Yvl52/ulIj9aCkZ8qVdmiB+TXJm52j4cO2gxjZRoPXzpkizmjFh
Vx/shTFKBmee2Ago4EFH8guC7rtkY9pWbs4tN3P4OIzJ+xr88uopHDG0deMFo/QPWEQVGdBO7tzZ
H8OFk8sGkuRR2g64hbkK2ABKrvcQoYCEZ8a69VSzARrK8CBvPwabBBWJ+nrFfa/Zi6vzDqZCt2mb
uljPhcsEywrU+6g4NchBZVFVCZ+4FUDgOaETYc5/Ot35bHygy6mbHbx85FIggse09pZ9saAMFZwM
tjKH/nrlh14xlkfRab/GXP/Wi7h9LCdmOMpxEN9MB1ibEcw7CQ92rdul2gb+ACrApD2x8rwrf77P
HvyCMwCnfTCnWg0evNnbMv9Vl6Cgi34x74fWMsMpIAWUUHvJuaK9Lx2csLBztN2gxxg2EL5vikUy
G4Y2cqktLvCx1B9JJKL+Yu9gsDlTj9kkBWtwDTvWZu332uSkwdTFCgqzO265UBN+iEayiOtZ5y9Z
GJBWRtZusQD0ERtvtndi0L/B9SpR8qtQ6+vRFuq9j+kio1lJL/JsXoOkHptQ9Aplu3TrC9ilJZrp
V18BaRK3liGWG5VwtEgFpxGN0ot9YWePgRbAS2paZ9shWB0Gbit3RYecaqrAPOqqBqvodNW3lnev
2NhGHvgAuKKsb7us+orR3jVc9lRI5o+J03ynPjUUs5drb0gZ88YVen92U+Hepn0Sb1CNP/3Kvcm0
FrzlQKtFa/TrjKquX2kaV0crZYGuLFGeRN8E0dDa3U2nYYgTZv4IgfvCbqsw7iK0pUG3s2bn0BT1
sIn9AOQ3kOHVIsr+bJCOO9blkuxyR4OqLEs9JHjwzbYOrH+gyQRJf1dA7V7F3MtXUp8++TAFEPv2
IeExY+9DOV2m+C6Z/WgGr3t1xlGYjicYw69Y93AaETbF65jV31RLDuFoFZ+EVF+bAs48VooVbPrl
YOYV80ZmT7RdUFwo8mptBr2P1ZUCCb+q6LPUX6q2mmgHmd4aTVxgxPyIDE79svTPjUOeD/sRJY42
VG8OEOkalms0Zfiq9SE7AqVyUczNLHRlIprV1ROHJcAzHlNyIMlqjmX+khVXQSSnFTlaRmj+odFA
qk8L7K3o6Ru12MaGtoqSm1T9bJDkf5wCnLhWQS+F7J+WNImxshmYAFIwMvgZ7oCXjbRV2fuit1VU
JH2z1lzRPCcUJW/rlss9C1cQQR2/m+r0MUt92CdN79ebBGDFmgYESMTwBZWgOGH2am/T2CKOdLdR
UZ+lyXpx4q8GHg9/FjlmZRiYBiozWONRtPZZ34wrOwXKyZW7WDV5YAJGr/n9pLioQH8IqmFZNYZ7
LQDX1lna0hY04x+AifxtMGiAGvkSz6LaUAo+hLEZdzt8z7zuQo54yuPnGMjfodaG+ZTXMMU0wRko
6UTUggfRuwrdmZOS4InlTWWAAK7zYqjrVapJv0ZT1pvAHW5ZhA9Nql7IvSska787YYwUkWZpLqDY
zt3qeUfHSOfQjNcup9TQ6NnoMXF7BqdCO/UQWgQVMHoJFr7L+6ircg94d4pwlKQtArNlnjR3fl48
W10a5DUOlsgsyurvgrS+NNT5QEKry33KtDtkZTN2Rje2YPRnBuZcKs2s/SwboVbU1xShbqHO4/PO
19CKp4O1THKNi4sGcWZVt94CbD5wpnrdu4sOr8CyQ9E0lLRhx/cxUOhcTQPzFWQQzvKMw6c5Dvlx
MdkzLOOHtcxlw0KSRb1OQy3jQq5V2VNlZcl3Wk8Vp1/GbBCA492/e7b+4KbCHUkuCHbiNfj8m+s0
sZfcUfXs7XNr4VxM641FfV5d59YqEEVToStqU/kXq+QfbGnE/cDske4mJP+7v8m2BViJFhuh2UzJ
V+3GjrcWRlx/jNe+g//3D6PSm6/IpluSCJz3m3eLriyXOHMX7+2CFlSzo3ddJFl6h93W+suP+gOM
ySZAyVUP/xsWW+M3fyT2wUwukpphtXCaWif6rB2lVc5AQZfYA3Hg5o6xdhgzXKHvXGfD0kLaXjVM
zT8LWk9QSUTwA7DfOVMbkt8J2rRUiMDSFlFaGLShV8U4gTm3Ff9LLPKe/fPvD8Q/vxumCTrWSwzs
pOB/j0YWAdhXDKwxRVc+Eyu9StbN7C5cvTgnP//7z/qnz42fRfYNehX23MC+/i7/ZeXLEsucZdpq
+ynBNoQrk9iJlc/rigKMCCIs2QKE6ujff+jVvv0Pfx1/3tUsD9+VyJ/720PvBa5WAE0AG90t7MeB
OCPYIxg35j2qhk5BUX9uKNBF+33TnPEsi/zOMKAo4hd7tjt57YqpQv7PTpj1vkOK6nP/4vi8udI/
BZ0WmVV80vT2zCluRgU3fnx3/lKm9pDSSDAZ8y+VSoT7PjiWI3ZkMydRZSD69d16Zl6wmksVMhe7
6ZjosTDD9a7QGIcZLbdBayrK4VGoobqCc0KZJhvgTtsBKgP8nubZCIrtQBqd1dAew0C1TLMYzMm6
NDg2FSXJj+noOurBrse9hEKKBfAZMNJP0HAOh/NrreuSe4z0z57eQm5t7RcnFlFvl7f5kHFuNo37
LHEoNbdf9EZ/nnLrrJpyCwyCIIBTHYtKH9ZWR7Ssiu+IyG30Dgxi3VFUYv8CVxtvOmRz9tYgqmz1
bursSKLMSbWYjqQFRr91q4yzPFtInFWUYJjsZCPxEfrfh0vVJSf+oXPM6ZnAUbprgWrh7NvR8vAq
ySTx7kVD1f/qq/ii2cZP14utPo4iLBN19uv5W9R8UjHqYZEWN23gnbh0/LCt+4wt+reRNq4VCPG7
2Bmp+0hom6/UNp16FWp5sDeCftWjMy10BKiJTWGS5yLvN5lBLCseItdJiB3G1cjn3Ng4hphY5pZ5
acZyB3LpUc7tS+UPN7WRqrWWez9y8r0w72fKWXLzTQbF65SNX4XyfzmIB+zA5Yc561You2Vv1Mu2
wssy+/NDqT9zBYzswfpMuOEbGsEkgUK/mors02rjzyYVN8mImNh1xzlG5NMWJDmjPMYOgXUmexhn
G+uc9XCKciAXlgPg3y42aTJ84vjbjnl8kxf1hekzPhUq7wRRe4SJG8HpFA5+vhu0uNgsM8PhjI6H
TNrtCm/qtmnoGF8Ultyc0NCencSP6rHYI2rv6iG704xED2Fe+VCBbQ42OFATAOmcADfYmS8yTr0Q
Uq6+ypbsM4j74+xxkzYGCmjK2LrDB/SxZMCYWYxfzSZOiZjB8CdVsL02crdWu7HlsEWnWYNZ/8RA
y+bMayAEAIGY45/XpE8N6gqtbdORytRTlbspt+/xYNl43gJA37zv4AHdbAsS4nuhHID7jeRBrM6a
5+KhJfWNvYCPEe2VBk+LiZ9KKMPhyC8G51FPpvbRNKejyJ073+s/hMsl2Mm1h6ZMeM41udMc0llL
MoZ+0hwDXT0UbXfEL/ZeieYuWNpTqhw0UQAXPfNGy30zgvSJGzkdAxMn9aayH32GMoihSSjNmQEv
TMqJ+9Fil1+1sN/7Pn/nuzkLrXjJA++8BEwjp955HEYtwgzXr+Q4HtSAtU8mw6oJ1EUWyc3czXe5
j72QZWGNBBaS7Fy7udKh8C8uLifrKb1ajqzRuaktt/yyqvm26LN7TmcUbdXN3rOaszYbX0KVcI69
+zyRd50uaaIhA5cXyReK+5lBKAUv1pit3Ta7iNp80Rb9M0P/zuo0guZMmLXzqNIrpzFKhjZZx4VF
EwDIDfSjsTo6Gn3YDjzutUSfIxuAbJr0E0UGU3oouit5XaWvjYOhdMIDreh6GzFnrmrbPNe2dXaM
Cntiy0PqpPNb4Q+nPBEPSW3w1Dq4ruyRNX7ujCv25agaA/1yHg6U4VJlNzUiAiN4ToLl1Fhyawub
3dhcPnHR7GYqW1b25L3Mur0xacsOwXaGBTZqS6RPLCy3ccyLpkjjpfwqfn+bEsGJO+sd5Mye+0a9
ihu7Xzmx+1TbZagNKKaJ/VlNMV0q3juvQcS7Gl9b8ygealPvic71nIuoE0T+OJyhn5Bdjwc63xYO
F9eUJIwUxlniIgV6Q1rOfOXdJRXtjjazUw9IPbTy7JAY00ud6pt0rG/NYUD849MJXFamASUM/0Nz
6TXeetp1VgGfnlnjI5mtvrl0Y/6hm+mVNmg993nVR7QLUlDoBAdFdT2ahE2LoOd8j6Qy5ybbuUaH
x8cQqN9mdW8a8HAHrcG01T0g2QfYETW81jY5gszUuXtMX66k9zAVGN5G7iX4A86Dn+JKqSk2UlL7
JL+I5UNs40oxkY8FS7igxS421yrm70FCV1HbV7dz3b5norTxWE4IjNwJAjxJ3BqLZ+wRBMp0LzJ8
GWZxu2unkskwlRHRMM+3VjEyE6mDc6Nnt0FfPYpJ3MmAEVKJ6QpH+k5K5zMw5G2sN8zMmbYz0opU
7ZdcKN3TyBxjQF7A3Uo7ZJDfjB0eWj9ZQItZk1oPi79xAvpQmo6WwT5qDCS0ArfptsK2PNvplkM6
PRe9cztcfyfeqXuGxXtFWa+bAKlt3SMGl7Ax7fLgy2IvY1w2auZfIfAIPqx8qHO7oNjIO3Ghf02Y
94Lm0aJgcNdXw6PWMkcrSib382C/uux+wsbCZw7tS9u7+MIhzkSMsu3VWHAsTYJ3i72FBcfejr1z
zw4+hFzT97W2PKZ6+0IxorNz6gr7d/cs62rfp8lr32QhXuWbpcVsA2nfO9pYjTLivjUfJ2qlG3lG
ek4lTE6r2TW2vE+TZJcwd/XZ8mal9hlZgFlZUT70N6OVvWh2f+fw9XbmdX5l0ueUBUfPsY6Ynk+5
210NF1SqqH6bSATfIPNWVR9veCkOfUBdZJOcOEEd5oVuG5/xbdWHrUT2y8f+TlaM7VjiaAfrZ6pl
DQoZqn3rMG/HQ23QUcXhuOuzlYKdGoqixdvMBTOi0RIz8zIXYXmVyvtyVqHO2Euz4p0xFS+TtKvT
1OfazaB1dy3NhQw2lk8e8p2hqM4pY+fLwY5nJtV3P5Ub1+6286AeTRqgSi6JVlZdJTpNf7DjKYvm
Ynjgqn5oEJ+NsWjCmuLQPGZENFTOLm2se9KoZqgX2nEeKMEShXWmmQKTccXzrtIR7GMTHzTupivV
OnXEkNg+21Z7LEpxBNIpEK6Gz3Sqd8oXG2/AfaPFPkbgxC9PFg2tjVVts87H974wg4x7rdsYU/OR
9Vaz6TX9Lsut29FItbAytbOeQyfxruY1v3vsLfsCjXOrVepR+N7OqLgJY8Ogw2KIvzWzv9WunR9J
j1RkjMY2q/CnGeMxt8dvqKdcg4IjgUqPM51700p5sryJMVFAAwf2bP5U+z2m0CjUdH0kcVxsR7l8
9W11iwjKhMIjYX+dgKJTCSAkYWflP2aiAwvPJK0MxJypUltpLsVCmDS3rjGeuDOfZ65JHNSzm6JQ
fF3KokTIPjG2XI9W810u2e3MM4wg6Ry6VrCLxii6RWGvek0ezD47ppQOUdiB8ZejJ5bPnvA2isoq
HYwq6hdi8Ut/MzQtr7G09nZmT9dj81ucqtuExse1dJsNghjC27IgcrbmzrSLLYzmXV1rH0r1H3hr
mePZv2TdPnUmMxmZB8cms27MAVGsSHRazRbrEc0Of1eSbgAZ7gDWY5UmaC8GINA8rbj2iN7VjM7E
KH/AIHwtgML8rDJWfpcw+MCvZ9k3QmgpWeC83Xddv/fy9KKRztUJTRVTccTZyk3LHt/RF+4CjQN2
P6u3JRu38oox9GeMZJo5r7HpliHHkS/yHI88As5BuM469+CxNrQHzeqnQh6mFZcVlU6IKFOdWLlt
uSZsxBVhoEd38FHM8Fo9aWNLaMH5NjuXV8+3P6Um6g2tWwXVBWkkGI5thKnYPbhFmymz+tlfNXbL
cb8OO7La3NT9X5IEm7LGd8s0b2ubqlkOt4cRZkAyOLe5MHGppVt9NocHIb37/5QRDRwmW2B4mGy2
Ssoj1scWX6R2T8GqiY2tvcQlwI14ASnTqxdm+lyUKORsVXHMUfSGK+UtNblj9lncrEa9VOtqgujO
FObMKOi9bGEJyPa2RO/C1IulZKZRVneexdJxRCKNgshUXuf9wcQhj4I3ygAgDYjTMC5v+Oi23mLe
2WN+zJL2gOG4XZvL8kE6lyOUnuWhv+A1WJSwN2xxat2adrwxhJ3sPaOnL60jZQazKTk1A2OR3NnB
D67w5TA28aXYa6UVqQU1toKBQtCr/OyG9JvRksJ1yUrZW4yg6CbBbFdY4Wj6UTG2WwCG28xOvw1d
nIGE30qvmkNm1ejJpvNOGOS5yAiOtA0nQ1snvTBdPxxCmh9AnrdVvtRhW3ibOFP1OhDzvVdweep8
Rsu5GH8wVHMi6K5DIB89O+fflhDc8UrMR7/GaG6YHFA682rtLeFGZO9zFoeQP/ZNVr6ZXvVN4KcK
2yF7Eh43QV+lT/1UPFUi+eSAFkdqCo7Xhtp0RC8mSr3K8A+kcj7hLHVCyGnH2XTPI55xnDjxtAK3
Mmxl5cXPEK82ROK2xcho0V6ydaG6XaohHetBdrP4sVojcb3FS6ExCVNbEwfyqsznzaKnN3PmcVml
ayAufPpF5I0NnTVsJ/cz7jpeucz+qtmvdWk+mNSVhWPnfbeLQ8ivveP2eMsoau8M9Y+I9ZlXquEa
u7zSeMAj6l2uiFHv6gmxC+M+ZhWiM9Y8+3LCzKQnqNSNdrTr9kz+kNI9164xHuIbbDH+dvryKHBQ
r9ypPkx0AO0si9GC3yODCWt66OasJyZUfJSewXBf55bfJdXZJW+znspi16Xtxc/0ZbMEWjRhZWJI
n7wGtvaS1M42CLJTSaNRCcY8rJJpj3kqtALtIWjHS5fX74lWvOkWhtel7fDKxBvXmQ99N6wMrYtM
jLh5jFllEBoVtpO2t66SjFe+BHr56LjO2ZYOq6K1k9pUhJ4qbqSCldHWPEIFQmynFE5A65YJzE+T
6pc61tpQI93Ve9oxhcBb2Eb1UeIN38i2fJiSCd2mcC5cCN+nqxbsKm/nDdSuFl6XrNhu84i09q3M
5WEejQN1h/ulGRVzGaVTWc6RfsAnO9v37dBHODXeaJ94zgtv3/jLQy/GQ7Gop3QSx9LHEU3ygN6N
wt1liupRP68fIIdLOpizF1d3URanPUGpbddzRNdJr0CURSDoOf3EjUCfkvPBRn1oEhw67uT6mPxi
9CjlPTlX+d+k4tMLpouvZzvoL8u6tZtXe8Tv2JlRl/OPY6fTSnUaM2236OO2mobboktYURp6ZcHK
f5d2c7huOBY68AoS29YxJTcBTmerUmgvSzwd8PJRgVlYvBI+psJrm3AIJ8ZihcnesyJ5sBjeLLKr
ccJOoUqCuyVgbcFRnK8UNV1sqO4q7adb+C8/jgKHEwR8hJi0OqYyLNhs+zTaYgBV38iFz2U+Zrx9
ZDb0RNzpAipPruIqlLr2eo0iwuIkvuaXFCEuwTbt60+nyr8ts79ZyiRbERI9Ck1dN0nzoSc0aFO/
mZbMyhPH3mXSePfQD8ABURhRwhDC4cbsK3mIJ/+JQCq15oxiOVQdG7oLw84EtLTU+HkMFjQWSUdm
ybZW2YththuTe1eYZkaxkal/1C3xZOTluz8wCpHs1wsRBGKJ/WZ0GHItSCDRjCUGf8MALUg464CI
ysSFWgvEZ+Akv4qCDta8bbbltdcYfx5+jqThNBFXhAZY8EcwSJSmmPcxw6NVJYJ6Z2gkYeogKXml
A1oZJ7Zi543uuIdewRma9Qr/JNWs/Px2XyfdK8VpapNngjhp0p8YrPILTeWJL3jC1sGtx03Lh3Ys
D62b7s1rx/tAAyj5z/XiYYH2Bx1zTnDsq25TW9WB/33M/mau+HR2ndkzMFm8+7mT/t4SqFOt0qyI
4fQz17M3e/5VTxlr2cKS64jPdpnsqOcksdJpkQ/91ntuhmZn0NtJcIkJTQ56iQwqp5G7NBUbV/Xh
6Lvb8lphhYkpW0lBmyeEMfs4Ymc16uwgRZBtJ1szt/FsgP6Zq8elnLBV1LtCY8jNEPa2smk9NRJ0
A3xDWcs9tb7GV5K6ijwM6J247jbjcWrmyzjla1wrZ9YbAOIYT5dy2YLmf7Y8ZUQ0Fd1oefWLe8cn
ybzn1gj2cIl2+D6psaUXHvbgxpzjg5WNBxxaBn3v1KiOGoc22xvP/oJywMzzRmnt5yITNKv+PUiT
NKRZjdF8an3kZPV4WjTatFlYQy11fwpBAZXLGRUzVPc6yOYZs/C0HusZs2TtbHrDP3qlFh+h6VXc
ZHE8j/TMOrYP8Wnoa0JsrEfWKHZmJvekF85wl8603tHIXJzzjAdfQiJZ9Vny1HLWory8ZqJK6gVC
HzO/+mOu8jNn4INy21PtpW+pqa8XnnRX+DtVDDcIPc/WaN5azrDTqR1qYExFRIHQv3DhODO80B6F
ZDVyAAiREYvQ9kVYVXESIf6wGk7jPbmvX4HX7LQhwIPs/SSOd8kaWkP9ZJ9V5quTYETDofi0zJrg
lKw/G8j3UFs+05iBLQrsBxCET0yad6WRYPZMM8TPUoRxQvqS4yc3AIPVpZn0l86Mnyk5iQxzeKqH
ha5arz438VBEbSJv0dz4b5mc0ihJCbQhXzooi4ElI7JL3D3oGRptvqlkOmsguCJlORcWJhihrvXY
crgmsBnfY3miiPQasjFEFXZECkM659S6Lhhr9C3P8VKmDorSeNcNNSXI2q9WLufAzG7MYvrBF7+f
iuaFjNC94FjFMWTT5zhz8Z2TCW+YfZL7I8Ddh7aag0020uxsNszzO2JzvqVtDav6NufuB3boK34M
jnCt8WCkLbK4pE/VH5YgNBx1Nw3a3l5IHC7sBY3wnsidh9QwbEedRVa1ak1sqwXulyMkVCTWO3dB
WSraDevQLhjjco3qf2gp2g1jK7/xFE+Nq9L9wt1hlTTydqbZFHe6R3CgesiToVxXWQ+zjbVQOK22
iavy6LkoGq4iKFDZ7aOliY0+sEnBsyLcIj32LNV+FeOynt38i5Ya/l9z9z0m1X2uvGlV54yyvH7e
y0x+IyweyM0gOg/NpRHyCTMmwz6U4GbxH69XxhxO1a7z/nOD2PakHnvbRKBD3BmX8rjoAaOkrl7D
bd6zWRXnpW5uLBKpK16LkftAuSE1EfPB8M3FwNNWUwUhezYCBNGq2vY974nBnCgdH4XZ/nQKqo82
uPfyOkScs7TZT1ZykNrwbuBeUYFz6cE5YHWww6ya/Ahv2oedSblJPKqMg/ZVkhY3Ohu+OBF5qZPT
AqqDQ6dznmWnfRszL0q9vPV6D4whMe5zoZZIMPVs8mU7BiNekIWIH/Lfh+Uv+xTopmzSLdPw10zE
v6ALIG333o2+2CcnczVyyDy5Jhks4BGY4ZDrnH74SFpzW2hsjkERVflkr5NsvhkC55eIsdgk8PrE
WHzKgly279D2rmHZiJ16A4xlu8TLSUcTC3DdEKr3u8jVSaPQz4iTysK4P76WxvRYKS5gfs5qYQ3j
o1fRZi+q+DHuradOyVvD4rRl2z+Frz4Ndn+oHAw3iJut8SC8LXizBqvCY9tEwu4OnhWfLbeHwGm5
j/0UqI026Y+wfU8wEx/ylMSCZkdN5ZxzM3hb6uV97vIbOxg/K5mdYl0yO/Lm7xx/6zqZl7sStz7W
sK2+1Fstri9ABS5sR49m2/GR2dMebjheQQx/bulxr2cFHogShT7F9BY5AKuvQkPUqNgy25LKi6wE
aUrV96Mcf+V2zLFx5iyzZC+NM94tQt0SUfxChTdW5TidMc1wpaHKF56IG6ZJ+aD6jrOMe849bQ2l
ZK0B0ysr/9n3mq1biofgqpC3JtJo7bvrJS+nlfAeWrf6bi1zbcr2kKoZSWJAcyIxTyqNSU2XrI18
vEwEUse+lWHhZn/xPxhXVtn/slZsqofwIeiwVmgE+g1aE2daJQa3iuF6wALJUIB/pZl66CdOIG5u
uqthyYzTXHKXTM2Oibwa0L05A/+lf9C4Ao3+8YsAaPQoIQd4bf02lG7Toqd63Ir3RSk5uuRx0P1y
c7rlRuDexxin2XPtI/2uGwsSwSrpFqTpqxmA6L5fBGQ5TJvb9r8Py/+J9LmmYHU8GkxlXabl/NL/
NaGXykoJCMfgaWfaKDERw6VhA5pdf/vvP+iPfz5/tmG5kDZN93dmLA3oXYuWDFdYZ5C9YWUrLpXJ
Z8LjysiQRnbLV0RVkuQjSEyDvFEZGF+cIK8HStCwbphx2u3/4uj4w99PBoN/Djq9a/4DWTaTnyhZ
wLx96kxESNW0qCY0UzX9DYP/h95Z28CPcMWVebqp/947q2Zu9frYBXutSq0RDMkUnLmadK96WU7D
naDm/q5hJP9igi9Bx7X9JVgto0nbr1VQbu4ipdD1SIRgLbJMaUQ9A/tZpKp5MjTykuHkY0COgBFw
Ve8WMiGrWDdA/pS6RM7492/zn66i6x8DPM90be5Ov5PeNMuSJCIbZuWWPW8yF3c5eGUMkVwEKZrq
/vIS/+lburbt8MNcGkt+f4dHqdrJ1NN4T5o/OM2pFXPsMmmD/8uf9QdvjEF8DrOKR/WO+/t31FgG
/tSA78ijqG47V4h/vZGnEXWa5l+IU3+wqBiuZVOX5FDC4v/uy8L1cG1I4UcxK6sf/Z4B47Ynbz6w
0yYQDDS7llxHpWgupFwwrwtgqj///i3+wZ5jUPVBnw3NbJ7+uxWo6fEvAEvjQiWXMkp757So6YaO
X6fZLkBM/vItGn/6GvlQXdc1gMHyY/93sTGUVaDOsNjAaQqwvxjtWqtmROWhMtfedI14yGAjXZA/
sf0ZZ8Nr4syc8p4mv7xzBs3+/3OsYVfjTjI8M3CoUP9t9StJrDoZ4eS9PxFaIoxcbyriWmEtC/Mv
f/wf/nYLrjOLH6xjGHS//6ikSRI7sK19RaisWS+G8lBGMX81f1to/7Dh8QNAjjsg6WFA/rbP+FdI
ITE1a6+b+ADWXemZRNrqgkxtYc9FQ2CyNDLzlLVwqNZSEPlZUyX1Afn4xxdKeH950v+5VhCM5T8G
PBzo3L+bwNqpyUH+ON5+7vpgO8lyfvR5M5hHG8YZk+t0/+9P9T9f4v8j7Ux65MS6LfqLkIALXJhG
H5GNM92k054gt/R9z69/C38TJ4ECuZ6qBlUqqwjgcptz9l6b6wlVldhPUD7O87moARqRi2HwjCc/
2Ch+N9yNPhJWQu6tw+1LXX9AXArHhcqYFuRVzF4qRZ8RDEorz5wgyqeeaM1DG9fjNwM/8SZCEbjz
gHN/vn3RpefJCgLr8s99zr9ayLq61tiVPJthER2TUu+fy15Q7Sagd6cZtbcCg126HrKsKXOW+Veo
s6+2yxwKswh2zrFmvI8hlP8WmaN+psdKrPZQyHxlvCw8VDZJYpKs2qoFoO3tLFHwVaZYb+2zVfnd
pyKoUvUIOE35VDnS/+2HrhbtPcJoj7cf69JluaZw4PKZBmE7by9rVtR6wVtIkjSh5phFk/O55EBp
yk7iz7fzs9c4/opW8XoVIJtPEzZBFcSaQ6Z8e9EMMoXPSY13CS1FlVWy7elC7gcEqACpq8fYy2mL
4hKJlFhZufbiDeMXInDMXtgYK+2odWmqSiCEzAMOdaltrFj52ayEdqoL1IppX67d8MLHScAvO0DW
ACDNV6GEsScbW6bWOchFfGoLUR3aWhU7Lw7XUkevZ1yosPoUKSGnWWd+KTyXCXYIBNVuRE0dRIS+
1wxnLXBy6SpMteQTkIVAuPj0lP/aQGsUrbqY0sSpYe8QbuxGA9FTm1L/5406vUjWKmkQfyMQH7+9
jhuOqIeRSZ4MLW7Rb9ajK3a0odZe0B+59JtjimCWFg4RugbmL7ZDby9UJtqoxuiYLjh+6QC5WlmT
PVC7+bOnNN1HZwj0apcQVxMf0NIhIbIGHdUD8MnwbKT4GA6qjo9ta7Ru9oNKcfgh8Cv6cKgUYrrR
Ua89INdOf49j632tRYIpcMRi8E06Y2eyWR2HsxiAJ2nWEH2szLr7gRtDo5pbYtpBrsZBGHRQBBxJ
7VvXOrk0f1Wsyb4Ue/yYaNxjU2mULdvT4ruLKqPYCPyKkF5FNVHjjbGfTMy1iiUzQrUN/1yU0TbB
3fIQlO2AuMnFMRYK1Ho7y8y6x9GNq+/IaPlD3aDxousOMpNhhjvXinN7a9v9UdZR5NHMFNHXCLsy
GrUxFwKQjQ86PRlswE0ea365b+CXQAtJYgByiecbn0qrHd+rLS+UjnkCrQbp6ARqYr/vgIpCc9p5
QfpgKSOW4s4dEV4mxeR05BCOduz2JKhNE87bt895UOU7sEyiEJCavH37qdXirLaBRzs9NcoQeOGh
aiXwUbUed1YVtocy0It9Tc3xrAyx9pKDL1oZ6ldzhDDYEXNe57hoXI/AHvgRvWdqhYADx8e8p80j
0ij8IFXa9rfv92r+JeGSnQI3yz7JFHI22LFS+V4UDwrh20q4h5di7IMMYIqmQVZI0FDc5akZ7MNM
VY/x2Lkrd7r0uImEcdComzbM7vnjJhHNFUZiuOdU4r2tu0HsYqXPP2LGe27VCnOTzsouFFNHmmt7
d5qKEuX2I9Cn9XT2ykn7hLrkCE6mmjlbbwOKcTTFJq61IVGc+6IyPgZB+Vp63kWhMZbvZK6mHzD2
eAIKRiZyDkWJgxZeZNrnNKyNZ/SIhYd6PQWx1MvABQdke3SUIHGw3XSxOfobvyMcepc2HSYZWYmX
yNVwd6XsQdWVDcTC+GEAs8cWOvUeloC3Y7htMF5pzCnngpPIA4ep4bUSrXnMU3XY3354V7M/44cN
IO+Q9XsaRG8vNaJx0KXZwV+2FeXU1Xl51+Jai1be0dJloDzjpeGsCDh4Nkwx/CEU9KhhsaUMXw3A
KYIevJvHK9eZFpH5ULCnnGag/xg2tNlQSP2gTgc2e2d2YN4JICs+FHpDl9ZuhntjGENq72G5D5sJ
zPHvTxJXNUNw+uo5j719knRBfKOtM+dcmgaKndEzhi+i7eXadZZukUc4RZFZU9Vn9sYQd7LdCnrn
nAkiAEc8d3RQY6NgqIOtnUA3x16vla0Go3mFVX+14WKwEDRjSI25lW3X7C1GBMraFJgBYBmW/yM1
ogTPcJ+kO9vG0VcairgrXVTytx/swteg44/iJEjJkW3mbIvpywqSiYvfp7U0RK1m4D4Vo6XuFLsL
/p+Xmt2g4vS6dGl+n+sJbqf3GT06F9GbMenJbt8Vn9j1WNWn54khS6csNN949fCt2zoCGGI1OgTG
cMwPxTDkh7Ypul9spQcKZPBdu8KN7p2UP7QJI9LScGo06oOFF6k6OgCQX4VWGCcrTuHn0AoASx0P
O6qA8eMg3ezYSF0Fi6okaPrNGuzJETaTDgLJ16HnGbhoqqwdHiQ+wu8pux8iTpzxpfaD4cWDBvw9
cIfkU1U7zSkywwhmqlpTDa+VgTD0GsXD1IgK0o2naNpPIkLV54q2C527QW79PFZ3nCnzn0Wk4UWu
IENaJdLRbTZ45UUdSNJBv1IbDxSSki89HtvHlm3YnYE34tIiVrtIjDJol+NwnExKIj/nBsWOODYJ
YHfcON1jFApoFJa292F0OxrlgdGc3HYcv9e9ST83b5zyCRBuj5EiG74loaEdvUihrdxb4U897yj5
1yJ6MQyXnjFkpDtP08M7g83XsdLV/OiYCXBru/ce+w6KAQCjihcFUUN/aho7ec+vVEMiVJTRO0ii
lzC+VC723Jhqz2OuhdbPGozn+y4x3SdiLaYmh+J8qHQcCUnvmZ8wTBao7235WUU/ewLZEt6xhTYu
FhmOOZaoUf9ptI38nVbwcjYJcLSPCHqaY5V2ibcSnbfwgXPWMFRz2rZoVwsPk1pC5dvwLiFVAXRo
cVijcMj1+FMdleVjGRiVQOznru3ZF5YHiniSvykoskLM5rR+VLQhsDvvksoCu3HTWOg7pEjHf19Y
dc46zCSsd1KbV3K6bhyJ7xq9S+TZgGFAlm+J9NLOskKRd/v7Xpim8Vli6ZyOitgHZ8sBadhDXYFI
onPpRz1pEFpvkF4ERyTcJWXHczQLNfjZ0mKl4QrJ+Mft618VPYShU9ShtMO44cA1e6RDCRQIMFtw
QXq6tWimK17ypJnDvjHMlfrK0gT996VmJ7uuMjpCXERwEZ3/iZgDcqvrO1trVxbYha0uSYu20Ewq
nRjhZ3cUo+RwQfMA0BMDinxAkzsrBvqrakJ979BceEyyPv7aB+iSK8BqK5f/E6Ew21ugoBUUG+i3
6FcLvKzisIhd1b8kNJnkPq5z54RXV61PTSERtZqtBiSObKXw0lK+fB2dIfntDGrzLUdbiWfTrUJo
dorrdbsezi1dySSKY4ACyspPXRh7gpfPjWN8so35k0rrskpyIwdbV6G58KQYXjqlmnj/QYZ8yAgP
hqG/ViHi7duDbuE7FphlccRLtkFXu0lAALmlZYF38YTqPhgBLWxeRPd8+yoL401YxE7rgi8YAsxs
Q9CPMWIcK/YuTYLYued0ewwoCx8D1XVXJsTlS1FKAOjFEJ8nvw6eljR6EHqXmm0HYL5o+Ji1CC75
urWVCWPp2VnEo5OlTawG0+Db/aPl2Q0a5JLsIbhc3xz4/gjzHJz4K3sc7doDTm4UNnPaJZzXKMjM
PqQxbKOmNizlnOQjKMAIBcWvzikzb2uKpre3hjQGBqoZdM2zFhc10iuS2L6KYJTxUSaOWm7HAck0
xhQflj2GW4myIxLNlnpudkDJqD3pdo5hLzRBMO+ChkKgDIV4anBiNPDHTftjEajNJ47y2mMl49g/
hKzR5UYFkfCpV3C0bBrSW5/1ytB+e2bJpOkHufMgEFFjRnai/FXhsPKj9urgYwGTEQoroe+flQFC
JO5IpQJCrtfJryqUxC6UjZn2G28EgwRYtA2NXRvHSDZtbCzurqdr9uLQ3UX2g/aGBQ7s+VY0WQg4
h7gJmHiQydxNbeTFe62pqZMUulK8RElpP7VtQTmkHOvkJWqyVNsip7fwNOt2Mu0b2U5uOqpHYBfU
wIt2BR3NAJ9gFkIsp4iCVrFX83s8I9AcM0qtyEtVQkXORQOq694Zx6EAQN4EAuAjqmu6aE5pAGRS
Cws/JRvEPaSt5kTPv1bJuJTUg2KlCpRdPcJfP3lelYdb8FT2K1Nn0u4h5HRfKxP5+KYKY3IbeH/p
FhO//F4G0x2bQvA+S1dp6205JIidakW0+sGmqQtHJxsVOBlxj8a4l353HltHeVJzkfRnL7KpNGua
2/40c2Ch6NFy4Z9j9vXvINKACaiNggTFqG1RzlSd/xT6Hj3CyRIKX7EFUTxkanfyzZweNh3T+uft
iWNpXiRAXrOZoLTpPPH2E0vHxqY33XqXODT6vVuP9i89qJpvJa3YdBOpkKE2vRYY39uh0FeuvbAe
T/wARPoW9Sl1vh+IjThIK1B4+Jfc7JXUApInGh2/Y2d21fsEfe1aYfcPy2G+YKE3o/FBRg8N0tkW
xE08y+db9y95HKrBMdEz8RmddHfvoVe9Nzo7hjghtQd74A+9S6CSfoVoG38ZhMRZzv4TCZUPmLEQ
MsduAhocJ2zvq59a10A92CjaWpjpNPPMfjGbz/9ViTkRzSs5bFmglaKtvHS+8w2VrQ7heISWldnm
B9XKvtqlCNfOYUvXpGvCQRodABFUs9lQ+uw34ohrFqE3vO8VgFJxR+ttROPT1WmHPIul/3fj4bvb
hEU6NO8U5B76Gf1/fh9pQZjh2KmI7dF8Gf4KyA19QFXJjJR7ZtetLO2mfv2ILH4tJwDag1PJ7+0Y
zslhQNKoRBc8OdiJrRS52841MxVHcmpr91EhAGZ2qSUfGxNwPm7spsPSh3u7R+ZYbn2RCZU8nVj2
d20l0fIRmeZ/xB4TvsSphJJmmzXKO3hYmCmg0iAnp7/isWeZ3NlBHagntWn9Hvz5oJ1bcnaVLUx5
LBxsnop+57pxQmmYHb2gcGwZ33MSVty73qu6kyVqLbijnxEqaK9dSEzgydynNFeaFysYM0A0SV2h
1ja7SfBsIlvMLY75vaN16gHXklMcssBs+iNuoOhL14r+XA1j/p34aANi6cCvKGrwrYfbM8d1518Y
pIZRh+BDQhb8J4T3ry4JZbK2MhwMyHlVJuUnHP3tSeajCgqEFv+PIsKW4QvTv9P1Ln5Mo3ZEvYaf
RKLh88K7IolDcQC05+EYsOsyW9k8LOxT6EXZUyGBs9tVfS3LzY7jtMJuX6g5kAbNeJQJMrm861a2
eNz39QhEgzi1i9XpDDXXshR9F7ZtZgeXqMbWUHelRQBv7N3hQ/Q3SE7ljiQ8B9Hs0O6iOnE+AHxt
3+UQhzfw9FBXt2lxCSzK47bZdhirIHAOUBiBYuBFwPYh0adH+GBy877soo8Cl9TH1lMkMkokb40L
DtPryh5SCMp0LYeYnNG3uI9ynAselcG9WhQTGSF7F07KUlmCaXD1/j1SqeEuGDDDtkqaHvIKMWxf
NRb5TImzUYjqpKnnxY9j7fWX3rO+y0jpvyqxXm3ZtryIkETWzteyO5DTryC57J/QSO2dZfTWEQwp
oUaKl57ysYWmlWGYbbXfeSrMo511+YER3tH2Kexp3VEfmUYGbIt58CBK8OwxJ/xHPamVS5jK7FCQ
q3Toie1Otj4m5K3AG7YlkgvrYGXS1Yj64F1IQgi8JaV4CEJCClpLvhtURQN3mL7A8/4caQ5e/KJ7
NLA1gKHna4z5pa80hLyjlZoJSWQ87yoHOCjLwSWWUYP/qlXOSXWGV4bxsz9GOe+2V7d1gEK7ZlP+
QcYtHA6HlGdfHZkaBpKMCjWSJ5JHIWaUmfw8ViY1yc5XajZDAXA+zWo+Cp+zISv7FttyutH5PRFo
BP7dadRXe2z1MyLwZp+P/bODtPLoJZj8lMom+6QK1adYqndF1qfm1i8jlJfJaInHwnbag1INyXbw
R21XV6GFuxssCaQizOmD7mpsQavso5LHEyal6C6lNB7IoUu3eoS/qKABuPFL56nNSKPGxFjfg7Lo
78sRbajooJkbnT+wI8ecI8b0h9vq+s6wc/sxUtTqMFaEWI0hOTJJnX8nW07flCI1v3Sjbe1jglk2
TOHpLrTj8uLmtJ7AyI6vTquZXxsLYylLKlJUv+iM7dgr/ntTL8r7aT65k5nSgW/Rn2BbQx+MSu0E
uglNZav/1IkAAUYVa2cDC+i+jHIFbF6GJ0sjs4CzUbMlDEKDrYNvxZLwX9pamCd7CseDcD0Z80J7
a6k+Rk+zfAVH+qvSUULodledZVkSFDJZz86OJf2dsBLzSCZ1sAOqDgYvV6eg8Dj83ee2scWIq13K
sQM7bSlIl6lFP4CkniidxLMNVPwRvweQ3aiOPg9J/kEiF9qSgWhhlgXVDXZV+wmzQT57eUotuUwn
lk/3XA8W8NvR0C+m1wb3cFl/QWBUNlGZ2GT7hNychkMw0Px0Sx4gcc2J6PaaDAmtitmx9h0xRkE8
fjVH7rJoYItbeR1unc55ifPWAaEd8Ayj6Lcm0+DMApJemH3wwTakoZNcn8EYEdBHqu6bXaW/zLT9
mkujPqeESHMU4Y99kKX3XQoqiWkVNSxj+IMjzzT2BKMVh6HE7VeHHI/MZOiOgI/jbUa/GEwg5/DR
HypCpCyTjfSUgmfwSSuyfSKA/QW3Y3evKzZ+GGHWh9FSvqg6LI9gCO9ySayPYsNH4F1SPlCxSPuV
G+545jDYibFjGrCGL15rsqrrjfdVr6LwIUidGoh75J+CJNB3Axz1Q+Yn6gNtJuyWGSajhhTObZv6
P2u7BFHJ6SAiQb0AoQJjYl+q6ZRvUxbBWWZ18Bt7Gby3GnOAp8U/OO9/FaUcH2IVrM2IZZyDcjEw
gybqj6SML7LtjFNi6T6BGmN2NGIEiX1sEopsBNAOVQ9BfmsoB8ceglNk5x+jdBKDq7ncVgXYVLJ/
YL3ZFTBbDzMD/zDsXMTze0Mz+eLM9ilgh7G1EiTfSkwqSlU1TyEGpve3NwELO0WbbSLNDxzmOjly
b7deJtBis9bq8KLb/fDguwy0yBryrVsFzbsuycJznQ1rstuFqpdNI5CCh0GTgJrO24vie8chQDDM
RUldl0cWQRHc5AV2MhbSMfdPeicAOoxNGPxWIQDUxJ043crhZalX4VBO4uTPDoiFf3aUyFLmzETt
/IsqS5qj8MLLj8DjkcjbepITTEhJGoKnEmi/Ld0l/NbGKqHCxm/blWLjwjnKUam+IXvkKEU1d/Y8
mqqOuybxL64BzQGyDQ0RHLlnE7r8Y1LU3r/3vNDrUoig3QZ2bt6lGQq1cR1UKkzgTXjQ8+S5VCSY
hMbuznbkJ8dMNYOVPdbCQHOQ/NMunYrhqDvf3iMrZxxZbLkvGe2KTQS18YAlzCSdIx3ue9mHd4ml
jSt1oaWLTqL+SbeGknTeyaf0L+0p7fNSGOr4k6BG/3dEMkiBa1p430U0DiNeCp8E09tf1cLWlYap
REkFDp/T3+yrUqu+gYtTBRdQQCyHZmJHpMMYQ/DQsFVYaxBfuylAc8McdPALIBqjgfr22crKKGpJ
l+lSkPd1DmjfUwATyt6ebF+uV5MBFBrliV7Ux8ipvnMywTXW4oa5fdfTZWYnXYeTBANZqgzk+QdV
WobFYYliNrI4/6dZecYBCI67drhd6DE61KwRIk6qXRrwb++2q0g9AjQVXDDUAlpSU7V6dsbM36fj
OIJhEMVv08fjG5dq+whOKd+3Rl6fbt/r0icrJHBhhGwoc67qEIhuWAK4V63o+gNifrlh91WzvFKE
+9g59qfb11socKJjI6GeIqcurkupovBUM3FhaQJSAuCSDqPx7JW198vXjAhutiaHe7SZUj6mlubB
iwaBNOjehMEehvp7iD3XhyoQWsVWNwiC2WmZtDtKlIX+KEaLWIncTYfqoJouJs0+C3pv5WO8/ihM
FakE6lGUbAj5ZzMA8a1WkCpxfFEtJ/9AZAHRW1ZZP5KrXP7zSDSxYkjzj1JVvzLQUNrMk4Hk3Es6
Ot5dXgzpnu3emqb5erybKiI3Z9IJiako9XYgRio5B5ZiBJfKKYeToGpwGFIz299+80tXmcT5hBAI
zl/zybpWOt+MEfhd3LQTd22MxidOiuHD7atcj2fzjzabSUsygcz3ARyzh6ITdXCxY9u/k3gPT5Fq
EtuhDeqHuNC7/zAYWPAoh/H1aFKdPbs67K1AT0gEsfSsOPaeVI6uojt7InCrlQd4vQhwaxJ7F0sr
C/38NRk55SOvpo4wWmBSjrRk02e36rtXIh6UPzySqN4nXtD3u9vPdOnCyM8pj6Kcm7Rkb8cH5+Ku
Fh3PtEdDBOVXRPgXRwWlJK6zR7Md/HuirX25svgsbGxoJU7VtKm6g4dCvL2uQpAV9ldWH1KvEV7G
ZFKRZolJPtsQtjJsFes5pJr8lCQ1J8gwSlbe7cJ6RKedj49hNHVl5i/XzgBS0cybCksRSvSiL51H
Yrz8uzGXnKMYUt8C1qxzhG2UyLY+rW3itwaHPmfiGcfbb+F6s2kio2PmsSh1EdIylX7+qnIVSibN
rMcVhRrU3YMjfs7zUtkPOWxLdv/B15oeyD7QzPShRwWwsk4sdFhNnWkbmwUvg232bBCUEuZ92Cj2
mUNNRWSKTiasV5Bakg7apgT+TkMMal3hjcCJ+3TcpxGpnHbPKdCC372TBb2OvB+GR7f2OgAtXbHy
uhaGKV5DYTksMFj25gqoxJE15ka8uyYbibs2LDzypdr4lFUjBnvCbsE65erKW1mYb3TU2QYbJJqd
DIa3byXweh0lc2+fgTCX94MZgU0L0brgdui2JRG1KyvC4k3aNlpKjhtMA9Pv+WsUEGgEkaJNnLOR
6MQYlK7u0bxGkeyUAKmrMrK2umetTT186/x/3+6JEJdYtFoNnBooxWffIqM8r0sjJQpndLMHt0h1
KH8+1bQgItBpi8FMo4SGe/wblrD0IUDWuyftSp6VtjQuI0ARYv5GKT81EZUk1yzF96yu+w+eOlbn
PPHGgzaQ97PNUnoxm8pJqwf+swRHohAH51XADzaJ2coDajrqW2XdJdGWU3R1QYFmviuEjms/9qO9
qzT9i11iQ7cQlV4Krc/eD6IZPicphoit72TaR6CXjznVNMowLbUIMDIbMKgOkmlZPfS48wGmc2Qi
x8NFpIS2izAT9OzpUQ0DbwdbKf8QxdJLXxCiUoLKLc8q712ad8avGlBwuY2rkZh2w+ryL5na0vU0
tbH2T6YP92lrum4QXijKRxDwq8DetnaUf3GlDF5ygOrVBqaq1uwqdHv7yhWENdHY0XDDQJ/5Jvq2
+YpXBUt0KwB04K3SSdTpy285ECgUr8RHjzHpAcRns7tqFOomWaY+hXlvf6kzhJeWQcpI3wfODtG3
fd9y6jjUuNYfA1sKjJZJQs5Ho3n7XogfI6pCPOVj/gQGV88ATDT9Ezim+kRR2/uc2gjdQyrC32pd
Kfdki8J7LYb+q8MY/WH1xEEj2xPUjH2PEEySXM8EiYC1SH0teecX+vCL0NGOiSGQRIb4uZaSzWcG
4d7waDduSqRswX6MTPUuN0MyFZFp3OtNNpj8f6U8qV2vPUWtQSYQAY9gZ9zqO8f84qiZef+Qt4lx
MgamHK3vmKV64ip/5FDqcGBH/r0t8NtvMod6ETb+9L4zs+CfD8TTKWKSXnOguRZlwgOJEN9JQEsd
XpsjzVrrOSAP/ogDlPKKDV7C/vdZcDoRs3DiscBlMdudukZGHGKNm5VEdu8eRaa2GxU9Oti+Lg+d
7ZMsbTL/3l6bxPVZBnEt2yAmQqEjbpqmrb+mpYAsixrhrnvWmjB75+YddT/gvhjVCnPs700ltYZt
HVt6u4Ms573GpW0AacGMgB9aGzlfjc0jusqaJjpsZncL2sOwtl6kUojrqgZZDKVFr3gxqrj8JbGU
0kQA5WYexyLUJyK1cKhqj+53tTftLyoEchJBKnynMSAYe7D7iYNrNStbsoU9Leb2ydvOqRVr12xW
zCMRWHGFGDxrIsApKDT0B9oltKpvP99pcZ3Nviz4k7wX84KGfvTt483BZdQ9lNrzUNv5pmFzXUEk
SZx7Ve+HlXPpwj5D0L5kohecTTmGv71W1oU5LuVUOSua3VO8cmUcbstYrYwdARfiAzHd8e8E+Obn
xhxSIIMtJMD/8FwlRiQbqTiym3kbSwtRsjgU4M+jJdNvSgnwYUcjGHTQ7ee69P5o1vJ9Tv7Dq51t
pKawiiuJwt4rNJqjLUGsehusPNGlt8chDnM+9SKB0PbtE9Xb0Eo5+Cjnusu1s2UrNdlotLYIkdFX
HtxCL9TEZKjSLbdM/AlzkX0etDFuCfIqfNcz3wds6PgQIgFHqZadCVfGAsu1K8selCeAjCakog6+
JdEq75PNtN8etJ5Y4U2hhcOJBLcR7//tZ770NOjk0w41daq18139OBialjo6iRolnEhytYtfg6IV
T60t3JWnsXApHDjYlaVuII+fH1yQEtewFVPnbLmBARfQU+5FBaxYSXF/3b6rhZFk8MMZsmyR7Cul
QgJwy9Xizjmr+ApqwK45iJWUSkT3H+6Jc6BJ3YG9OCL1t4Op7FyaHjaK+yGS/h3ZXy6yI/Dxsd/6
KwK76UQxm3VYRFDIgmKgvjrf8/mtqcIEilwIj5G49zs9u3cGCYIPO+XGpxAKDzhptlGmQki9/TiX
zn42W3la4tQLMHbPZlZZ9X5kK1LBP2r1l8YhsrvSPG/XZUnx1JM4BwI26MUuynNXbPpQdidUVuLX
7Z+xMIBs9j/qNL9Pg2h25rJ9q03w9XmXKiLUL2lEeenLYnwoUN49/ZdLUVNmwzB5dWeTBCnHDoU+
RTlDjfGOtjMOX+j7eHeDXSUrq/XCGWI6xqOZxO9jccB+O4Rk6fgSVoxy1vuQFOicVjEU5+qdXlXv
LZ2uayHEWrjNwjmJiXYqqIKjcCgqv72mCjDeaSZ1N0jwAIUBvRjdomqNzI4N8FhoKwNo8R5ZMfmb
Q8uVFCdTC2cMUDheBjQ4m5oc941n4DlIxs6GQVSB3yZn6vjv75DC4BQUhLn8SgXdOKkbIQ31LqOG
hyI1iHisM7u+L3qlXXmHSyMThLaOMcyhNH+1QsKvCbskRc3bOcljU+dgEH1Crmzw2CszztKj5MjH
qNQkM5s+Gy5lGxOr0DcMF5wgh95sAeUZo34pPcPdaxopsDHYsbvbj3JpvJhwd+gCsIW+6ngEdeKz
MWTHk7qGRSRkI/d2rTzS9C1+k/QrypUd1uJN2tSY6LCweM6NTLrMo8j0WaN7QTheBoASnFb5s21K
9dTog7gk6A4/3b7HxXf41zVnUzmplz2ga4KE1CgqXt2qbPc26y5BjjkK0NvXWry/KZGJ2jvyyvke
pKyMHPAmrFpIUN1B43y7i2FT0iIcS2AAZLMJEbn/4XsAzoFJnmAyS5/LpsNAcXxX6Jg/U/jUQ9+k
G+AD3bvezdWVtUpbepj/M3TYU71uLhXE3iByUdXKWcaddW4VPkAlEUDTO+EQMSjagtSsOvTEq6rW
UHM716H9oHZqeTckIjkg6XsitOODT4TLe8Tx/sqEtPz7JtfzH67RfEEjaDHxQ8Vlq2nCqqc7UW8z
OWYvk+xspUa0tAnEXc/ZjxlesPGZBsNfp7FCGVE75DEeZ9MdzxamoGMvtR82Hdid4sMthLKp7vWm
/NqUhbmTHH8fS1qem7QkRL41USKKlMzUfx+Cf+qHuDpJ7poXMJ0xaR10ixxi/IbACMV6n1uBexCl
UA5IWdV9VHtrJdxpbpptYfB6T1FxIIHY4s9W1bod+xzduXKmTOntbdlNbFsvuKtHSpcqfKvfVQxd
1cBBtdKbXprAODwxn0xTJ4iTt+9A5lVPKDcTSqX0xWloxXiAGhwgovIwf+eduvKBL10PsTZ+Ggrm
ZMjNrlfkVSo5r/kX9PjJa9x0+XuUnF6LfEOBXUsADQSk2y90Yc9LYYNSNHVIVbPm+wiUFlGP7RlH
ml+7w94hVc7dU7paY8QszF20YYHboQ+nTzX/dNKemb8i648s6lr/JDHkbUPin0DpFuVFc0Hfak2e
rNzc0g70zVWnu//rIzILL2kaZEEXQqr0d4Bp660kdvK5wXgCbhmQk9MLELAAOuS+UMpf9GqLlR+x
8IThfuCsmmQdU8v07W/wKdowijQ8cbFVDSjWWJu6MLBeb7/IhbHDHomFgbYsZ+75fIG+MSmNksuU
XQjS3O66aJc3OVkbZVehhNfslQsu3RfDxpq0ItNRcDZYpWIqwyggE5RFVD1UVAffgRI2V87dYuky
bJFQxtDhlqBNZo+vxmUT6ap7VtlK+FOCp/ZDEKEDBD/zg5G6qVV+srIE10QQhtFPqcU6BdEu/dwh
yCdxD1DjJlL8pt50nqEcIehhqu1YNEh+RxqFLgBdog/GxMx9YKcjcU+JPUB3tUZBjplIlZeyCTVi
j2Ag49j0n9OSajAIdOM1xuD7xY9UwIDetF10VJy0hBsIssLBJafq/vZL/rPFns2FDlVqfHL65DiY
f0aJFg2tG1AZbAY1B+7qdpBAmEsg0w4morBNbSJVvm+weSpHwwwmDAAYWaifmivhrLdx/7nVtSJD
pFiK8d/3ClDSVLQIlEuvcXEwrmLXaWhsYFVHUOlM+XpN3EZ3IM71j7cfxTS85k+CzSW7oKlYcvVZ
FWPtKujB3TPHyubSub72GBZteHKMIV8Zg0tDkNI1TEaiOAmqnJ17TE4EnaZQ7QDiPxxqK2accDJZ
uaFpGZvfEHi3qV6He+ZqwR/Q4Y+h37tnpQiyd7FXFVu1DvLPZatQHPXTfEccjjcFiQ3ovOu1JvjS
BM2jRAZH0c6CEPb2O6tl1NpJi0IGuiD5zwEGlIIwrlFI2kMYljSSIXa3X+E18VNM7lm6oVR3rOuK
s5arpjeofNsGqtqTji0AXD+6GSVpqz1qXyIRaMS6GrRDJ9fJC+iDkxWEBKil0fvbv+V6OE29uAmy
BXaQqfpqk9GbolAq/9K3+gcK4cpXH0v5xjOjdqVIcD2auBKFCA7uuMCvmrAQTen39eCTxsR2XvRI
05qD17qVt3L6un6hVF0tFHy2mJaeeTEiTdtWeK0XXExM/sj4R7nT6J/tgJcBJigAlruVlqy80utV
iN3qJGCkRIoKbL4KDfjlRE6C7KUZQKRXeVnv6SC96PlY7kLT6ddODNOofPvRTGcTiveT4Qzo1WzU
euYYRAwUvBK2rjyaejOeSj1y9myb4m0VNuEemGqBsoigdLUMFWK4ga+XCblJt8fP0o0jhmIxtFnr
r3QOcdB2TQEO6BKi5bxk6QgGAff6pgSStalDs1+BBS+NV+woNBKo/wgWhLefaxp1SGkrg5jDuiB3
PtOe45LQBjj0xcomeOlK0yaKXRt/8ZTfXqnEt9sIQhsuSS+VvVoVzTFkI0mlufRXRs/SpwHqCOMx
8xCz4OwjLDGQtlmLWEQz2uxX7VFZwD0gyCi5/bKWPg1gesAveVWIfqdb/mtbWHPYSOIe1V49+t3J
SPX4FLIHuKf+WmCqJMQmGfFz/YeL8qbYCHJV+ghvL2rHXYxEXvgX4ivt/WjVWDB9iaVDGdM7enz1
IRwD63z7okvDkvFB8Yy6D4XJ2Z2OPdobp3XQFfed9S7qRZ9sCnVQT3AvOEIaMloZl4uPFmGDNZUL
aHXN7hKxfNaL/+PsPHYlRbY1/ERIeDMlPduXr56gspjABp6nvx81uKqdiTaqM+iS2qgjgYgVy/xG
AYuYuHZ4j6FHfUKFuH438kZ8Bf8pqLBG/u8hFTWNpc0M1G7BNrx+tUmB0+QAvzrIlbYIcCmSRxSU
t7R/V97lQvhnSEgfnSe8epduN8vBofsQuO7iHOTkrZGeuaQGpk7AFFKa6JZoNj7gyukDvcSWWWYS
MMqXH/XXVi2yEv9R6NeBI+NfuVfk35IST3a2i7HxEldXIqTY2M2vILWkjYLBRA4c6EVmH/vRHR5U
bCiYPDfWxvn7AzS6CtsELq4mUEiWcSMhyEQ9iWYvAbGqZw2qkh4m4IdRsfFJ6EevH/zK6dN3Lpg/
XCKa6H0ymPI3bjgI3pGkqN+noXR/leWcfkh4d7UfjnGIS1ITj0ddOtp7vuL8n1JiLuVXaWr8rOKq
weTDdDBUmoEGt6fS0hVtN9hapvzQwsTDB5ZUpdujpIa1ldpltns2a5H/kKZ7gF+PfyPDSxsVayj1
3bEAmgQrvWdMv0NRI6ogAgmsSNu+KiCeY4XsgWaLhk8yNutjr/YtCboq5rvcxc93I2wuZ+rmbRJX
GPKY5BbXh9yu4NdgeQYP2Qv7FyfKq2OR6xijeZHN7wLbmuCZanvNWcUPe6u+Xds3RBZ69HSW1Ztp
ZaEBaCxTdigK1RJq24AQmDZnx8hGkeftaLbSILRpfFLgOjzogqh9fRqIH2nfjJN7yYRojUPBx5p2
qTubsGeBGltLGxB4aBbWaoulOlRKZt8kmWfVraZjlXoY6+IoY//ugeJB3bVdXHmaPPl3gTnamJQl
YB8BhdNgef07o5gchBamewl1UT5Qr2nvG20w4EsiKrTRlFyJuIxhGVkYIHNdcLmv11In2c8QZBgm
gtTeZ55i72MEAE5jocpj6hRTgYtykfx++1PcqtVzlYEAJlNevgfmAK+XVSxTRrKjF1obHaQhR+2H
aLEkyfFqTGe0GWrh2t9qxlMBsi3WfVOaLrpWloj7IwzJGlPdTMUEEFyX9gHWp43GVULHcw8Up9N3
Q5xH71F6c6xdMdaei8BubZ2LtBKZL0yS2423uJJ6IPhGlQcuzmXcfJXlDFalNbpWUeMNXfsYq2p6
6kJnPL791lbOCs17NgWCQeQd1/uCGDEoOq4iTGMhVYJGczFZNbULhlvJRmrsLN/9KiqwFj0TuH9I
R15fV8lg0QSeaZsOSo07b64T6nbImWM67Ykue9HCtOkBOqby1OspMR7epP2I1gEyplKvdQwzbaf+
NGkd/7QIk++t7IwvaUrTB6sVZgV7ilLP2lXY97Xg9tDg8Zsmax9NtHHwUZrdPqgtRi+OzM2PwPrb
Dzpqq08ORgpwBETbH0Ho6yGNCzvRwOh1EK/gukXKHhkpG3S5iQdsWGolNmFm1j1NRmRl+8qQi6ao
a2Hqx/QqPsBu1H/EhNgnGjTT1w6arLVDPtwwz/A1rHzn5Mb0Dl0Yzdr1SQ8Pb4orRT/oMB7LvZLa
+T2d6x4/YOm4Ty1eeeifVxk+dKNtVj8Ly5Efp6HOfnQ59ASErIrOn0GufptlbV/GYYAcjDJOfQFT
IwIrHPMz7o7KV3zixouqShtJvZDu7ds7aSUZoSvm0gGhsrst13E/RJ4vRRK5rlVrQC6WRHeHbzuI
yiwbDLqbYaFFn99edOWiMRdrEpBwIElvFJrA2k0TurR0/1MPWx2nxyDAV8yptp4LS3r3I7QAe9cg
md/D6enHOsi71NoSM6OavN3aFAdcdpBPaF5flyRmzy/ENikLimxQmUKgNNOn+LoxnfYNzfXuFei6
CJzEXzLiIZY+QA32Er9EfDGivUkpDKHX/IVgarvXZYVTujFGn1DLDOEtm52zEHpjX5vjwIgadW+I
UT+GETxu103qM27I6lnTmydDMVI/zPP4MYkt7aAC7YymtnwS6fQzGeJv5RD+7AQ2qtCYsaybFBMx
v/YJZKiL7PuU75XOephDoPCeQh5RZwI/p855FyrziBsr1qb4038WJgKQwo3kyTY6yJoVGqVWGU5k
GVV/apwKPQAaZE9jhW2bl6feU+qOct+6tBT8wayiD26eTTjjliVCx42bniGiKR8nRTWwNC5URIqd
Xh6GIjYPOGwrnzW7HyaUWZ0In9fOwNLcU+X7LC2y93LyumdtNtTH2oi7M37sX0taw7/EsCRWOXBw
Byu4/xIDfGaUW/V5bPETla4aHQSgvwcPpPADIjb2Uwn4++jNtXEUYW59H4rcOSiOhit9A8pUafRq
Z2WAZws4rB+VtOn4ilNOf0jLuveWl7sHjLTcz7VqDhAy7cnPw7R7hHk34kG22GWV5nzEsAlIu6Fm
j66bPZFhZwe7du37OcfpdIID91NxYzxTI+Q2/Rzs124uIXiqRhvxE4rkOCEeeIqrwvJzXS0e7UUs
sdewsexF6P2Iy7z/iEFx5+tjgXpVNc5fKtEo6B+gkvQzj1Qt0M3aOnSNnAI9Fcp9J4buoaxbJfax
TeoBxUA6UOkdg5du0/xgWECVOx0Wr6rW2XPmljZOYRMei7IU/I+Vlky1hXW1N6SrvHhp7V4Gbe4/
40GP9lLolNNeLGIicyasU++aSETYeorGjFrUL84stXuEKNPzZPJHhOLI187yCq66XPvoLL6muRep
u8xuI+XA/aD9lih44x3vNMOTgmjlBV5k94CUdf0U1VgD+fo0QLh2kt7+QfCxqz1tPuohT0d5qUev
zPdSqe+czEn3HfZs8K2z5nOYyuxbqyBUiThC8XFM8+Ew6yE+ggn+lNBx+R8n2Tg/hVFSnbrMEOdB
GQriKkXKDgVw7qIc9yiSxWBCrvZ+tBlJMunB/TNN5Hjfx2kRuD32LL7QwW/thGFiX9qk3i8QqO2D
BoQksOboY2c3d94EHhMhe8x0Mm06gWbv/bjrvB2UuugFtGaMwnX4Oam97NnLCjj74PaD2A4/gqhv
oJinCpsYeakZGa58ZpZQhAgZW+SVKAiElh8rtnFQJZecKMnTIpS8j3kTnpnZOr4Rq/81okh32dgC
7i1SfITn4lvRpe3z0CBfB7vmbLZN5ZeGh39iO1uHLDYezUnP72XKQsqQgJNOtOFSR7jcNWErECeP
eYVd36OaY2EQJsHpfYuG4lGkJRFQi+pHF2+Zx6zV3w0R8mB42nwzbDDZOAQKFGvQI43LLjthXKmD
7+te7M7+9vZtspJyvYriy7//q7SNzSLP0FzJgjALG6Ch2WK+NckNri/U2pXbgt4gNZ9NK/SmqyTK
CouPGp68irTWr9GZjWOCmgjGe+H0ooSxCzc1V86mntsPdctN71tMCi/RZKUv6TDV7BtkxdGI0A/k
D8NuVlz70Wy74SmKkwgT4tiE3JDV30wtDO/gdiB0iszT2W5TsStQEt6FcLgfmjnUzlFRo9DRplqA
5IF3HLHbQ8avQsktHhQ0FObq7FWeRAYAr63K1TOIAaVXHdXQnmgtLhvcSRGL4oKyv+aTrhDhyce8
hPl75ybAomAYnWzUcN7LzhX7fnbdExaq8lQarbG3vVi9S0LVOFqj3Z4NFIV/KklSPPeoOtwPGJ1f
Mmmph6Gs3R1Ov+nOMarqQrQr720vcR9iEYN5Lbz5VEu1jg9gDaZzRb1xoNz5pYLg2GvtkDzU+ZTd
ue0U71GgsM69l/5UW+5qUjT5wQs7F1/K2jmR4jkn/FF+RkaXoAvFjZMvcgmIYClBbRvJLs1M8aFw
JkRnC8XcofSIyk0EXDBqY/1A8mrceaNVHlGemA5NNk6+Fk3yWMxGeJoMxM/iOav3plKpO0TrkIsw
5mwn2jI6StR+GQyW4V6zhl9ZTMrZ4RBJjTwm+8HO+guxqWlO1jTGT9ZQeI+uNtkHzevqA3IOlFlR
S08tRDDqV9jNX7WkGEo/dxwlqOwZ8E+hdcXgq6aTHDsZj/ukkZjxsn7qk1xNx162yQ4VPxcX2RJH
Ln3yfuE2mv90Qb7v2lAOnyWiDvvc0ctTL8yfskjcea9nTv5dDu20gx8RfnRrxf4gZ63fK1ohWpgw
WfYUI/+yG1o7ZPpbyFOtCcIm1nn7yW3bXRTq3kZhs0IeAD6g0xVbcELgCa7KQTvXIrQyWxF0YSL7
faFL/R1QHixDyliBVqiLPMQDImuN5gcq/TgOWzWTVplHQ0/hlzvPiTcDMCrqQRR72Wkpvz31SutQ
JsBwd0JBl+Pcq1YVoKKQIz7jCEb1YIGmI3e2+3Ws9bI6Ifju3itzn31EUaNw0dBp4r1dD8rnQXBx
H8YOA8ONFt1tHFvG7rYLWNBm4nGNWvLGInOUKRJB0g5lhNFrkcJybI3xn+Ml6ywdM14z7mPGEuf+
ipdFn6WRqcK6jsYhDCZkm560AejP21H5Nlouqyz2UCo8hRupYCCJnehElQVaFCKz2Nb9qeq01ke9
rj06mFJsjKlWyOQsCBnNWOwFQM0uRcdfj9U7Yzi7Is2CBpmJr42l1ieFSkpdyovppzZYOgqPUS6B
YucKEQmYo/HL7FuF71zbd7VTpQ5eiLHxPVJFMvood+BA6s45PrmOrnzv0b/UvuCdvASdCOWUjUrs
tijCiAIpCQrKBTZ+jYOgwLHmKUvyQMJMfLYqXb6bEy+f0HZTimzviMTC2yAcEI+PwpY2R6p1csun
bG0PMqBmPqPRWgBw+fol4gtfdw5mI4EGb2xP/jaeNbUIP729N26RWAz1mV5QAzJUuKF/k+kYlYP8
XCCtsToVZmq/d035SbVbIwDgOuzQPmZmWo7mRnhZe8d/BvCcsmVcfNVP63Mb7aSeVAEFhOwe4igK
PePUfVSzSjloWP+dB7fWcd6Np12YJFs4otsWG8/NgNrijC8v4Ko55ESISRWRJhi2oRdiJMqwy8mW
D2ZX4JQbK96lseKtJvnqomCQ1aVL4dwQl51QFIUoRBYk0lsqRyPTjF3pRnSSq2hIB7/US/MptIxh
iyuury2NXwUzI8by9I+unhecqcwzBMqCTEk7uY8gYNDOXlgReyodI/dn05F3mV6L4iIi1fiiDZ4x
7tMhVS9dKRccs64q2JWE+tAg5dWp8MyVeMQWmSLV3OFWWn3LFVW576k+OLJ6XmDYXSQ/wladA20a
0EkNnbm9B0Mzv59oWz+jGedsyZWv7ecFd4B4tkYEcpZ//1focXI4quCzMJz3kuGhxWv12XYb/Ytj
x/ZzPjjil8IsCTnWOf13TMkyJKN/wewaCIt7lfw2yPM5U4zMpA4N7jGu0jiIuqnemMatPCBzP4NW
DQpHnMCrWxkdfwWOPx+yLNzpk3SRsqRXoLgHyjalPRDcw3A/1IPG90mbLbb7yjZaNKrBtNABX6Cb
r19viZtKjq5NGghL64wL8npwTiYY8M9FBzX0lGB9me0UGW2hVFei4eLNiegA7fBbAlUPkS9Maw2Z
CqSBqYqzJARDmdAp3Ij9a09IpxN6KKgRkI1XdxfwwtkecwbWEvOnd31W/kYHsePA4IlTuOXjaKXN
RqN6BRiMjD83jregDZi5XL3VCQmhWXiSNetEHPFiUi8mrSA/toS6F42b7dBUlfD3p/nQyzslLvfI
z/kQx34r+hB+zNEyPb19LyxLvm4185Og0IME5GXciI84Jm+7gvIbJFqEgJ9UPCwbmt7M0U+lyt4S
ql/Z1fAlwHwsBCrdM6/OTg6bAqcEl6F2lj1wNdDLBYR/lF3e+NTy0QOwk+IIuPr89mOu3EKsy/1K
psKf1/s5jwysST0wF4yB3ROmYuppLDN1l3aY0GQd5POIliLzKDhOJdK+G19+9S2jygWbyUIc4ZoV
XM4WMqBjhlJZy0ivkIr21FXW71RvnI3vuZIDgrXSsO/F8JhTdLWt7d4ejaSbmNy0Q3jKhig9VF6u
nlPkzA9GW22JNa2uh72UytSMaHWN4okztC5sk0mRXSfeY95E/1WTRgtb6cWzGW2KTKyFB+hw/7/c
Mjn5K+y3EhVynOfTwOij9nNtL6bIerEV4W93KXc3jWj++mOMeZWSCRAJHv02EZSGg++mqeS0KrHs
wlpkLGvtpRsztfNlE0afs85DcvPtzXr7kCzP5U3o1bRFo/r1Q7pAv+YqskVgqH1nXfAW0uFPe729
FQNvTwULLWA2PhxcBfvqNKJdiUsw1UhAbg+UeyQyKTXu0wsWFhEFGjIEYEEjTrHCe4G6xcZmXcHE
Lj8AEBTXKLSf6wS8cmBK0GAVQV701TG342jvYLJ40iZd7im3yUhV6mt8QpojOrPMnqp0uCy8dTz4
WmsXEtg3juoK8BwsmoYuOO6y8GOvQd9ZFaW5mzAPwpk5OWGe0OzSqrX9yKmTHbxh/SKMBt1Zqc57
TSbOocGXZ2tavrYFFg0/VJRApN3cTnasaGrcl+zz0JqQnO8xMn5QQuagpyKym8DCRPVdp1jao9Hf
pyRIB4To2+fOE9bX2p71QzvKd3gq2u/f3pq3gYyXg40FBp8QHW6gpm4/FFKf0zSY9AEV+14fx28G
FeCvQtOLl7fXWjuFBJUlb3c1itqrU+gCJVCTWKSBNbRZdLC6SHtB5z9qzxmGfncoyUr7oIazATDJ
TNV3b6++9gWWa5oshGzEvK5brLkfepnoPKlgXn5A1DA3od660VaxsLoQJQpslQXAeo2cG8d5nuQy
ax9UBC3p3zbRB0/Qo9zY2KuvkzRR5b0tUgZXyUfR2SGdScnNkKruJaXNJ31AJ/0+buqy9KUM25/G
aAL7LpNuI6LdJlvASjUKQNCFnPbrl4kdRTnGTEkAzo79c4UUBBOGqdjj+43yqVHOh6RCA/rtL7i6
KMrMGDAyjb65mtQY0kxX6XFgL+VXPStq4Gll9xKH1ROKUeWdWg7f3l5y7XjQS4C1vcDogdG9jty1
g1BeldikGS5Sr7AoO4C08XSnYWxw+PelQJUtMEhEPyHdvV7KbNB6twWEo0EyLCzxb7xI5J/PTRH3
G32e1ZBowndfqOAIrl5vUTjCpsBsAHxZHUM3SsP2ojDHOzNQ+uDFCE//+TsAhPUDBqmIH1RlsyHl
snZVWUwCmALQwbgRhRTtgMZ4CRqyaBZZmd4qiicYxENx6nNgCej/Int7yRxpTH5dmOPSjvQ2kfZr
Z5U+BmNtQgJ3yzLd/iv9QBW5JLmm4EP+M5H7hr5R99hHTlpsvPK1jUQZhPQn5p2LsuzrhYyyGXAh
iEGcKmb3W621Ym+bpfvkjuN//76PoNhDTeGaudUF7GrkkCrLhuNka8WF3u1wxo+tPprbCmErwCNe
HFgukINA3QgJr59KLaIW/Uk+oqjGet6nmB0Uqh+NshNHaRfpZ1sddBsJDAR1Ty3nV54lbf5gaEkH
EmHf2RH+DZP52dMU979xahVGQaYKC4yfXP1CkNypfAezRwbDOcClTkxqcaoR7nY2IDorpRwAKtUi
UaBsgBBw9YFaN0sTkpo4aKRVv5jkZsWlnqVw/aofE/vZwEFl/DBmtlpjc8AkZFdUwB58TLHKZ2ZW
8dd0EtpDq7RK+QD+FdPIf/6uCJRRbCx8RDK8JTr+tVW1VJ86LnGiX9iX+8qM69kflHw4SWx7Pvwv
a1ngd7mob/td0YyVBdJnC3LY6xggFcadkqN0jH+OthH2Vk4gEFfuZFjpYJSvSY+q10UlLmagdWRr
fWDuijwtFKWNVVbuSpDs8CGACnNbXnfRFogAodAUAegC9yPYMjALeWHu1MhC0L7rRh/0a3vXNaWz
f/tVrlxaFKk0ljgpKNpdUz+6NMMNfOL5Zitlqo6NlPeQuCGq9EBajWetiuJnp1HaaOOJVwIOZFms
vHheej7mUuf9tV0iRqF6Z7cZCWdRpr7WRwMN8AqsgZ8ooz5tPObaC0bZAwwgbYClw/V6uUTP1J7m
EW3KKvP8XmbukTHR+AEmfHZQErrQOFTN/+nIu1/efsFrlxnOHBa4bNJ7IJ5Xd7QiwRbAJKVzqETp
EZnq2YeD+CWKm+YcT0V0r45Rf5cL/EUbxfreqHG4Edxva2ac/hAdJrEnSbgR87P7bJ6NuBRBY9rn
Xu+gwDS6d9LNqLmYkTL+e+K36IIt/pHAzRhBXb1rDflQMAkiSMdh/JrPU/9zFNAIDSaPPnHCAPmr
2kczsrZUQNY2FdwTsi+Ifhb8mtcrk0B3sxmT9uHKM+/nCHxKo6Q6n9quj29/1tWlODS0lEjAMKO5
WkpZxh+dkzLEnCI/MQ1neaDFcivaGpiuHVG8A/9/qavyXDGhO6uxi5VhHX83WoBrFuL9h0xwpdmy
rS91Xw0bTJ61sId7DZoxBmMqpm2vH680ersWs5KCjClwAoGTd2AstaUyurYxway6OEkuk6Jr3Gnq
DaA8VZpHsM9U6Hq2h7yg0Xo7VcYymHpqmH/P0aEQANplWoLq2Z9xxl9hp0Xm2gWUxd5U0vLQ2pPE
5ahjAJ5h4lDkLSDwSf0fKi4WpYplbEAip14fCKsxctXi/DFsK89tXVT3yKrEG4Fm7WUuTTGqHYay
NDtff7KBFJF2FZ9Ma6vpwRxdB7HDGcCh5TWHEH+WjVe5uh7HG1UvwORsz9frWWlRlwBYRLBkVXfM
CuIHxITeeZJ7q58xoHn7wK1FcESeUaOFi0UKtBzIv74csAS3tVsujNxa6IIq/A6cjtK9OmfTeco8
0096L/Q1mIrHt1deOwsEM/jDvFumhld3B2pqaVr1SRa0MR565PkJUClMZeWW7OraQWeMviiAG0g6
/uG3//WIYZkoDbIsTO37utzJsvoPNVWOfau1lxYXLvxB9I1sfPlIr9vxNDfhQ/FGF2S+szz7X0ui
xiazyQPw1NiKeMENBpn1OE9wTmmzI44R88mIFMBAA5gbtNU3Vl97s3SnCdm0ISBpXH3TMgydBHkF
EdR6He08xvPwZ4SycTBWQjViEvRwAUNYNmoxr5/RiIBrWTEvEi0880G1uYCRUxr+A+0Xn97eKiuv
U+eOJ2S6CITTtXq9VBIXGuyRniYOuuRnaMENsxaAWQ3drX02J+Udu/WuGvpuX0pli1O/gqwB8wHX
YlGJWtS3rnbq2NUNaF/UZqc4ibUjdMHhaxRZivBFM2IwpSdWCqcw0uJzjOvhdNGVpvwddVXWYYLj
jcLYx6BewAcBJNKAUiDiDow2b5BSl8jVDqb4mUZ6jMJrNruTn7hFXfiA+I2Ii7ZxxIPU4sTZW7Y+
fUpVJfoehZnxNVfr6cdgNwD4qxBhBTgDVbnRwVzZSjrBD1DNEo9ueH1Z2Vs9tBEozB3ww2OopLO4
142ymv497C34f8owRGZwyr56x1PcempCSxKFqFk59y2sIlWX+aVhEo4c97jFNlnbvVyNjFcIsfDD
rtbTMORuFKNOg6we6w9y6IdLXCvDKWyxmn97965EdJJUpirLa1zu5Ne7dxpnEyGljhuEa3JvZCCC
E1cnQTUVEzkufev6X3s0Ig/EfoQgoChcHUxE4mwMVZgF6upsfnKHpPnZprgjY0ZmNBsF9Mr1QYud
1iqyfvCfrj+bZ8pOUodAuibd+arlNqBfk6iDKqcNYsnUcTiL0vhiloAm/v210rzREMZCnv4GEhI6
YYaqWY+ufdwbzTFrG/Hem9oOpJsVGsazp7ejuX97zbWqY8nbdIgPiGHehIKhmYWiqokI0DuOgFa2
s3MJPaf7GnnOgDFjGtovvfDUfifmHuMkBR3s70Pr6Rt9tLXGxYIBotvMHBSw4tWmEhMAcKdVl+GS
qWJLXEqV/kOl3EWFXn9VPfzJm1QbnINqTcmHIvPGF5kNAl1oPgeotRQfOE+FOJN6sbOBeVjZ8BRl
BnkgSp4c6qvfVnVAbnXMWII5mnQfNoF26EYPNSzZy13SbpLWVy54egh0R2hNUzJct2vbSkFpMaf3
pabuIPyo01t5J3uziH1OV/cpFB6owIiwZW8c7bWVEdYjfjB7J52/OmoxSJu6p9AMhJ4slCo7nrxL
iUOgtnPbGGW02Mjsk8zjaNy4ElcOHo0NAI94NqFheh1UzMjJnRaCCCKQTXFfl+b4QYu1do8Y2HS0
vBrRc4xbwaLqW9iklfAC8ZDyzKaHyyBieSd/5TZS76MRWCm+Pj0Yg0h61sFtNPNYO1gybxy3FYNf
4uaiwguDnnrmeniEn3PkoO6OfFRqOuPBidTx88CobadTZr2T6ljuQIZVZ9FWI8ySOLlHECl7iIxE
u6O6aolLaX6cCFL3CSrotH9KPMTmDo+1CqizmzGfQ/GEjKWuG/cZi9UpsHtLnoA5a2eiFqirmA07
N1iSRI6EmecMuhf5aHGPvqzj8JA5TmX46lT26A6lhXJOYaCdezuUUJsmw6C9LpQfTRnXX0rRoz8F
4Knz7bj26L5PM/PaePxCKufgLNq3ZxGjthcaGjdsRovv0dWrqNo1rlsCN7ZqDKrDzjYvag5C1R+S
gbEiyY8xgymGBIrignYHFSQ8mzbQb8gVqTibVVbuwsHojgrssb3hFtZ9K/vxgHcoTLskTw+0Lnss
zYa5u2+k2b/TR+W9WUwW7eoifoqmGQwW4bb5RFsUuWEwqvOL6iXS7xOj5DrjCy3FJUqkfacfkkF8
TmVI98txmsSvaqM/ccMTmfmPjnQNRn2HdkG7q6RTBmpvRu+sGlSaCbjjo63IH07jdpdZqZR9hsX3
MXdhYi04pucY+/STDc2cpKsGjwosdIc2abWPTUgTpYNxgxhK29dGkvJdLhrMdHkTvPM0ulMKVN12
tciqwyi9XsG23TIOwzwAEn97464krDidUMQRmynErytwvDYNve9aIiCaNodRj8zHccxxLMee6iXH
fP1gmaF3LOe5rqFWGu3GwVlJ21j/T80Kl/bmbgR3ardNbi7RwR3+m0Ae7KA8TRuX/0r0MxHlQ0iD
ES6n9CotHzDmaBnFIYU1C3Hino7u86rBQ80NPUipan1EoNF6efvV/jnyV7XVosnIWJ/4Awb7Kuai
MJqntONj5slK/V6VhgavH8mZvZfG4mG0Fe3OiGfzPZMXAPC9XiB/kWeVPxdZztRdGO/bqpEnaHUk
7aUeBb1jg3U2nD47Mf6edg026Ud9RLJH2GZzqGClHbxhnh5ShDMOZSuAw4hWqfR9hZmE9FWS+IvZ
DvOFqbr7a2wxnyxEOO8MuufnbhiqaB/WpXPhTIfvsz4tnwF1h2cezzgpSjrcM+TQ7zr4fo9l3hQM
3xiU+6JWnIDtXr304Gv31P/6fVmk0z4Z8s96gdPmiL4mRKkkNVEmrOYmYKo97mo0HwLb6nqDSimW
hxDDmR22o7q780SMryjd+JNXzuYjRhLiWKsokAzoJXyboBccmrG1Xhwzq59mIfuPzaDaOEyFEseN
oUI3j7ff4LKrz0EI0G2vNcX8bI15eGzUtINCNhunIbS0dLfx1blUrj46QxpABEgf0/Szr3o9HQoH
1mx2cVDjR4qD5tQfRxFNL+PgxWcFtq0/WzQMa80Q/96mYNBF2ASooJo3yUWNx4aZGst2w0nvQ6qU
6gyFxcXL9e0nXEmaUHKHyk/9w7jweiJiWFk0hmkYIwNZKhjIZuGpK2akZUMjuxjhsIVOWrnG6eby
SSngGQhfN366GWpTOo1JQHtA/VSaOKFCZPKe6iWKv/1oK3GCpRbUOCXJAt17nTHEeMkCeUWZCW0q
Gfp9hHXHMNgqw7RGfZ+YwBYKxXH+hw8H/R5BATaNddP20TJjBl5jsWX6AtdgZTbLfufG2vg/9CGp
nIBjWLxK86YR4jl4Ho828kyecNST26rdO2Y8WyF95XuBI/qT6y8aCddpV+9IRJPqluE9Ccm5zWC4
yFHk9y390Y03t+LYtQR0cuoFfUgP5SqwdzX+3UOkFlg31q3PbJkYajlfiih1PlcTgClrxo5GCH08
yHhxORwVZx9iVvTvGwf4HLjlBbsMa3W55v5KNYHQYDolZR6o+PjunJ6wgksQ6hVtTJJre+O+nKJ/
98ClmKVqUWkWUjzb+utFy5y5UuPUeZAP7FBF15C8nKjZ43hB/1c9rjqquqXa9qdeuwpwWKGyiRCK
Qvj8umeHpXdJP0JLgxCiXHp06xTb17rvki9909v3CkH1Zxcn7js9HyxnXwlrxhO4wsQYvzM7Pg6k
jAns+HSCijaU7/GdtH81uhrVB8gS3mNqKXc0stzW12RUfulnMc6HTss8LRiHzOxw1Q4XSnZXaUim
OaHEuEmg3L8zPPR3D6VDQnyI81bqWBxb1kcPf6Cnku77R4ori/bmoEdU/dITP+x2yJSj6gzN4GsY
9DTEMN140Y1EmLuG7Rvt65KUcWfn4ew8DFrrRL8hirs/o1mffuYW5bXVdcNvobX1l9kpRsjUsxa/
EyqIWJSeoi6DpIi/Mp4NTnXkypAIazLlS31gBMPPwqindo/SkPylVel8n4JR+pxXdebuS2D3eFJJ
7uSfnadVmo/Bkzc9O5pw5Av6QVnhA+fooS6SPD5lTN+VjU29cpA5VMy9TchqMN6v9pewaGRibV4E
KnTKYh+akXYyLKWLj0JU0dbGWqkTgWogzIVUhc3GvMqWBqECCHNn2jKJ7kdGW9zli0Wp3cz6CeU+
iCwKpuHj17cj/kr+yWoLwBABHtolVwFED3OhuHrPqlrnBfGUuXeiMN2N6nt1FSpDAhSPxyTh9Um1
E1OhIYPeWDS3mrbPtQpxZpcsod3IPlY+mbdAeR1GoGD7rvvPnjqKOBZRGYhOh0CBHbqJZZ/T6Fwr
OOf+O5WMbYE0DQ0UxHBuwfyDBryO4VZQIQbxBSZ9O+1b6PBbvsQr7w+BpKW1TdIBBu2qksfTKaZ1
5eZBZMXmWc1c+zzTxd6ify8b+iq0MXxBtsZiXs445GoLMu3QtKwSeZBQve919HM/UdSGjzJvchsR
Bn1uztWceuiPag0yLfQ2y++1a8VPY4O1r58SLTc+6Eqy5aFcRMDlYrnV68rTGTKkrWYkdU25zz0b
XX0tSnbIZJDPQ4PcaKOv9Q1J7UzuMh10xo04pZa0Zq4MJriMWCNXZU75Qa2b9qAoWfPdq0wIio3F
MF9HvgRHyHY+pJDhP759Kte28d8/4uo6VRwL9vJCUdS90AwUQInnsrXUfajjB/f2UmspBN0hgH5g
fJzbnM/FS6x1ZpOzidbQCPQaKGEDATpgSlP/iMMFMTbouoh9fOnCr3pNPe4La7S82FfHJCr/OVYs
uS56n+Sg+P5cH+FyGITQspj5Qh1auylx4ntjUqONydtttF1WoSsNa9cE8X+11Y2mzAhCjEvCTjOb
nTdVxqd+Rs1lF1ptd4D6Wv2oSy3M/TDculduT/MCIIXJBnRr0Zu6Os3/x9l59ciJtG34FyGRwyl0
nvEkj8P4BDktORdQ8Ou/C38nHrrVLb8HK+3KK1cXFE894Q5WW7Rx2uAvm7sDLpLTUCoNtHdwMvvr
7/biQgR1wsYi4bl+lJHiwq8x8J9xmtqkp0OpvJ37zopuXJSXHiaURgv0JBCfM/ksZrZj2TuwbUhq
OoE6jFciOJVGrz2jz43RZF8VkpaA6qy6BXQ+/1JAhTpUKjDn/ijmv79ZdGAhPUraDInNEU2fFgLo
i4z0DOydWgMOvP5AL0QHWu3cYwuUaAkSqwLJARRidHOdnqhf93kF52eT0t5Rg2mMNH3XGZXSBnY7
FQc9c6KPuQcdE7EfrEqv/5BL2+YA02ulp8whWgWINh/aMVMQXXJGK4TkJJtHG1z7TlT5fCNAXFxK
W+ZhTN8YMa4yBAWMU6LFU3yKR9f5Tm+pfTHTzthODJu213d18fHSS6FPT4W2UOTev02suJs5Rovq
FC2mi5s2yaw7kVfit0kqFG+EaKvtgN9mFAjdbVTS1TSpA64k+fP6L7n05bBdcHmcq3OOgJvYZW2a
bXwalGl8a9Kof4wzOoDXVzm/3EA60rMAob+c33Up0QuGEVQTBKGYi21b2eI/oAhtUI/tRz01omRz
fb0Lr5I5D4+WPTGTWtMh8cCyZDipzABbWbyg/dbs225Q7wtC+o0DapznElSBdEigICCqB9np/auc
YzlEXUKQc+p6igNBzvaCcnfl+Q7jsCYoqhFdmSLvi892G+vpTo7G8Dwpsp4/96RbvR9OtvqjUDH4
3g3pWOYHgYa98DsX0nrgoYhh7xzDE79AnEUVZU2NfFDTja3tJzP3p19pnZEHcYPSREBKqnY+I/L6
fqKAKHehrdZHw0E+7GWc3LZcOoST8BUaEcqNKHzpLUNd/tMTs+AJLn/+V23soTgpi5bJ62CiId6r
Zbf13LnbOpYst7IJhxvQtYvr0dyglFh6cOsszpxVg54njF6MHvSvkYUXaA1n76HRx2mrCfMWxXS5
rt5njbxpkkb8Bm0yVHd1nXkqHaLG5iode9kHDBjGfT+P06vnteKlzKx003XGLRzbpaNMhkpmyFl2
zqaqKFk4zMxRwrDxP/4Sl0i1AgA3d2msYCh1/bO59ECXSACFWFWtswcKomasu0iyliM+I0jtfZja
tNlFbp/QnO5uEU0uKLeSeNLxwx/CBkS5vmS02FMcowCra4sk/zzV5fS5r7I8CqxWiR5sPWumjwAH
hpz4h0UZYnpz8aGKLbveYnsTfxtwsSyCEg6fPCK2gnhrpfTjjViyJEjrt06oJk+jCYKE4+pUd3mi
DeUIbhouFRat5hz6WV7+RKk43CSoP/sxNlmHeZZUYUN1i997YXUoKYsPOcn6Yhnz/ptys9aFbcJc
ALEvq/Rr3Xw1wiQ8TL31XbVnsEbQzXd13YX7EWuPX/98IGjwgSqA9LsQ81bXVJiPlac3OhoXpSi2
IsNapS8magJVy/1wHNuX/2E9pHFJVYneZzT22G6muYyBEDCuJo/TEJdAWw/33S+yHpXvM5qDt2Tf
L6R0iJdwJ3EJ8qLWjcUSLFnWKpxBUTkt/k10slD1gjymduGPZMo1ZLWj6Oi5rf77+mYvvVq+aRA/
UHGJK6tXCy4L4pie00p0FP1zV5DaaJl0nmRcoO9HgtffJYYYPrQNodRX4y78d7wjqy4muRCfOVpr
Jsec9iIB2VycXCUr90amZE8ZZeGNa+HSPrFqJEzDO4b3utqnHuLya9iIB3le89PV+C9GslP3qaOz
8QOdrlgGdh/ZTx5SiepeASdy4ws2z7/gZYwB5WKZ0Z1RSzHji+D+DlS606D91HInR/NySMUtVOeF
UK3TYloCBVSys1CdVk4D0IZIkQGE2OuzV70UTfvJmPtbLN5LK1EOQCMBZgxvbtnxXzdtGvbI5yYm
hVWt6ndWqgyxD6yz285FlH25fkwvGLJQNcIXBvZAjx/HpfeLGX0YjdoEl8Ceh9Jv8ABHjTLsyoeE
EdgL067qMPAjPxB6ncnvO1TOtClLAi9yLd9Fevd4/Qddep0YHdKC56Yig14F5JSph+Ui6HOSbpfu
zQY1DbhDyfP1VS4+Ym48sEx8o8jtvN91hWY5udRIcjEgo0fvG++oRnPRUipC8e/37h8O63JE+Ze1
QQpmYPlYuGDVbacm+9OyctfOXXqqlaHeQAy8pQ5+4QlSK8NehSZCb3+NNJR5YamRAhE99vT2RQAG
vqNUv0X8WZ7Q6uKkwKGbDEiVk7P+7pGZFmkXQpyo+wX5FTM9IBd1NmWp5oFlzPUPApB+43BceG1L
hYG+jOMwll1TUiIIVoMXedAZXHc6yaSxzMDqyug34FzvVplxaYcshCsJu0NEbnU9prqMc6kbsFAS
td804Zy9GRlw9SSZCzi6tbaRMvx9/VxeyNFgWAMvBIREG31dbsgqi9vSXkjdmfFmJUp4P3dV8RC3
+JXI2vRuAOfojV14jVDSltaDDQvPW33+Ttc4RbgwrOMZIMPGK4xtkYSfLUhNuIj1gWEjix24tZrf
o39s2NvUBRHU90qKHXnYQzWbJlyUjvTA59cwy9IJ4E3ePGRqhcl8ItPkd7oobfjxJLn3hjRsfza4
Sf7Q6HRsZuhwYWAkTvca97J60zLNGoKmUM1ik01eqmzLBuJZkNU20s9NDx7Jb6zSjBkj1MpH5FEs
TBp6x+h9x6vB+yR2zr8DcxFmEJdVg24V2uu2j252LjYKsKXXcSjlbyXKAOtVmVU6u7q3st4vrb7C
Jqit0mYLwyV7zjPRHchOUIp1cR39KnuRKwCfPb1Al5URUmC7PbiguimcGa2rzDthGNb+rBXpNv5o
x9J+KM1EYDWox9MHQQvaCaokd+B2jxm+RI5hKN2TLISbbLRRga4CwG6a72ojT5zA6DBVG0OMu/3B
ayK8yUXlfUhn0w3UtB4BGKlatzPQFY38js5M6c8idX5oNO9/VkauuAGs7gix2ckanhNznJSAWD5/
aZUchmVh2v1L3Eqxc2Nm2QHSZt0nDQqf5SMyXr9S6hhv8TS6FlrqkVUGaTL136ZKbcw9xuE8iErS
Mdp45YA2WEk59WZZ+G7Ask2sn8Q064MTI8eOML59l6oT/q5Znn+yCqivG/BQyaN0jBkp01lXd2Lo
Rpj8SEEvktnjbB0b5MKwB7ezfoeLTaiD6VXLL7BVm3YriiLFzWoa3K9Mtcw06Jx++Kb2A8NTN3f0
hyG1I2PXjnaiB1puIbMdRn2fB6bZDV+qYuz+M3NVakEBd4OLVVpeEmQ2hoZSj1FyTzXEe/20U3Oc
RaqQGWyUaEWD2g+CT8DuGBnsBWvip8fP/IJNp3h0Z2V8YwBg09DR5KbJc7j1SVYn9zneAomfxaX+
lCGDdQirzPhtpMIpEStXujsVU13YdOT6NYdXNvf4vM5PBMF42DhitNKgL4b6bubbj/mVdvvkwbF6
60etpt/BaNNHkLj4lOsxb1zT04YsQQ9HtJDquC/8ujAXY3BN8b7ToMnudHRTgK2ZKQg0V6NjHpRo
Hfx0iqmcg1A40+fGqGK07twwhmhNcpX7aZlUX5tea8aXOTPlhBWApR69lh7HwcgdiSj27HB4o8L5
PSN+nG6csrWrO6Rrw8T36nLo/L6Ix19q4ckXRLpQn9aThX2NiQfoabc3k2MqGNcGmOFx4oDX9c0X
Aob4Zc6N9zHpe0CHaZJ7iS/rHNxgBKE7vGv1Tv8u3TJ5LSjes+0QaqkZtLbWvZkLiNEHLyifFByQ
wmdhlvhKDLKo7a0x9rYMBD3Owu/Qs7jFxb10Sy1TSAzRSOGQ1HyfXEzYEWIix2hdMVv3OW10NDlm
tazfAMq3yY0O1dliJtqrAGqw5qXMIIy/X4yfUCNVLYuTFSu6EYAQBc0TCVP7r5aA/7bX76ez3GJZ
DQ61Tv8N0v+69QY/K9SKCTlI3WvTr1HhRvlmKJsi31xf5+xaYh2MRmnvMcFiLrR6hN1cRmPUMpHU
K6/AWLtn1p/GRr9HH8o4lVHbBb3VYWflqvO2KJxboieX9smdiNEo+CE686un2vLlgY4qqBsZdR87
IeJPWPd5++u7PLvt2SXQsoXOACOOSu39u3OUsHBqTD1PRj40e09Pho0kxu4BOor7KkrSW4PeP5q8
77K2ZcXFg2lZlpx/OU1/lRao3pNRV1NxcrRuuF+6T4+NIu2f6D7j8p2VitfdoVI9doHVdB0W44Vn
3Wd9bJnbajaK586OzdM0cmX5tdcPb2GDpM5ecgo/W32aPOHcPBY+za7YAACcTAbA2NaTvjLF86cm
xjcBjYhCbGZjZHOpEN+QcY/3tpRgfPX0GTKVTVPVE/I1dVGR3AIrjX/a3dg9Y0Ph3ZgJnA8NeRyY
5tlAffASU71Vitd2bon/+JJaWDTgc0W392o8im0+qebWtJPiPzfRYFmAIN4TTJCsd2T0QBY43vgl
l75iJlzQkUjavTMvyqYxSIQ0CwxQVYKEaVXErQhfjfFNehOt9Ovn7iyzZduLoCDThwXhZa6TvhEc
A0rb5al3tWzjMF0MStGQkSTYxlpS0mLGSPzGohe2iMsOFR01CTOuNYy2y/qxHqe8PHEjpw+lQQ4T
MxhqfMLXLSjepRfr8t1SoQA0cFBEeX/O07KLPYwrilNZ9OgERDa4xpnmakQsDcqs+RHKsfb1Bh1h
YY0gkMphjIMW4Z8bPa8/1d3qi6MDBLoLgBtdvvWENtS1ybI73myI7cLHdO7fbCvKfNGMvy0o07Sj
RL7JmHvuJq8Gu17NoxGYkqsp9hLzgBFFflekqTgUXV/tKivOfUerbklMXoh3YCWIYFQdTATX8c7S
0xAPELpVXW+PKu18xeVXVKr24/rJu3QIIN0xenQ5dvDT3r+XKJrTqu+U/BSbzENoioGoc5PyS1aX
/Q0YyFnrD+1/PiSXfg1SHGcD+LEYewW3AY5A7dWnkTnYVs1Ff6CMGbb6NFubBGGLYMDL+sbldeHz
Yiy+DMJgSy0snfebbDJ9jHSbINu4lXwA1eYErhfagVQzc4dA6vC5M+obD/bCVUKLkwYVk3gmcWub
KXyKekUdGpoMbWX9F8tGTYMZQYFPXlOprzN8zlt2ROdTTh4wk4s/OBsUVdZLAusWXaga+akHBM7g
T9snqQ0gXgjxJYWoEjCDMH1oUuNmUvj2kNXVbrRW/ohurL+uv3/Dcgj+us/s0sw8hwYLSPQ2frJi
Y/R8G/2jI48iSrZTaBb7ScvV5wRF/YdC1sYjAGV93mWzbWY0hGG+fm3VsPyJcmn20ldWaaBCPsr8
t55lMtsuZk9mME+6/r1qR4wBIQNXP9EAdQ4J5J2XYshclapw0J86JQIWriV502yJg63p95k+OMzN
veZ3KfpQBJUu6zt9RgTqeZ5K6AB4w5mnodLU4luFntqRBq0xHosGhFAQUXB8oCCF0GVEcfvoIuJf
70KDqwozmtLOdh0qdEezCfNv4I6rxZcEHnCg9335DUpR2qI7ji+E32sztCJPoEcD9ajCJmSAcvDN
tCYGedkIGabzqnp7/Uu/eDx4w+RPoCMgva4mp7gplFCRkQ/pJ6x2stmZnyMrTaFAGcOdOsbIqKFZ
6zDM3ekzRkt5M7dfr/+GS9HGWpSw6LwhT7O+chSCZWaayPRnJIx+RNVzMBtz3DlWN7xeX+pStAFu
RmoM4GnBVrw/iGLIBilLJjkqClXowcp4l6I1rflqmGlHO2qbfdk198gpiRuqMBc3Ce4J8v8y4l9X
G65E8ZjSKEU0XLcPwFcimMyx4e4JFrCTrm/zUpihAmDoTv5PKrmEvr++Nx1fHi9RGeHooaJSGNfk
Kl7+qxtFsespNb9cX+7S3sjQSFFgPCIvsPz5X8s52pyA0x6zkzOJ7kWEucI4ZUBuuLXjG0H74lKE
TvJwVGfoC79fqhRSSY2QnY3VbB/yWctf+0FogZm5+3/fFHsCG0aPHyrlalNSUsklbcRkaHDH+8ZB
Iz2SjnsYovYW6fzSTbQkXahRMUbgNnq/KaOuFKNeVN1DrB12fd/aB8wVcl8rU7FFodth0fB4fXuX
jgiesov0JV1Thhjv17TjcRxcws7JqWhfknjnW/DSJqiFFFoQfYBbzOTlL1zfAS7cJcRmmUGRVbxf
UAwadKYORZHOjJKDlVrVNpUx31/uvQooUT60frkRihIGkacqQQxu41OYyfSznrdvjevcmupefOog
rjHP5tec8TNqF0R/7pQUry3zZT8bapDmTuxCc8KhbdM2dfNdC738VnV38cnDdl+gcgCU1/Bko3KN
otUoJ2szrA5g89qjIAu+j8MofpiqfLxxkJckev3gUfziHFMinONs2wnEtUo/8eRAIwo0dxj2DMge
nVktvsda+V2p5bRzw9kEZWrcqt0uLg6KjVgLho2K8v1bj3Mc4QrJMRsxmkfOtew3PR2dbVo6xm8H
BtBmqJGUHJRy2teu+OcZHckP2TLHnH/AU6wOXStnTOhNNF5AqYDsTMJ+oVm+ilTcIjNduFkowEAf
2aCdzr1mbDyklBm5s1NPK/EwNekc4I5KD7dPXK51oehOgNHccLCm7kZS+Qf9sHrDrI2Dh87c8xy2
XClFNvYFvNrCtfsPeB7TMHSraPL2E9IicWBpzlzR28rATnBlYCAnpJ34YN2iO7WRdXyoGztxcHJV
S9MHr22oTNxs2oI0TNu364Hn4oOiiOHLs6HCri/CIm9bVc0Z0Jr4tt11ZtgE8xDjc6A0VnrfW2r5
iN+ipGdUmzfmKBcuD76AxaKH2TDODqtcpzSLHHEI3pHaJ1bit9hg/bDmeGZpew6ub/N8Ysv1i7La
YiPxZ+6+uj9U6NwaLOsc+FtXfUOBAv+/xDOO+Cq129bDg7UTmoXugjoGAgj0lhuT5rCoIZ22rqFs
r/+eC1GHnwNVHqwDOYG7+hLmqBKuUrB3iWYumWkkXPRTbLFxHcX6lFeperi+4IVa9d2CS2T4Kykw
ySrh1zR8EBgMP9EoD08IkHy+vsiFGP4H1EhDlez1rDPEzKjt6Ugvt5jbfFD1qVEDvSmhfOYRem2z
m4yH1hM3jvClpBkYkAcWFkom5s6rd+t5YRjnRsRdNtqp5c9pAQ1ehZzbjHh1unZy3zpaiyOuHTKF
s3rjK5jyWyqWl96oxs1N94WgcyYiq1WQFscq5wHPqvUpqbX661BGpp8OQ+XjFfzPKGATxfwFzgmU
nIixHiXPOnO5uKH5UHa9e0d3zHwsq9j8IWAO/XOWR77IC6VKhqUJjOP92Um1IlQdXCNOcxh5v1sE
j55FpA8+hbrxPyxF71gnFWJnTOPfLzVZejUqzOFPnRKPe08I5a4SUbaDFBDegEouf9X7ME0z7w/G
Cf4Oj3J1F0bDYKP9QhtT1wrro+fFw6PZ4lGqiui/65/FeYxlpSURX4zCkDldJZSW1CaljKv8RGUt
T12rKxsX6ShFzSo8Va2t53XTMc3UWziuCw09Fgb6oXJOuHnXYCYmGVjdFRT6ptXKyreyzg6sWAt3
I84fj1WTjH7iKShKm0V7tPmIfOyZiEYqcsvXH8F5+OGXQELgLga2RzPr/XstmSGBKQNWNQgj/NKE
0Og3ZlaVyY24evGl0jGEXQGM66wgsTPQPvVcFSdJAnmndsPvoQzj762CD/D1HZ1/74hcIkqFqppJ
raAvO/4roGr90I9icnm20vM2Zp6AA1LrKEgyJT8q4yh219e7tDP6AiDGQKmw7vLnf603Z2WEKA/2
aVMxuk+D20i0Y0Z94415dqM4vvSygJ7iVcGJBeCwuiumXq96s4Vb281djWCNah2cFMPg6xs6vyx4
gJRX8B4tiuN11Aa3mhXImTNGEDPexEJ2H9KprR5FCZGstMI+IGG5hUf7gyBcf/UUWYDRaKojzLTa
m4fza5Thj36i61U0ATXZRAtoKrzPCR5aXxqZdhiZpn38qUIYrvXHLmq6faWX47jTlCQfN4jd2P09
Qoi6ekRTrvoOZ3O0HpeJAf2YqmQz5SwfMR8CFYrHY/gfJuzgFMwRer8vlz769Qd5IbfhSboW26Jb
joDHKpJlul1DT+VoiNJDD0O0dlr7RUw3AtO1psUDjkYA0sJ1F39S9QThFc8lK8Wu1hYYpo3LSFcp
61uOsvqlT4QeFnJ8nKKFePD+yHLpdenoxCWNCKPu/AziGMai0q2+xJgdP0ldqk+ZNknDn+tMfIwK
RMYDHa2+J0gJLSzyUU2s7aAJyMkI3FWHzGvU0ww2mIaY0O2vhkja13nEApmAahfTZpJVuxlzPJ+3
uHbLjwwsKgPBQ8sEhNImCGlcf/SXvhSuVrrl9lLTrT9Kq+fGUeyZyWCclLkfp3rytTSn6QZh7cKD
tIA0Lp1qCgvK1NWDdLFpBSdWniqyq5Nj4+/dqK3EI4zJo5uaxo0oerYtLitOkrbMumhXrT8Sbqu+
qabYOgLvLo51O/WBlZnzjVXO8zboL4izLUIhCEQz4Hq/rSnk0spTzz6OOuamY9PZm1gpATyVpRfv
tYI7AnvmdkM3t9pZcBsOVYoU0z++wkUgH3Q1KSvVKbnU+x+BjTeJjxU7xwgK/wfFmqYNai/6jWC3
/C3vwg51h87keKkJF3Ly6v4zWyUF0DPYR1fRlI3aRbgL2E3/IOLGeL2+ofNbH1Etxig80QWnfpZD
DZ0GS9eMEK7Cbj75gHqlO21T8oM2MCMzdw8yc5sXgAFMq+xa8eagDeOi2MmkzR1MU+3xllTF2fnl
F4EHhGcD75IotXrGc5wa+cSE/ajIdNjgVP8rztwwQJZnBBUk9BsH6+xmoacLY1gjA6C0OoPnTU6U
e10jvGPM5OCji84x/qzDSwpwYNNVk3EChXuLk3KW47Hm4toBqESjFbqWdAfrFrUcWO+oT8m45VEm
3ydcO+5HPf1c8unej4qh3CPuZxyvv+7zb3XBelC+o27Hx7TGIiboCkkj7r2j7Eqj3WQxufW+8vL+
9/V1zk8wsYfyBvCqtyhWrt6hDqYhdKcRIcW09DZ26QISGsx+nwD6+NeoStpBTxLSFMeGGmcVF5CG
G3KJAcfRUYT1AHDPfmnnLAxvZHDnxwQnWHjeixUQ1J41VBVXdVd2tuTLj+ril1l54yFVMobbY+aa
r12Rj4/6nHbtjWUvPUhCwcIBph9Bl/l9wCky5JfQBbePTj/rO73InEC6/bxzzPSWwNn5dwdWAZwG
6YV+gUzESHXy5sLkUGrVW5iF0aYUg7mxjdY4dswJ/jnI0dZDpJV7AwTX2c4sfUAawJq9Yx7WUveb
2K2/t7HiPOcDugw3HuOlvdFjw98IQXOq23VRVcy5CDMWU6POjuigtMljJOz7OVLDQ9olxo31lsTw
fQRfeIKUbzqGfwTz1WsTop9ixg7esRzl996sAT7UYxpMGFs+RfRCjkwnHhT4R5+w77xlrHseXVh8
+erQ+7EBeK2y1sgOTQM3Pg97uk7QR9Q98RtGJKRFCUKk2yH8Yr2NkMDeijCvb4FQLj1qSimC6aIe
T3r1/sQO+FQlbk48VVV9M+hqv+vCzNwPsa7skDi7cX+dBzT2ykCQScAfH4PVi23z2sxnJufH2rLi
t6FQEDGLjXJzPZxd2JNp4HPG9UiFQ+L8fk9tV9stUCXlKL3IAVVqmkxVm0C4TfI45ZF2a8xw4auH
qg72n4px0QJdNTvtcGasTHPvmJqK+NBqzZD6DD/1h2YY0psoA/38sC4XH5Y5oDmga62eoRW2UJgV
wzv2etgf2k44j0JJ+1Mdxg3dZfCHbp63j/CNR78FynMP1KH2owm9NHuOi39OsRbQAzkWiZZOs2oV
z6s2NpJW8EZBSVWPjcRGMK+cfnv9jV74RhZFJjhbS0P5bOw591pXhODesVXSchyVJnlvh0q4hYgh
n9NIAzM7l/Wubpr0cH3lC+8W0RlMHMBl00hf18vOJK1QcxTnWLZ1eScG3IohOrVBJJXu678uteDA
lqGdzVs9SzO8xEtbOaT60WggkH8DODy53+e5FPfZlFpP1xc7/0bQEl84qLQdMFA5YxUNY6U1Wg+U
E1OlR3dws6CrlNrvzCZ/wOLuVvPm7EKmgoJQSluclIa+yirKOcVgcSVPCWokafqWlhpG6SqEBzss
ihMgWmYkdfzPUGCufyauPFHgnSC5lmP1V19l4Dz0WT6BAZKJckqKDllSNZo2bman+398nn+WwoMG
OehLo78s53HOPciKZkq2XmZ2m8FTpp2usisD+9Eb9/HZF/EnsyHMLXGOUmv1PIc0TqDpYqyUph41
NkXDDpHzHFiJAQukU+4z1R39NNOdz9c3ehbCl4UX7ihRnLT/z4Tsr2eaz9KDkwHNyYjQ7LG9uXw2
86l6+fdVQN8t/tUwwc867hOioQ1GEvCaAOBS5McG2fZc3tjL2cfNXtjFwp9aEMdrdTtl0IiNOt5j
oTdFR3cCkKQ7SftRUfpbZPr/F2J/l2SwGBQt2mJ/5PWd1S3h2bneDg2qzXofpcJPG4RO+3Ls9krY
0V1KDDViRORKJzlgY4373uimMcybsS73aYrYORKNWqZsDXhAKs7wJARTmFXPOLOVh1lrFGs74ZnI
B2ZEd1U7JQ24yDp8pb2QPIZTTAfYrsYM2FkyxBsmZTC7S+yivyjRpH1086GH3DN0+7xDRTofHfWB
vxSd51Ebu0cmNCIJuEnlsWkUfbv0cCpfTef0ASvV9F6OThVojEa1jdkm9mepaePnmAAzB5Mj4nSB
vnX/AfkXn1JTy7dJbI7JvgN1+1agAeIFRZKn+9mzs9/CRprK92SED5xo5FfHWaYe+TjkjFejOiuD
JEmUn1ZWaLtm8rokiEqUhG38IV51/sJXdOPEPnYyL/VVNGqOHuK7X0apZ30g9XTeiDknqRQJ0Mei
rkIagJ76C/yjoQIwLp1vWa/LryqGvomvOkWx0Sv+J3Tu02MT2/JDqTvzqUraMOC/1J0lcYUz4150
RLBBHuxRwlnPDXXby6L4Zne50u8YEvQp9B0N3KWtZdGmmOtGxVsvyX5ZkzPcK25WjT4s3THdUmZH
30MaCie3zSoeICYJ/J6q3jdoRm9hituBmreMntTQQPqR6mevWBlhTZOGuxGxNpB+zMZrTIA4aEVS
7rW5KI8tcrLP8aTmM78Ed5nNEGmDug/B+AFeV3IYQTo6G5/Hvg//U0INjRaXHuirKu2lY5pld0VV
jR+Sdlb2qpJNT2Bops/qELqvs0MWEtZWdQxlLtNFsqE/TfiC3IP7lMfBgTSLD0RaouxhwaCBr4DM
nxuapQePK8cGOsjcLHqCKaLmfhVBIfOZuBWGH8rMzjdRNpiePw56tdG7TDlVWuYKaFPC2oAdNp9w
EXQ+9rFptjsjs1sXFRKlehXD1H8lb3OyrQ492duIEdSFmLv+EzrCpiBYTuJeaGTFR0Ar87wpNQun
pLwUuq9IRsQR/LVnFS7U0R5GqwuotXCNy4d5S/c8/q6k3fAwKE79qPfeFMSGPR4X1AA2PlLmX4uu
ST6YjE1QwXc78cXTeuUx82Kt22qO7It9JRrjuenw3QtEnjuDL+JFQ7KOleHB1mAZb8Ik7/dGKBvt
qfEmw6FpNqqbPsevUZ3g/Ny1xijv7CTutb1deL0gSMwzgpKKtm8b0/o6JJiV+aA+Y9TNB7O99xSj
+JKDijEAoSgJTaup3mIwQYvTm+yqfYbC4sJgCwvwk7ivxq+6Vxd3ldeggTBMljwNwKbSXS2sTg86
0TY/0c3MjoWtK/mmK4fmTVQYjN5b4PwGH5Z47myKpu7sF7NM5QlfHgXJeDOcf9elpm6RvigIHRAq
MctDr2YKzFYvD6GdoSrNaKsM6kmzP8SxKluc1uJ5i4BliBMTINGDR2P/26AWw17p7W6verIN0mjK
t9mMlkw2lS3nKvU+RRDTOfVTlu77LrF/FkgHfu+F1TygegYsqUyTD2GYMyFUpgZ9orSNP9nYIz2k
sm5O9Azn59Y084+DURU/JKCPZ3eoyoAqP/0xmoN86BCsKfZC6v0Rh1rnh8lMZ3ngs/nFCI3pMKtp
CBkTvFOxbYSsf5p1XwCI1Kd9L2rzdwJVsXyyXfx8gowewmkeJLzz0Wn6k1bq1U8DXsa9iLvhOJKP
H0ennD+hpN3vLCfNHvuEiQ6SWTMmrjPRVabaXVyYRb2DYaIhqj17u36olF0Hjan2UTbtvo2pOvsp
6onbEm04vlnJGfYhZdqnwcKzgVwn3M7JMIdobefWi2a1MMgU6Hp07DVLxr43CPcoDexaiizVH0uv
8Q71aFvH0jG3Y//DDD931kOqFLpGPPaqQw1mZAgULY3rnY3KvBlktEggJcoojo4N3e7Jzwp0mP2m
FcMnBbDRg9AaLNrU3nwILTM6FKna3neT7e2jrojRb3espyTK1BenLYTht1WcPdAaje90FLRPAizw
VpRVrwSmWdGN0WwqaGkWKaSBPCzQKbIrhP8wjfhcoiJ8qsxSbl1F9o+WJZp9BcPx4DW5t+tya3ru
6zo6jV2f3meaPud8QOr8WZItPMSpxVdfRSHQ7szuNplAl3WeOgC9ntZl92nvxk9dFbXVJuIVjZtG
NTu+MmvSfxBF8l2fONEB088B8SJZAY2fzCQKFLu4Bes8TxxpF/2xv2Pmjz7+khP9lb/FrVnmVeGA
IPXCfK9HtjP6XtfOG6mM7kYivnFnt9lbrJnct9eTuvMBHYUNFz3Z1oISo1W+WlvFXamuW/JxG82R
wNaFespBleCakM71TjFncwtoL3oMc8qkJQ4rxq+Z3sXL0LTaZtISfQ8hen5s41xnHDsnee5DSMvu
6hZh1Y3ZGUDc7brbMHFslgtihsLsWr089W3o3uplnqePbIesTqc/i83PenRTlZaZCxWXL8uW0f3k
xtYe4IHYK8ANd9cf3Z86+n32yFoL0mOhqZ2zZka5AMusCVEP2VZ+iNLgW8pwbF+aRGQ+R+wY5uGn
S9D4P87ObClyZNu2XyQz9c2rmugIehISXmSQCeold/XS198R9XILKgxsn8dTtU8JhST35WvNOeYj
6PrYN7POO1jWWPkVLogINeAPBq3/jiJ4mIyRGFmdNNY05T8/TMdJcYJnK3IOrS7XcFqlE0GA/7um
3RqIGPdBmarDzu0ne7/2hbptBsP2Fw8/+/e/zemt+frT2LxNaLB5sf7TLYxVolD0DoyTyCp3WzpZ
tSlIlAxzETe+ncSGb6bJEFTjZL7JQbg/XP7cB8WAhcEAjfP/hktJDTqB5BCNrWY0rk/5hZejGMCH
opGKTLt+ySY7ob6ofkKxnXv9XMMAjADz/JTb9fkB6Ea1AGrmCAjQQg8LIi+2QsunS6jZxg+qgf+O
83jYqPgQDjBygf72ZdUo0GS7ZmcXB/IJCZ9vwOMCMBDLTbkMUzTE3hqNdZ/sWFMKeKKrCiaKSPXv
H/R/ehanPwKNPY19xEqM+T/fsI3kal3YgA4qHsrHHjzkrZiMh6VzV7ao4ieq/LkHezItAV5x+ea+
SnvIuS9lkw/lgRyG9too4LvFqa2gZsyaX/AOrCAvRBwaFirD72/03JM9AXXoBiNcxsL0+UYBkHG4
bjESoQlZ9sXktrsRqdT12o/O7vtLnfl4iN6mE8RDpav/9TfN3XqMaRAh1Bzrwq/baqDIrQiJctJ+
ky2pF4JMPDiZrYWa1/zUfT7zE2O3JNeTkzFjka8uO3g0xUS+dXkojDEL2a1/GV1BQeLCZyWwqin8
rlaeUDX0f76/7TO/MJHeDlIirH0nQO6XX3ji5FqWmBu6cmpJt2Gd1Gqlvh3YJX76dhjK8F/7skKx
UCKvY8LA7uueWrr/2nNVax3sKgFqJ/EZHYUxGHvU8CWJaV6+WR179p2BtKGhquwwz1pl57WzSxvQ
JhGkeLIbCQBfrq9eRd056F1ga5LisR30YM3aZaMIq4qSGSS+nk7xoSkaPcinSj3ms3lUNfmhtl0d
IS+4s0ho2dqtOQTmyhycZPWUo1GWvsyl9qj03jvU9IdJ73OfveYZSsJE1Kqq+1mnyEifBzuqhbpf
01oEujcUu1U0ywvH5+KNjfYwFNAdx0rjPZIUL7E7zf6Y2nfqnNZhBcqABDC4Eczi20DvoPPaw9KG
HCWvlmK51WttDIaxfLKlsXIoN/b9ND8WeYZTopfmvqwSxV9dK7v0Fs0hWcgj7lI4MhgW9yOZ5p1Q
Bg6iVnsTpwhgXLGukeX2T00qqBOHbIxoX+/GvPy1TJMGIkQ+Ai+32Evp0adERvv456lCZ0gVHBav
BDohvcjuRDfFISK7fV3FqOtK6BVUSfy/JPq1UyGVNMCTBLRNW7+SxpXdWQfinZ5EGdthY+TKIXdO
ydwCR5drF09LOz+j7jRfS4Wzbx0v8trU5bCP6ccejAYxBKxCv811l/PYnG8cGG3b2bPnzQqLhqE+
mS9uz0kbRh/s+hKahbssxRUuvCWolAFWJjhDX9HI2hBe4YGKqR4WrF5XoztfGoqRXJn0ckJ9ELeu
KWrgKcYL3RzVt+xk2ajkwocTM+fQ6I03wd6/lYO27JPWGENRLQgKrIWAYR2EQ6XBfGGm1YVO4f5J
NT27mFfn5tQbgbNRq2HOeeWgFc3oC3r2ZNu2kiQbVtCcJTsEMV2FSrnokTk55jtDdDWAa0AMyoJd
Oxgrx3trbVo109xer3MF/K8ftmym12ln3CJ4zphq2HqoNKsFsdrJYePkb8Mp7ZxUFV+zlRssdO5O
adN7Egw4XjrzTUFhAp7F3Ep4N1fqOjKvcJT2IjHSImiJsNqcPFZRaznLxZKqW/4dyBw05b5bZIx1
DDqDpWP+MsepCuxUIbPanl9Jbpj9RKa38HTSY01ZOMOXzttNaWg2IJeFm+84hGAd7cKlsd1jW3hX
jabkhAf1G1k0O4KUL6yWY1dveFdJMc+BOZn0nXpj9tG3O1Gz5OobHQuq31x79Up9j7PoVkCBrivx
4WAB2HpOCRN0ctWwbzRCckY72w2u+1F4pHcRCqsH8ai+cNROcaF6/X5Wem2TTU4ZeWXVhYaS/EEZ
ZMDgWnmDFHHZj8D2KdD/em5mhIJ9KRrZChiPmtkGLe+NKbo3GTsfhNm8KbL2dmpb/9VsiemVHSNz
eEYm4bEBQ8F7um4X5OKaT5kxVxvJVPdjHKsroWYj0EHxUHdcNRWJCmDF+o3JhP5dPv3uylkNXCTg
Uafo81uXJuYmLnL+nMpLAtHYT6Rt9AE8nCWaxjWoa/N37fZRYldTyLZ+rVfxUY3d8brmd75J5HBd
tPPLMCdxoPbldKXF7SOJLrf2CE0OfZK11P7EdH2jp7YXSM8e/L6P651Xl1pU4TYglaqKA8XIPvRc
G8rNbDrVMZd5kNuViJBymjfp3KbR3BYdYR/mb9nYWdAtffFUJ07ipypXAIJB8Fg6gY+zMg24tCE/
lpr2B63UPKQ1Ii9dqZmhWudXc122O1N30Ry6dn2CcuIuQdAR6FWthM1gcSSPHeg2pr0Mm7WHoKZO
uXmVzpoddGqTh0bNSs/HdGM58Ab59Z5q1/l9wlugaxwKTq2J+qYqRJRWs+4cetmIAJ+N56ujZoVY
RFmN2mQzKnMTMp0sL4rFdNHElWYku6TduuvobqReJWE3JTfNXD/kSaNGfRqTTcdKDVUnvVUWa9qu
AyEno6idK6R9c0gqHEEhowpeb5zeavoDPjsrrROOUAp5c0HWqbflDO6pb2N7K5KEDSybjO1oqssN
NWcZNPDBLlEZ0nrOs3Byi56m4FwwSdcudWX9C8WIQ7qe0WQiUMSR/XgLjvrdEaKmA+t2Udqd9hhZ
aht3NUE9eN2eJ9LcDbXV87G3UwhYzQ6qxGz8qZx3mjxB86vCjhKYLfiIEUGF4+gsdLioXrS5cdnf
aNEN/WKGXjdRFkvma4CjQrfqf9ekZQUTUw++0FS50wq92mojWJdMqrdqs9wRPmwfmzLVfVKMdKxB
gJN83WiHa4LOCt9ZRfsgCN+a+a9od1baAB1uTREwFB8jMcl6MxZdv1E5T2/NKrvixf8jiFwItFhj
g1IBjYxaEdEf7n26dMKf+nK4KWOM0AqaGoouyYubr8/aqLwTWpBGGmhUsm0IfGF010RFMv7Wx6re
WVnj+lbVOoG36rfKiqkp780Bc2Ez+9WQSj+dy/R6cBJKdH6buUUGqiJRcWI1vhiapAx6TZhMKsxA
U1clMHJXIVnQQurpru9xSUOPuOXL1Wrk38aF5BM75rQ3OOxe4qObT21jKEmKODpGOUSxCQmtamQb
LuvwbkqYVGKQw8VgABtV5ZNIjZdMsYstQn2akDAWogEnR8BLz0ilcpRdQ0/dXx35bnUTi7NnPXhe
2d8mXR/TjRNNYJ1AZ5o+Z2xJGXmTnigiVcQf0nLW7TCmaYjL2fSbnOabWlUy1OP6SGQbwxZbO2oG
M8glNYuNVXfEj6vMeegMkujsxWTjybTYliCEbmN9dYMya8qbHAAth2stBczgfNRN/FIWq0asoYvf
JR1erQpQbJrg6ndHL9KGugtSM+WX7tig8oYhSC6hubV0IX1SNt1NJsihS5TxYoXxetsKjKGLHtOT
94q3wqQ/V9LqioS+EhU0qAULSzpzpeZXzNCCUEvvltCQLiDO/TlOFZro/XoozYLtlZMUn4X2niom
IZ2iB842FWG8CMY/a3VLyXxNjfwLoxv/aeSnd4nJrMDE4nPdwQqPWt7fAI9wdUyBvOzSsVs3U1rd
oWkomXiQaBEQizT+yk7grUnXHsyRIN3B+5NO2NmkPE0ii/pmdilvJjj9m8JKms3INHNTy+lmzoUZ
ktn77pIA7Xd2hgO+K/alrinbouSbjb3RPDJ1ZDuyG+hjRSOf7ZjHTQbCszdSjHFaE5sssenPiVRE
qW7ll6Vh/iacRg1pMyWB2dsjCvdcBgbwd2w0ZR6dmmLBAk/Z11ZD+KbLBxgTF3Ur62ndwa0jUJCP
atXM8aJ35r9Mdq/0cXhWejXeuLWj+JLBXgB3ncUxU0U4LP1tp5d/MXn+Qpcs/IXin1xytsGiz2DO
odcOzQSrFC0CcUG3u+GEYdYUOCUFoe4OzIgrhPl1SfMTCSIayolE1AXx9SJ4b9TRmoJOby+qXl40
hXefeEYeDm6m8DoU5r45jQ9ImnpKumlbrnh6x1rc4BDBnGUPMhhLN3LU/nJCPg/qaxrM45QnyRv/
nAxVDPlPWZsDlu6B+cUFrXoC5d2t1sB7Yjwz3cYMuSIVOqiPamqM8opvqDPmYRurSiRltgYSReSd
HOP2OEOuiIxq6oPcyl+INSH1GpRTUVXWli3zUCvZLcqdQ+Jl10rODber0QVwpqtAa9T+IBb5BG27
343LaFw5o31RWUZ1Z6mK+UYqT+on7rK+5LNG3KwJaT6sXQ4xRZOtV0Bh6kBfVLbfdlm0ozSsq7Gp
Ep8wuoHzD5WuZ8favtCb9IFA0IFzhqXsla5IN3Pflr4s02dLDL/U1Z6imFl0ODcNfYWaZFxBFymy
vXi8YSDQbJaqZ1hiZTGTS63bS86ZkVZpr2WSH/XSXe8U8Dh7L63evJVR7TISFUnifSYiBpnaBStT
9auaUm3f9jOIRzotEmolAcnIFuab2Zj/1JqRv9LEX2C95000l+XA5+yU2z6rq2go60sDs/iwFFtr
LgmuaT3etNYgc4z2O4Cy0qdqmTa1FucXSxEPDKzzKbkuFCdFowPTHVZdk25dDqWGRxHnueVD242/
nVi70IV2n2Z2s40xYFxpybzw5J1bWXVAFex+36+9EtAcfc201dnVmsKkQuZjYOIloZrgkGCPsdzk
kzxCqmoD0tq63SIsL5gsaYS5mr50J04n0KuJf4lAeXDJSU371L0fGCse3HFxt0aGtFBA0+TkNIsg
WSmUJ52DT0H/kS29FIEnRqZZywsjMLKdW+2XbnfHuqCWG+u1J9+CH21Qho82bvZennnYsYbLWDrN
I+Clh0R2H3GSHach0Zm9yFdUjc+uuVwuIr5YDe8mntwZeMqUcGRaaWvVuouZy0tO62yWWQMzLYPz
taGo64tbJsYH/4PqtRM5Xx7Soe4oCJQbD6YCXhf7UNWJSOn08U1rZkvzc5Vp0GthSbvcQ09v2wiX
BakxztrOf1St0//ozlRUKBL6oGavNUK1Nf/o6vI6xekNMfKO7xECGk6G9cajFVFZK+3RNWRy8DLx
RIYKIxd9rXbNwICGTFrt2Fs6B1zV/esY8Y4+5q5U3Z5ph2bt2jhnX6rjj9lp7h0DpqPbvw0ZZyVm
QH/UNQsbxnj+CXsckeKb+lpitNsyJ7eHmM45KgRl88pGDqQZo1tbxMxii2JX53jBa027Tpjm+1U8
36dJyavSVc9Lpb9Cb6zeOeS9l13e3bpW50SdpAokQVL6WD1vl35SNk5f3qLfbfxW8k7T/WaLMO4R
nR20zswBZS0ycph8GSm70shi5DMhn2/jle5BSWJiEOtpviE85q0uJi8S2lRFa7KKcJnkNd1q6StC
KjuGtYIsx9a4imvAzh78G1801c5Uc0JfU6ombZLxPl3ihn9JMEuKvT5gIHk7jdoVNWMVpBMDXlmO
d1kqfsdro22cMX4xSjZ93t/62tD7t1mvHpW1uF0T+6pN0jm0Ut0IcWX3EeF+v9zZvVO1sdqbRjdE
o0ivQcDGl4u13NSWe5jndAjXIkt9c0WqkfeqjerYPRL3p/jYWugKmZN3UFPeWrIDh8hxrRhm9lLc
irUC8rMMz7VInbBwkzs7Z7bfqPk+sRo3HB3zph7mx35JvI3b5sd+LuKg60bjYu07L5jX6U+ZdOB0
pToGZOD+HjjbX5SmEy52NhMp7IU8Junrdr1PavO45rVLG1PO2yonmgitTbZtYjsPxoyErxrWfeR0
1Z6eQBFhCs93IOlfClO/SkdJ0KYhf2HR6f1snrI/jb24TO5VLeo0sEXgJJUoq5BVpnYbR8OiPyjV
SuPw1DRtV7sKrNK8AW7PPzJVK7Lq7Jnls+TggG2gcCZ7M6zrdZyNr6p0xh0jv4uhtH4T5PSXHgkm
LlPewcNodrWqOJFhDym7baNHBEmSv9F16fvkLQe9c95pm+q39Sr6R82N24gIYM0nhRSMPnnWO49M
teOc9mSgS3FN0uPeHcRwk8nlRqEY3AgVH5v0Olaoxbvl6yPbOFMCaWigxXuwqH5a5W7IjnMyY9mp
xcESf9ROkk3HySi3c79qh9jvxuFXM7hIHuTA1ljlvuj0pxIdYVTSMvG7VsONbj0YmVlFbg637UTC
2GdrfrGuxlWtqBzJCT90BpuYT4s/Y/2n+ZYiq1mTYQmNeW05MbVGWCp5Hblgdf/pY9wIBv9U9tO4
+POI3T0vUD4Q3/TXLpN1VyzZXW57H41IbD9uxtmvCziGlkiveo6TPFLd2bXa1K++PbDJ0IEI+oyT
HzVRfUo0r7didZYnWnmln1Dqb72hdoLcyMuNFhc9nQ/VJt8zVg8aiqhQeq3hK3p5v5QGU83V+kMD
SAYgbKh9vPwyla5JJ4IPchZKDdBOTMcug0blrk4TDXYLn2iu642WDY8rlQBA7eIaJ4EOetBufd6I
hLpPb7aFvuwHwqepz9ZLJdWfYVxdoE59chI5XZUWltHeMCeCq10jihViaJjWUDC47qUl6jZkjufd
FY75tpbW82B4YjNnXrVvVHeNUqmnECfbOKTG+FjL5qZS1Xdz1S9XF58do/vLHPQG0CiHz0e0zaYs
uoRnMuzdjqdql/BxF6dTwo7U7wz1YCBQfjFhd7zLyfX67dqMd9RTj8VE8P1I4zJwpLrrbOvDqxrE
MPgZfC9PlO2K7GRLSIW4cir6DdU02r6c11uURq9k3zDyHcsPY6aWcCq6dqZCxUW398b2hjhUTmqq
2R4eppgKNymm687ti3BU3BsZe0VkFbz8BKkMT1LS1WgpjLa0Pz9IRrwvLE6AZd14YdEtlEGrPviF
noapvvJutusQaELeWT1R5zTKX9TslCNnzMmL4RTltkUthoKM3nOR4sMc11FwwsdkVzadjkFb/FpX
lD7yJMDqs7HlH3mAnN143GjulEVpU5sR/Fd2jOa6tcddUuYXs04Lb1HukmqSPksiYErhdhenxafr
R/2KAzUaUEjToWqNaPvAOwdSWbKNKFF1rUvJUWUY1j1i4ukwuohs7IElmdr0QloL9alncrK3iTE2
XAGFMcvY3XDlcCZWFDXSLNrlNs0Ub21aRHnLg1hgKUMeNf/Ys3A3K1rzy1ibP8SUQEjP572jCxFy
xNkLJNv+kIyPC1lBAZF1xUfsaWskh1znlJvJMC/iPBK2B7C7dR+MpeijXJR11BN+e8uqmQRuz8GI
cPNDBSgxmuf2ZvHKJxjb+Z+OAY5vlHmywQrDOESiEJHWUenHN7zae8BccJ1lfe01yaNy8iInDKqD
zLbiKF+sq2ThVNMoaxjneR5ast1AWr3pnKXiK3DKsEm8J0Vk76NCiK4F288nGuaBsV96ASyU4rAB
nNzAOYlW2S8+YpLqpcWjeqwdb36wi9ihrVJVp1FKWjAshb/H/61aYa3P7Oq60kXz0IFWd+cPyHDd
dvAY3WLhJZVejepFrHuVVdgHwXWdaO7riCuj68xmI3sbjPxYRCu2A1Q72sPkJGowFzK5yGOEPGMH
S5sDKV2OSn1cBwONH7PvC1Hpv2qLCUOC1j6aUN5ctp33lOBp5L883rRmzJ64xI/gvhGhVeNLN9MD
YWW8YUJx24GGD5OcFa5J7KPSIO20GcKEENxppNlzZ9ybzbpXmoXOjP3kcPQ7rJ0WgNfrA3sa2xcC
INnMrPQuKYslWpwa0Zjq3Ju94vkDf2EkC1L2sq61mbBo9UXRelsnK+TtMuu8pOvoXVpFyls9lfU1
FaDcrTOEIN+UajRC5vFnIzlOgk3B1JMpINOiDDRzin0bDVo0SfloA0yjg6SsAMbSW3EasijSjJiB
vhSx6qIw7J+Fte5tWuSBXtY3OlR3v6/65T0hjwiJHJ4LFLEyRxA6bxXDFBu4OtdxV9K6zjwktsXs
tkHfGl0Ew30MurzRyU4ukWgumX3f0FgoAzunchXVbG5mUTyOrt5fYE59joXw9nmsJlfuwMNLS1by
arzBYvi41sYDLuXfnUJ2sqyHejei3S+S/JmItaCcUVrCo0kDBod7Q6TejechV6oSb0vWdMq7RQVB
a+s9a9T3hLECmOVH2KMHRD+MW/BORLDYe7pWabFrQYeHiuG+2+xJSTzGflXl9LyymeItOUppN4HS
53DE6UVbWvyMNex+yfCcOChgfS013QuSC29Y3cuDkg4s3ljFfQp6Zd/GuuensfG3zHQ7TEz4nB5E
R18ly7qP7efeU2DxT93vEglp5BBUH8Gcucud5mhl6pVrmsq+JEEV87vQj5Nd/1Er8g1a3De08xRz
Q4JQdpctCaWT6f4eyuR323G8M9b2vrJ4RaaM/tHovZ8sK4nWDttiSoqgMpSe/iMFQb8ux67WXolc
v5uQt2WJctXpw0YvDCdyV9pca6ogyy6zy8K2f5Vtci816iZiM144R+YUe+lFmXWPJocIGwFiRJBZ
pAtGFX1bvdN4LraxJ15Vpdk6rqi2szR/GDifmzZ7J1cu0ByG29aX2fYwLy1iUlKsEPlmR9pzasjA
waRlMj+aWV0fzHolW7wUSwgQrP0/CApOAUt4WVBqqOYX7YIyQ9T2nK44sJALPFdNfpsgRQSBr4nQ
TpzhaDsoTutcaffd6ib77wf755QqKHpNFDlciECUL7N2TXQVGqEhQdSpKWZQ6RYpXrWaJB+exzx8
y9Gk/722YjxSKa3MO5ZMDBvmCHwm3/8p/3VKkLTlIrb7R+IAb+Pz1N9jJTSSOk0O1ZxVR8+px8HH
iiN/soKcnucXdQEkT8xRELB0C5DA5+usS5MNHXLKPSZT789YD9MuVlgW6V/G+waFwFFb6+7h+5s7
I6DAygfGGXT6Cet3egn/JWkQujFjai0IKi3NdkfYx0Pa69NTnrj6/8rywS3IGRJWgWrYUFO/XKmm
ohemnacHWSYlQnmNFaK3M/yu6Jvvv7+rM5/OSZjooYNBbYfI6PNdZaXWTg3y+0Nl5OheldUVNEiL
tqJhaxTJHdtznFO2ZOq86RKKir3dzqX6wx2f+yuwYmJUxxiKj/jLHWv2YBKimWeHzujKSC/Fui3l
LC+60pCbKXdXOm5oBX0iGfOg15U8/P5XOPdsUbOdWILYFv9DEhSVO5R0GonbUoQaQKZXw3XUBQOI
UvlhtTgj6UI09/8v9eUbSenhue6aZgdPivLo5KsHDR2rS1wO6q0E4PrD9c7d2ikUmzIaG+F/oB5q
3GrGIBNm5tJRtxoZObsak1jCpBn9xv/+M6INZQ1GYcVK9OUx2lWzarOok8OglfErL919ievmbp7n
6ocHdmYFOFkwHWhFBiIq9cuKP8rcKyFdJoeCoI0Awl9OIyCuo4YZWghc6E0W8idk/unJfFl1LJWc
RpS8fCraV2YABqEYKb2RHIgzV+GwJErBPNpqGLl9/zOeeUUsSIInt7tD7+Urmx+PDPWd1kPAWVYy
PKBStz7IcIZKYrW8MVQFkJQfNJ3nbo4Fh5+SWEb09F82sX41EjBUHYz6eakHekeqCpZ/XuzH7+/t
zIOzXBXOFEnBvClfOWWLEBybEsCorTZoQVbbLuUFEwIS9VBYZZThJx3e0/cXPbdFsmwDScLVap0k
nZ9XubjvMmdF8UG2ArZP+miK3zWE9OqYxIPUi70I7hz15misG/skBaFtnP7vTxUnDMZz1AKuxS/w
+W9ABwamVMI1GnJCL4MCde8SGAl1mF+aANvHWGX08sONn27syzvLRBUbno7bnaOF8fmioqCLDLMT
RGolplDBhBJmZXN3kkM0qhK/4bRat4pa6jfK0DGlmJfnYY5/QimcebnwpML6Oem4T9Lxz39Fw5s1
V+t6iqPz6puEGe2xUZl8fn+zZ1Y69kxElQaGIwOZ+uer9PTh52SEdAywvQ3HZuoOzpzmuwKR0fb7
S535QtmYWVQBpLgO3v7Pl9IovoWC3Yexg9e81FKlAaY2Wu7HyK3xEmLH//v9Fc/9hHjtT+nwKgvn
V+jMiPZBkHJXHNoFyzeH4Arudl7I399f5rTdf31f/n2Z043/q8hpM702poUQ+krh8BwsamP2Ycq+
jfqvSbOnhPwOTBwemYXoRxpTbr6//rnbpHrkQyGRF7f/lx92dGKsMyW5Sa2Os9LX68q58UiGUcLv
r3NmGQIJReYvtG+CxL+ye4epbVAIY2QgE0BB+muOvhS5FeXO0rDrLy8F+tQf3s9zL81pbYVtZqNz
/vot2nE/IcDhnKA6+E4qE3mCyJCDjjEBO8aS2D/c47ln6f0T6weZFbfA6Tf417NspOO2FS2ug6n2
yhG11alhjNkOjXN539YuLcSpwmyp1z/VAWfKOdgFvKuuy6Ux3Xy+cjUup5CxqjhIt6X9u9prvfqL
dKc6wC5/8igUjdIxVey8h7LUvNfEq60fSsozbxISGmhX7DJADL5uolTwxpDjMTzos9H+aQvASbRU
bVX8sMSeWXW4joUNQ8O5zfb5+V418xRsQWrOwVm69LqcFGczIoi+0Ou5/GHV+S+CDus218F6gi+A
CdyXryO3zdSrVqM41OADIFygN66oiUUK4Nxwxpt0cPpf6ODSlxwv29Grcu9VxMX4NqnCvPREiyy3
EQrVmLWC9wosC0NsoEojZ+vDBW5OE81ULK/Gc60NdGQmvereJ2kSrNl7GRx1w8rHItQpym6SiWbL
D5/ImVcW9ivgAgw2OiL9L6/srAPRKpgYHLSRnnxgd711r6Yuk5+ktUQokHUPcFscRvDW6Dm/vl8U
zr0yAJzZo3htkK5/KV/1eUb12NA7sWQz0cUQv1tvtaLvL3Jm5fkH1uhChnD+a55pkOPOSkv2a2sn
TM4xoA9+VY+vBrd4IQyvulcq4+/31/znFPdlWT/hmYliP2V8/+fOkKOPDWV7fpBCLh9Icr1bIxvm
K2MoaQhAz3ePhBAKDFbWehuberMb6qQrA75NJpzKgtIP42sm6RY10HJ8howoA8kvVf9M44itL2kL
GzX4uGhbuerlZUpLrQ7B3ibPmCgL4dsyoUupEsJxYebiVMR2+lJRBswuevJ+ydugi+GaMWfOPQbf
Yppe45yiza9cpfzVqbm8MKhSUQKkhfFbGKm90L9yrcfSLq0jTTkyxS0xYofSnLjftOWKZLHgU7TD
OVdTtuZeoX1Oypex/PBdnlkC+GX5wuBgGKdTyecloLTTeOF0gEvIroxjx9wzyCrKABU41g/785k9
BDcSJx6WAerYrx9IMpYi7vA8HZjZEVGptZzsSLGcsttJbcUrVqH2B2zKmU/yBE5FyeSd8BRf4TtO
zOlUm7XsFFVRbplMDVEdS9NPUiPeWI0yBVLojPi66f37l/bcrwp+hqMIbRcHrtnnX7Ugeq+mtZgf
GGqelNi2ugfaogbYoscf+odnL2WwN5+aD/CTv9SncZdkKfzwnKlqY9y0VDsI1ZY0BHNk/rDCnbM1
4uPCEYqrkVLVPv3e/9qVDY14t2w8gS+HVj6ohYEqSUFjf89EZIn6cjGqELhSe115rcYQLe7iexTq
4tVFj/U44xRPAyef65/iDs/9BmzabE0UmQAzT//+X38XWRQjiug1OzBNkJs6QydVLBO4+Jl9/H9/
stBhT2Qj6nUiMj9fyquhw+Qd5BivcLJfOmmnW7QSFoqz7icy/bm7IhgEdNSp4mJV/3wp/OGcCRZ6
7tlQj1d6hSbas0/nu7nRHv4Pd8UxB2gh/BYO7p8vZciRQA/BXRmoEhsfo7vT+Z01G79dFY/BT+/R
mc2KUx3J25rKcQPcz+fLeaudEejFs1kJUyApzurtOtTrxIJ4rZQrkQez174ped/8AYkTv44rzpdU
c28mkCCLrxcK6j4sJEyEHR7HTz63cwsV75GL04xkDjb1L38e+G08Q21+0FNnwXtk0EBEMtJTf9VZ
l9+19aqmPxwezj1sMISGpmJzU8HYfr6mBqFjzWqSs81CVleqmldotNNmiyq6+OHnP3spjtToJogG
JY/886VaTOMdkV1sqIOqHYeRdj+ZDARG6vbyg+343AIMrcqhO2qeGl5f3quqZaTa5El+cCrsvFWs
l9vYJstKxYz6sMzj32wwAMnU5vzDz3mma3I6SbMo0BE99U2+XHlg6Cfpo4EkMoV46zE0UT6aqZ1f
DavXzRgyUgxdbduu0VCo9f1cCPweaNp/Qgn9P87OZLlOZeu6T5QR1EV3s+ut0rJkSR3ChQxJkZCQ
lE//j31b37EddsQft3muhUCQuXKtOcf8/Wnzi+A15n/XE3f4y4JBUvco/HnhD8u0bFcPndl5Mgz2
+cDI7O9f8e9Pm0vhV6RWumY+/OrxNjj7lNXz3mIl+jaJut8T5eudSxqRO6ih4c3kSlw3fm6Of7/w
H++RMRJXdq4Q9l9e3tbCVjxbkJmqsesO3hoRBNtGyyuH0fz975e6/qj/VoPQ3WL6QlibWYR/XanG
IpIp5BRJJhoykQGdugwMraiiOkh/XvdEpv0LZ/f7cnC9JNueQ6rEFbr63+9lrmXG+tjT9Z76j6XA
M6BBVAHXKL38s+zm+R+nsj/dIkbxiNYXL270Pyv//9nN3MYXnVImP5sWSQOTUaf9mKzcGXZLhbsR
vwdMnVm5pNL//dn+6f2BeAXskbEU4L5fFoaytrJh7uL83EXCv3NQNcI0kU1t7e3Si77VsVhvSqjp
t8wbaID+/eJ/esrudUOw2VevU8f/PmXGgNkoUsFdl5bc4jcrngl9/x73IXZqta6Hv1/uT68ssHsX
fyYnmd+c1MFsAHkZJmJuaWYAWao4MVh3E0MN/4+v4093hnU5pMpja/3ts1yvZj8KzuwMoEEkUxGj
KlqH9uIytUnsEP/P32/t9w6Gy0+K2VavrDRi9f77JGNXhKmrPHkeXBpCnsiyoy4tC7mA1Oe80pBD
OTbvEKWondvr+OXvl//Tk6UJz1JEkU81cf3v/+f1xW5lN7GruTyevXTTOB2SXvCWn8Ws+9Pfr/V7
IcEaAMjSpT/+v4HDf68FUQf+UePIc7QWyGB1Z78Mbtv84w/4pzsKWdtofxGP9NsCYGSqm8wp2Evo
Gt7GnMvGLTC80UdBOcCz//s9/ekrBLoKDZVx3rVV8ss9mRnOmwt7saawP9L7/lmmwF0yu3SRgVYQ
luoUfXTR1v/4Av94m5zQGDKw2nFo+u+FTTiMXpYH8qzdNDxUs9K4XdrubCbp/3/83aJr+IMDyTr+
rS4gnxrxD/6/M71Y96cX5zQVY2b7/2re0zTjl/51v2AqCgCRIwvzr+vH+X/expZPwI1zDTRwDKqL
FZgeUwQOn/dccWragCj28YX3xOcY0SMbS1UzbS2ewyc65+aUYeB+rCeUeYmTFr7Cfjy7Jzg8/eOC
7v0Gu2z1Bt3Rxh6z9hrmFaebW5VlBJGk03DvDM30IkmDb7a9GcD/2cgLUOjgSTahWj7NTdEdzVpa
JxvZMXHjDdJIhHD5om6h1Yhhg7mmeWH4XfaomR3vqw619WGoqi7E4mExL/PVxaA1tfnJIUAi4h/0
NqaYTBUJM3gr8eYIXb4VdOO+7+2u3Y6e24y7MI2VcyxFYNwkHjpkJ7gM/WE7E3aH5Ns4MmYxpLtC
WsRSXoa2szIsVCkWTlIIxGs3S5oUXj1l58jM02vgZtHBDIDvthGqP38TuoX3ZCuJbDErw6sWwCqn
TVBBv9+saSme9FLU6LBSPT7YlAx1krkj+iaVNeEXEGnrKwDE9JOw1+CHH3bDh3TqxcUUJcJkWlqz
7uY1q7OdsAosSaAZIQauU9jdOUU93afN7N12UcGPbaHrIYiaTdgeWW39+hg3DGYT/I4GTJHOjaau
H3n6Y+jOY4LyKBDH1Ruq4hiINLyr4gnyFyKU+TvMOMSWBk7pT+Iz6q8Tat9Pg8zlxWPw/zjYEufD
CsXuUJKo4pOZPFY2mK4ZH7LohfpYahmAtusxQG4WQF1v7rKsJAMU0w1mwOrUG0W8rzdZ03BRIE2e
ybt0HojQENYFj3ruk5LLQbfLZ4P0sQfmtrMyRB+7AbqM3k7N3AzMVkZQ/nHeaGygdrv8lHVZPcFz
6op/fMh/2tviCMq4RU3GWPSXNcNZ0M6XVpizAEeovXmIFlQBhUy7iVmKXWf798Xx94SVazkf0F9l
xkzH49caxesaXtyJoNp4pYr30VLeZLR5NtDVs0e7D5xzmvq4v1f021gRdFIU/o/ZmzHw1ICW/v7b
/GGnvTJubBwSNLVpMf13cYH0mI7eSj80yOtmS7zxvDfAYG5EFdDi7sdV6fuBmhi5r+ymNQnDuf/H
CesPxSIdX8ruaz/id7KsGoZuThWSDKNgi9RpU+6CWaCBz/14Y1fm1alYu/5+284VfvrLosoo9HrD
tAvorf2yxc9T5gZzR602Te9lVf3E9FJuPNHtkexCcCLZqgCqNg2fO+TZiVtln9CnxIdiePS9fm8J
d4vT3DtkazbtmHCNR9n61p3GQPmPbs0fOlYkp3jkW7qcQtnXftlMp1ppGPlFCWc1LQ/ATssTS43a
DWZeTw6xeButuw+vyd7tssL0vTICcdwJOejiWYdgrdx/1J32H7Z32kcO+Sb0svlyfnlnMMm3fdDT
cMXPTaG7xF7+PLqd8xpmU/a9wuVDNKYm1/uZ3Kd83evO6b7oycb4Rb9NLck42H288yyVva+W27xx
+q3EJtTQZpEJSiwuzZwv/5rG/6HSQq0WRtRbnGPpt//3VQ9znN6VK2kaTFl158L8/Nyo5l98oz89
HLBG5KRdX2re6f9ehdBm4pEA0J4lNIZtXuXTxquccofPXGLVcMoL4gRsfnR1xfPfX+o/3SBlq8VA
lbWMGui/l5aVUDZtShrhSKF3S4bPHIrs+I/1khbwH5ZMsm2udSR6Co6Uv3w8A7IsJ9SEwswW7Ipd
2zSFfzuts70HA4IfbY2FvYN5M8rNNGBsnoRuo41UizrlpNHfQSnQ4XGRV++iNXXVVlWFfUDwuuxV
HJd7LV11mtu533Mj3ieDtxrPXa2rb8z9hzdS0foXa22CT6mzzOprXaqoOJsmLSx6s0H7KvxYv9ey
i7KkQfrwJngydwVLcbGZWG5Ii68w512gtHULk5DMREnkz77YZ5G0H1aLICSQPuJhSYcxcaYZa1zZ
a4cluqjtT31QzZ8Hk+aAMVbHPturaLykyJmdb8aoCPfGWot502Opv+k6o3a+WMr3Egbic1Ga1D+i
/m4+raOVPQTGLu61cb3ztAb5p6AapkPr6NY+zbINvrZFI3LISnn6qZRudw78WNx6Sxec/HbC7L2G
aXoMDRgbG9/MvKc3qoZNuxi3+xQ7tcQ9mrvWpyDqmreqkDReMUb2/RaBXC73ESb6BjG8U4cMTu0Q
Bfhqy3TvcGuIoN3pvstSS6HlvaJSxbiK9p2ZI9SfFg4HcObWwWHuAC1pNo0d90/DVLR79Lf9x6gD
fViGZW02dqraR4mv/3PbsLcmEMZ0tIlCkBObApaxt5tdtfhPIyliE5lCtMR2LsXJ9NQGSnxrClwt
n4W70mRFwUvWbeXBRdnyNOthV2H59HYlESTfFjuf66tLHkBuPEX4o6h2+GMOTvfkOmE/3Q6eFsj1
kepYP2KrT8kn6FrB9TZpBO+oODnNompFmWzXcYALuK4ZnDEZgZo05K19V9rUTskAq747NjWz24PB
dJAInenvLR7v99hLoyft4wndkHKRY0oCYBZaOsI7Qeatn6AJwIc7jLjq7MHtFQ7TAHuR0ysiyMVU
jGeBQXZMqIcWuEq1iuBhFaq8bTEEEnfWoWFmBAXCxRss/c7ZLcVeDlnpXplVWldY6vDG6jITMI6y
6RxJ1b87mOef1WLheXMkRK0lznK9adA9DBs+nHXeLcXk3tde57+uZooqCI5DmSepWSSdamU5JzRa
+Q8vo7GSrKEE5NPlTVN/jmu7eyLrzX2ynHLNbo0zlsclT8s7cMjZS9cbG6P6BNwgmetAt0kOW+pz
OI760vZx/YS3XcPRe4OeUx+ZgFXlwQloGW2B2+ZvsYs93Vuy9DkenfCcO1Zvb8pUeedVK/uiW7xW
hxQA0t6mr32szeB9K9JBmgeiE4oMAkU+u8nSdNVtr0BqCGvBasSF2/dmqnRATSucn65VX91uan3F
dJHf1gHwmsxz8Gilq//spliOqoB636QZCi7FHjbrFT4aWuurwyFod7PGpzGlnsabZut91dbeXaSq
YG9jIdpYjq62XV1mr3LsX7quNZjvckxGOYAHeAl1rbZZal6iSJpd3Do0xxbONuNYxrj3DMy2K+y+
gfGyc204a9eAw7NaljSJLYFDagguuZDFLpoBzfaLCqxtOsTF99wHQNaYCcwp5BqDOy2fDy304Wrr
dLb9YRfVdEKMFt11Jf2bOlqsYyZHrJZhFjKacK5OotrXuLjttbpuWBJQfIPY4UobSCPyNxRf0JQK
ITYN0LZT643834CXswPIDghNN2D72wBTxmmDzTw4u1T5+yK34scKNDgkiRDM1VKl9iaI2mk4tuvk
6QRPTPSwSnfFVhPOHoPcSPtATobqIa+WycagyaEJlsDk4j2aAlxkpIC1X1zW1poFvhQXg9n8NR+w
I22yoVFHtRQxXrU1cH8UcwOtwCCH/mFLy9z0Y+DclH6+JqTVe+7GagTnn8o12VeKZuvWzWaw7U1j
U9L4rHr5MgY5+Ji1pgO/zjwkDPHpnd+18uTnqjr5NlFzQyx0uEFtLO4Xj0Y91jvTXCRNLK222hEy
RcXhw5rpOX3iwMZ4/aOppybGgG+8GyHLqvsZVn3Ub3sSiN2LwlQyPPC2N+OhU2UWJHaphqcmzGG/
2IVTpo8Fnvzye4/OKb6NZT+HCG6WeoEblek5CfO8HC4V3nBYMaFhSyvYBUhssac8SBq7Kf1jyTEw
30OM8MKnGZKD3IQTAGNeq6b3T/n1DLynjTWM5E1Yy8+yD0lCLpgN2BtV29g0+Udwi/rCyTFV5mUN
Py9Igx+NGMWTDz8NpyLHwHJjR1XwljZ5p/eNVV1p5FPsj6fBh0B10JYW7V3MB5XB/YKVReYcqpAc
A9a0a4K6A77t+VV7Cqyxr57RzBXEfLOLnFNd4xzV2cT36Vjj0t9BMCwHUEkBFH+7mGs+CXfp4209
E+vGX4nx9zZbFrrEnhJma1CBsoGCYYKBsmi/9w9Nsy7DNmhmBz9iWQdhhzWHzepGwd/9ksm6oPmx
Fj+7zIJdU0rdfkdVOn0P9NziVJ173pPJ6SJrT2eYmiKNJFc2Zvax7aSEoSC6Zx6c4NUfhhsjoLuy
3UxRt7ENSQQJmFENigWa38cYBt1XP7fUfqZlap9lKjGt1Two+zT6rTZnqAvr09wFOAhDEUxIeGxt
EVAu3OZROl1sc6ThxHAQndRTgmkpqyH4RPEHTtDqo8oFC52l5pG1i+Y+SCZ/ppYn2nOO9sLFUbp1
VhO/roGPJ4LZpv2tdCh2knqyK4xYNAqsjSWbeR8ucQzysf2fBzHTLXZEP/wkanjCfTbCG8xRrwQc
uLDgA1m3ASiAYgemjOgik1upXOfL3Fb5zxx2yQXbgvio13DAGImCAI5IO2c/VecDN4fjSfNjbHr3
ro4BDyWmmLDSak5mzD17N373IfnUu9K00U/pqRx4sjut7APUawlReEV7hrxY/oh1z3oawhbONwC6
mJqaIqj314+y2WHl0fcln81liVNct/RSO7pZJlY3nTUoaPCz+93qZwsicUfLwMlUByLEE8VHFkBv
DVdh4MNPQHTgMDQQazxT+M1WhytrFEbI9YfCw0TdpTPnS1sJeYzCzKbjpEpQYdU4ZtvcSutbt5nW
z2MT27dQNNHep7M/9hvhQ2fYEuDj6N0adpCC2CJJb6XHre65HJDvycPOXTgk7mRMyc02EIoNeeJF
o8leDc8AedLHDhXv05im40uDWjqpyXc/YctdWDd6IIUtAKt2U1oCQIac8qr+qJ0wIyfBLtMygZ5d
fWowxd1MlCHvNF4JiZSsPhCe0DSVp6m7YtAL0mf318PuG6s9VsJuLZ7VWHFCHDLr0kWpvGkjG/oV
FU3u7ce4pYiw3I7pp/KygXl5LjL7OMAyupG6iNot7RtMkl5V9As+jmY6knIxLJtVRim4Mbum0pzh
8vlJ2XVqoXTUJME6rpnvyiyu7gdoypdsCOtXlUpXbE1Vi3CD2UasieNkw71KTRoxs1KUD6mJpiO+
geAFJ399V3U49cEaiek49RlkkGCYw2+dLGxY2CreVeQGnyZrpOMWBWt79vt0vc+rmOyNjL2MPAHg
LxsdGqy94wgbz41yqrtMA8bFFe2WZKKFeLCjSov7Gmz8A2zMdeYPPqpHEm7rp3wc2WSDmTP4shir
JoJLpOvWlfbyhVie/N5zSnUYSqbDydr70z4qrPKU4nM/lzQms70/GVUmhdPpA3QsPSYNYWZqa9NU
vO0J4b6NxBg/l9kqhyQmzPBIfkVEsYzt+r4dW4d2Z6TdR7SM5krPzfMT6JHpGxU/mYDB2vFAi4I/
RKtV9jD6ZUWccABibTubCmd8GwYCoz8O3o2a6SBvUI4R/OAGJI6gTJt5u8FpeDcyd2h8+GHOdmdh
6vPiSb+wJMXtxjGag0YQt+t4dCqm8ZkqrS+TXQv7yOVQ2LPj1pu+nUqgNe2CFdiu5p0fVc5XX0To
55o+H376OBSvnU98pTD4PJN0VdOcIC5HTsK6mvtQR4vyR2FVfbefWEDzZHZndODD7FT3BTRubA3d
4N400xjDgXBb7671o/LC8Y/CxIRleTMOzHo3YdrXN0JMQ7khN6V7w4yBnk/j5N32hHVByYiamzy2
q4dORsaimgLLTOstv/IL3RrYNaePktm/Lgra2ogENqMzKRzLa108AFPyz9nkzj+KltdrO7DN3nDg
lRd/EGF2Qjje8twjSr6NcHyW3hAYab1LnZHBGl5VHs3keLBpaDO4aOmsud1UNiRszI2RedF96R5V
L+fbUOrwQTax/OrBxnmvcDtw+C9zd9cSb/hFEmV230yxc+4q4x39sQhZfQwLFiyT3rrP/cm9OnEx
qO/HmSgN8g0C+LbS68xj3pbWzVwBQUsG0fqfeoaThzWw0ru6MvipXT486kw5FD/GBkiXQZuaROgQ
7/K1WN6MV0anfM7j285nQn2bQm79ICl3eBmsGbu6sZVFJaUzKmM/lx8lJcKbM/bBi1tck4zGVsoH
KjT1oyHc4s3Tbn4rUzG8B+RuXb2+cYp4vR3xgLMCI1ofiuytsJkZ1mQsgeQZFt/jRff6J8BUEMV4
Kp8X7M5IZ2uRI9ZcWxcubZf6J7P4zgsIFfka1gW4TroOsqMw6931+tytae8PdXOee3u9GXtZfvQB
WBVAPVkG/0FFHIs0mRDlZuFVvem0MPfM5KaTSW1xj2ya83ltanAGawsCd7PIzltOepBOtrsqkOoL
x+AKEFreB9EW1LLrPM21zrOLU4UL75qXth+CFvUpNa0KDlNgnG92abLiPvTUmB3ymkVqsyJACE7z
ZLfxdgyFVD+xBV8b3EBhKXIU+SXbtV59slIcbv08VZZwcOlWavrfUEvDtYzGryrsEHAy40drOFQa
+Jxt1cvXSgVjvIXzx3Zp9aLRm0p7Q3/2KUj6baVyu90h4Cm+aNSSduJ2RF4dTN2V46Gte7dMWmQO
H747WuI45pV60Sy/5CiN83JjG9Gu27H3rHk7BVFPqvCsgmYvsWNW+3xebXIqBB/Y3pAagRe7c4BK
0qoom51UGDWuJI3OQ/5FyXs3iLp9jFa3Bl1CA5rwnD405aV0gYxdbKK33APltFz2VcNhcDuUw3wz
+4X9ajH3rVhMBitpvGDEwN4zeE8oOIrboKpZHFwmPfUuqIepAgFZN1+iGLjXoz2XvZ8MpE/TFyCu
oT8Dxkqzvc2IRR2n0YpoHagrDzqv7T5NwkhMziFFKJvyWPrlI66Htn5Ivc56MQPcXUc6codsS7yO
1ooGeDESPLCu1qI8Fh5+7602Ue3sOcI23oY2Xhhd+N0QVJSDNUxbxf5Fb8FpCyIyQEbVO6dxId1w
24M4To49B1Sm/dKf+nb09Zde1xGaVlCJMjosYVPmD3aFRH0fARRdXka6gDF7wdT1txKNVnFBmw+W
NPPtsk548SOxt8bZ/+HTnAoPuRrbcFM4nlvfYnQAriIYMUAnLlyoJW0c6fcpnHzOIhWQJ1zLQxOe
qmL2512liSXb+MBx8MUttGKSRduEQg2pMe0eVcDcJ8KEVslubsnoFuouB4iuCspgX+cU0od1sWcO
nV3ZXXy7S6tb0IjmwxsWzp+4orlq4xdDmBCHxbxSNVGszzOpkugWO1PNlzpMG/2dg0GKUVQRynJj
QFBOSV54Uu+9NF3jhyq0iic66a3a9U4vp09xbBXZLpAuNVsz5OO85511n6Gquf5WLJWnaN8BYN9r
rxTZARymaKmQI5nvB+xAy3YEODnsiwYN3TGPc2B4IOuUPMatiCKaIylbez6F83L0VneInwmUAbTM
vjtbB4pu5d2ueYdYCytGF26b0ZrKk9tTu7KnT57zQIPLtq9FS5ZtvcHuHM4XWW4eYH6U0THiZqud
ijs5b+lHhd2FLlD4plOZDTcLAtaGQdRCTUIjdgk+x9CdsseA5LX8ti157XdeW0xqlwdjNhw0wOFp
Qw6ckkmnGthwxhXLuzd4WfTM0D4L94F22vIodEMfirfBq5J4ao06+7PVyq3t5hWsyXBy1K4gtQsO
C0CR9JFMojreyJylEmN0RIQOpulyvPPrzAkOOpBefI9st4CS2rszQN44VcEmz9XCht4R1wjzRELg
SBW53Tt+vajcaKuIri2Tsq9gbjMb3hQTTPhdWUt7fA5UPj5KexDBQbDJvFbWvOo7BsSD9ZM/Rucn
ED5ccRrnoQhOSDo99FV+NMttiNSTz7OtOE5HqVNDZivslBXW98b+Qs+hy8ACuSQRpWrlVBX5hVm3
tUVS2YFBnWXvCzBBBE/QzAC55EN2wnDL+rKTVh7Gh5jDqnWYVTpQH9hUlEgFctfdof5cQHkQ+pdC
93L9GaBiqtINSV3ATuoW1ekO2A1YjEFaqfVNlGmD0UsXSz08Z5UhR6+CaakuMXtwPNGF8u31axZG
0K03pE2W87mIaS5f7MWNXst6UQ4mrkK4r6Hwg9eA6TI3AxGi3mexL9qjBesxTjqyeiYYoThDdpP0
iGVa23nODm4sI/15ZmVZjxr/Ced1zj3liabDABefLbk9Sl/WYGDziWERsLuNFXW+S/E+pM0j70U7
7QonrbP7bqAnH56IGM6UTvrAldQGK/QAC2C+NcY59GwREWQSJCnFAB2HIYxqmbADgxIht6v92sbM
wmHc2Fi0PLqbCm5LGL3mjZURU4ROiJATODHzZjWFY+8A7jfxsSG4gK7VMszj0fUNSYwl/aZ9WRqb
BmthZHSx1YjHLNDjkn63uCZN5TwuUE1shHHiHrphOg5pv1k44GZ7l46qRkmrhpDCWQJEoQ2dLm81
/7Q9lXZMRd4XKWx6phk9g46oqCUANmcdx6Nage3uChhm5gBJjkle7w8Dn409FD5nKmoWjoRyTX8U
WMstuGJTb56CSfn2zgN3BzCoEeBxg3kuGdmUBVkJCTTFSRJBaOtM1FBidWHtMvL43DcY3DP8sFjQ
aWpn3uEfnpij5uhqhwPgWNBUPAOxXOczJNLe3YmRZDLgy7p3CdQ1YLpMIzlksSvL9JH5AJZ2i+7p
i1eSlqZXTwf3TR3hv0rRHImjpZygPtRXlkKNeDJti4MtC5l/mVJDDgTNhKC/LQdHkumFgG08oaUg
CPNanUfLuFEjWJSfy7I4cltAGi3vxmuj/+uQ18xm+ChDZydg6/Q7Y88aIBDPjtuIK2+FCFd44jvR
JWNodsaiPXxuwHyYmwycwHzJoauE+8m1w59isbltwMTuEiRtOzBFgRdQfuZcL9xTgGQ6PomyK+gv
8xqTpT5VvEjvmECsD3IjR332EIf2u8zSTbq3qArfhZDoj8rJFXqzFPj6jlGn/fY8rKlAFpRNo4RQ
E49ZMqWVjt+6qYUGUIREoIHVKonSmtdRu0mI95QdUKHTFmyHVm8+ysrLNJinK6nMkiTkkVRgITiR
gK++d7huydZq+escZjmXQIfG2ZU3uDjG9gwBbloOQG3yu9Ir5u4wp/CsTnSAGReoxW2jnYzjdtx7
rZUF+6B1WhxfNAXgW8al/SHlmvc7JjK+u3frOLqPBgcXyjzO4XAwbay6t9SCM3BwtA3FTyNT+oaq
yJXbTDamO2JXWfUbSqeI1WkQbto8j5Gcli1ofg07qFR8Ef5M9XIpxWL5iJez2NymaFDMkwNwsPps
syDDFM8zcc87OT4sDoFlAPX7CllwlBflVnZt4BAz1wPkNHiQi13hzbDWtZ+LDxIJrj3cSE8c/DZu
FzRkZvg1iR0o00dOEiNv3iYu13A51Xlr5q1tT2Le9WZCBDVSnmPIwH+40uZa+xhIVUYsjkBmgxon
Tnv3vAAhCB+cpR3ixCZJ/Xvq8COg342es0NXQrlkMfrKt2Qp2OORALqmu0MVBK+S17wrElXpUFwE
uZLVZQ58RjaO8MD7GotZRNIBFpTbMbrGLhIQ40vg7n6bmV1dzMxbKr6LC6ZdJ99hpvXGG6VXW+1q
6VfptlzBkO9QyQQ1Hd7VIh81HxqBbtsaECwVIs53GhF9Sc8OqAGC3HTO7ovILciFiUAq0gaoGWFA
wJbOdsmV95WIjt5LLGsW2a5l47WToa6nahsKbuzbFE9ZlAy+21CtFOWktxblFzPnkcJ9l/ZOO72T
0VYVEAnDeAKjubokGlIMLUm5Noz7wIQo1FyOhZUoipd2ez1XBgDbqOVuGt5SzREpcO8zgLmwuJi+
AroIpoewc58d5/oSA0OEsBcNgUOQStvF3harVCh/yDWT1c8QWL78tgQA/Nl8rmfcx7JtOrWtosDQ
10RGVga3Xaut6eATYBE+2m0DaKWFK0fgiEHwtmfCs5a7FLbUdGgiAVJPVp4bb5whvKRFtHTfaKQz
Q/dJOWQmpVxCBpy6dvpTWGduekK8CtWBhrtfntBdChrf/Mp0Kos+f23H3EXiFQ+snzG26Y8BMdmP
kn5IDtSPjJAkatkeUZctVXNoXA1irHQtE++Dug/bLWEaniZiiFR2OHH1UL3E9CqaU9Mq84pWK17e
RsQ69m7hSBTcjl4dtAfX6nnDG0vJF23SGGtViKyAbv3CYkIiSsOE1jsQ9AXJO9TOMuxamlniDLix
Tp9ImFnWQ2+yUNxyJvDmo1brglFAWi2JIfgTzLIL7ValJIFkbviZotDOtjK0MvHWINkEgB41QXXv
ka9qwVZkpAjSLQtX3odQpiBPHQV7GbEbCaDPWZ/V4s2Zy+gLR97iM0Vh+NnMbUf2aTm3NTJIUXu0
zVaCidDRkA8fY+qOD5WD4ZhTscWWBdlsOXLUY5YgPLnc6n6F9KGJlPs+mxigbwmhLkuUjBkGBBQf
zkPNHOFjqNyRo/boF7sxsN12MwSIPR7rkbX3ja0sqxPAhB3TY3pccu9qt1Z7i6zM/jh2bT+9y9yn
qOTYBieYnhuxmLQf5/azS7BZehk5eZtbL9SzE2xA9bXrd4ghY3Qsc63lPjBslnvKW6/+KUJSlkh0
kKUPvdJS/eTTM5EcXL/NSI9YdaCB36VMJs1mjjwHBF7UqxQGrhu8wwclpqRkWdZ3kyLVYJOuRDce
qZjqdqsjNg9sLL2rj/2YFtNeV212W/pBd2Xto6nAwkWO3hl4jg/knUQgRMxO+kWnrd52c6+rn62j
nXXDOdZ8FCQnFzdNBEd4R8JS5NyzIVjBVoRN+oOZKaOwUi5TvUeswosJ8DEKL8KBANjHzietTaYe
Jg6VDclLnps/Ie/o2+2UhixfrQv08cDJiyGx4QRtrnpYvz8Z/OK4TzNlbjl2xBD//ZZasuGANZLJ
4oLf91Bd0X8tFzFtfasIli1aoAUZUu8BExWRGXclsh2m4JbJnwa/YLqLpWlukmunFRJwj8IALq1N
x0i1tPIS3CzNB/kYJUFMebo+gPsPzLYA+58/+Zbu+mtqybIAjArqb4UDepg/wWqRAbSsVb9x7dZ9
A0MMWHGyljnYiGEdYRErCQ5P0KvgyF5lIGgLOb04Zh3EhrSZ8L5nCWYNIjQBqmNQqWe8uQPZunpu
YBtgrKanGBckuDg1Dp5t0bbeK/Ki5rbyivhxaLQFn5oCk2xlnKWEe4zluz3k0QEAayjpiUXNC9qC
+fj/ODqv5UiNKAw/EVXkhltgoiZolLU3lFbSkmNDE57e3/jCLpfXkqUZpvucP3qZnOzAcWM1R7ZX
LBTHel783A6VMO4UjfeVtQjGeHDbe0gsetg5gDP2h4ubZPm1WBxJpUHLcRwUzFGXvtGq57WarD9F
vbovVTM5aFl5ZOpzU1V0kGL/RobfW3fAlBrj6TaaQ1Ls8EZ1j6IZqIbSLG1sKZaiYDOcGl08ajbI
WT/1Xh/J0ciB4cthkZiee+3DI77qoMtSfSEn4d1YwEU+nDzhcdEcng6durE6sBZuRqz8iLN2TuFo
LzRNeqDVy+S+0xHrfM1aqzMz1IQOOpApn0Ti6g+qbGCOStxM+oFEv84O+6au5aFFIHqJvbw5mYMw
UYfURfbtU7USs8nq1ge6pOTeGE7oTIAUB4P5MNOZErjTVJ2A1wlrMfy+5X3Msu+sKjOwCC4HNxDU
SEGg285ahPVIWUtuC62IRDw3TEP2LHZNYnUvGTfnPw4t623UOE8Cpff8udlytQAM9c0dOl16SEFl
dMjV1tyXx5SNaw2J/igvpbsa70mSk5JhpWi+o8aj6X1ZMtAa3e1oU7JXpppZKr+Hq2PqCKfBtZ+S
+0cXGLLWzq1jrc5+MTBVggXWFy5mcN1hKL2LP1NfQD5v8sSjmNHA4w7o9fuhq86N1MsdA7fz1KA4
qo/MUA4dD6svsoAUTfJhF51ylaL1r7pOfdUlznyBWsB242hW91IPxzTqXa5hH5sTlD4cWOYe8RTf
xR4qVByc3ghKNDYCyUM3zYjLLNyfC0W4MqIdmqvBKuflUJtpes28OaaiAqPmqTSB/iNHYtxclKPI
4UWSkqxO/NgKufzfRdTvMsE6Sr5ki3aHH70OvcLuiU8r1DdtYvKv4SzSjVJg1eEMd+9WQafAZQFk
JHUuKuYV3nRLFr+Zq8tPrOeqvNFnwWTNIQW+nQ7TyXfGCbTA15yvGhjwVAk5fpZm4x+JiRfgdq1M
iD9d6oYVw7MfGQfL39iaSSF2cyfegzvQGbqmpQaJK9vlzySJ9jhUtU/rMjTNn9xu5DeKlxXsunPi
muRlEKcTcektG64u6gy9jKe3oQ3TZwclht+nde3114m2FdLAlzFeYaJz0kTZJes5hAIADTcnYR2L
fFbXbnGSP2NredSXzLO+11DX6Vunx+PIR4n4QqaNKpN7pPQyBy5FJU9oSnntqeb5hW7PtwusS4Jq
y3ZZoamw2orasla2ZgJe2BcHbT/SO/40UOKhh247DyjpZQJj5+gkXOWDFmVA2HQSFe3y2bij8TAr
fZFBNzkGZAkJTasHP1fIuItSKqxeynolQ5y9k1/Hnm2jChz+FXNf1/5JPDSfmKE0QqobU8Zf9+jC
Z89IunVbiDVhKgA8h3FVBSSGkYr4lHprwmBPmM8+nmzvtqx9D+c5j78mdg9nq4l/JtUxaTSBu19I
Poo/CCK2NiVM50fv2PGT7FzoujhvHiZCGU/dUvNyL4Q8vE95xVzdF/m35hrgqh1jqwoKyfVw56ke
eLEt+kIgQo78rfv1MMwhhZqg5jTNRWTWu6b8a2YuizbznknwMYLQoGh1/7vmiGc6Ev3v5GB0oxWg
Ioie15NglraREbpYr9itXDUJ2p3GuCQw3C7gaJq+K++OSk8TWHfgorA4lU5DfZDbrk+GQxj4jl7l
4nUiNuNSGav57uskeByXLrl7XQWJvvU8GLucDFjFnG+MjwvPOCyGT6rP0XTNbsVHnjYjzZKQ+sS/
lt0UKPi+B9EnHMyk8hI9TYrYNYFQPSu/W1/6au6ppBuaCAmD/uWnOGwT25rYLOHsyKvPAfUprl6a
Gk3YWNCLqdGQtFM6OemjYuLoa3f6q3rpZYcGi2C/ExQv9CGHTOwHPCeDe9TnwUq3mpuuTuQljJbb
ijaoMZAiq//qxHQQ6Fhr3kuHIso80sM4UaMzVTZ1UG7l8jRluguRbfTvdZ/5ScQZ1Wh7IL6x2nmN
pKaLDPt4PhKiTWQaYJJVkC6mRlMPbDAGcwMY57zGWHvOfErRgJgeTQf38rvx7xgn8duc6sazO6AV
CZYxkd6JN2o+pVL6UJdyeJC6aXk7t+t9EYp56HTikoiK2BpUhr+mjU2YUb5aiKUmJVAMc5i1UWqb
Qxoh26PMjZDlWGwQsIzLRos9HDtjBWa5IzxMuJem7AfnRxDtl1FiwOl1zabKLaPMb+ifbzUuHpFI
88EfONUDFlFqEejjG9eHtHMjI1niZ/bEZKMk359mlRIObBRQjVlrN3u/GPRdR/hjuNqQ76lD3FTb
NTVdkoULXlbyXoSmNPrjtFAVE8SJLNAKgFqwHvcDV6TvNw6wv7FCWPrG0V6IlZ5JVKCXhzMQItnd
MiChycp5FZ69VHGv69I5a2zVoKoFNfemN21bVHjvRMw0Fy8WTsCmWByEDo9GgzPnxNJ8TkNrHCu/
NH+KvjJ2ZW0kHyT2eftxksQDcrnBtznFKCIqyFM6MjSTRm0j0f7wlDeRSY1CvEdC3e2ImkXo5Lnl
k6QW7an35f3V1tz519ScsYTaWaiZoIY0f267idgFg4N/fDVnCy2umQ1YkVxTyL1W0I3Ag9tvWKbX
yIPt4n+Yp+82HUdXEwKTD0SiJsQkjrAi2fi0gBrAhQFxbM2vtUBXO8B9AUnrTL1GO+ZRs67LQeuk
d6DjgYKqYnDCyvfXFw2++U1BebzQg4QSDHfvTbYiv9i9DaaHeqqLskVvv/ykrm9Lz8NQklD4U7MS
op7hpj72QwYhpsj7Diijqt4oePD+iqler1WOTDhDRfkVE3tBFw3tWTwgAMah7s/dl9HF8C3aPPzT
zbaJARfW8nFKW7Ez0YqE6VCZHPwWfigEwnPx0GcJqaUdKb/U4ByobPA+p9XTP+xVc28lM3ETolE0
GRWa5V+52sYWMTa3xl0eLQJYFQpkBoR1JpMNnmudvpWydF8GDqQtiM26nRtaHoVR/mAdzA56TIo1
FT0YS9FA24ICAW08GLNFR6wapbPPmm48zONSAbGsVVRRWrFLeiyH20zv489BS9U9l2jsvnpdG8g8
J9cAB3hpfa60NlL+SPpaQK2NtUkavcJ94BvLP7ebqI9L7epzdoT7PVR5fjWAxAPyb8azce/Xcow0
+UhsRDPCQZDG2Rcfs6FJD42vvEBHjYPJwerf2JxZG2LUsDWJiykFRHr9r+P94RRcSYjvhDzPeWFs
yl6Iw0gK3p+ZFsDvdXbT7QBrSMRf0e78XIxfxjBYZz5h8b5YwCSSrBs3nb3qJyNedYyNufoljKh9
oapowHpKaclUxO+JV1nPHkTxx0TKpC6hoR1snZ/I2LS/fCIJ8x3g6M9c+cW+befCDBUXLZNhRWnE
Uvruh+mJBSItRQRvpuP8WVjyPkkAkOwTkhherHzUJacg7+d28DufDrHl2OZaxsxBiC/TubnHaVi9
CMplti6Y6LYFubhpTTKGaO+MPdVmvth1asgjVzZmCSWdxOV91V6TnZjyzHqoDGUDhE7yNEHE7GQ9
USxC9oQXdgWlvXf5b9eFDYWgfTjG8xj5PQ1cGZreXWVLlFaMmrse3/OfxfCqsMI/8QSh7zy3c+kg
HtcM/lTDBDK5H5qiPDNqB7uOChJ6nyEzJ5KOKJALBqIgojld3V3spN8oUL1u02vr9DY2ZvoI0ogQ
F1x05L+mTjaQa9repBDDEblB/RRbPv7FBcFA5KrafR/XPv03DcMqNhqlapB+a8GMncqk+WfPnXZ2
qImDdlMC+drUENnFaBb/CK2m/AvpNke+FeflN8UixhvZu+7GjtH6l7FFc7lYYy6SeEj6y0i38zO6
MPnP9HBDI3+OmQ9zr39fYspp584xXyfTHDOw+AaiI9HMABM6Yc/CWfYj+2p0v7ovSZJ8r25DkVK6
9NfFpQYAyFkPpYXVFEGcoSIoSJ0Bu57AHAqrIGRfz500JKBbvHSzqnYZIzL1tIOHIMGe7+3KJlK+
DDhzl2WJ5/IE1HHLBpTUx3HAaBCMS1Nc9LyfNgTu/fWgDmHQoIGh+qil1dAVXKWjyqteqIkwtNL2
nkbNXt99+jyCgi/EVJSUe7L6kNWKUv0sbkLhA3LpTtd7FFRO9qzlcXsy6Be5gorJ0K6qt8Q0vIcF
SGmr8hlxHABAiyP33LTAPvkylSE/Z3/uijV9aBlkZVALGp9a6A0ek7lgaaJ0kgsivTbEsbHZxs2p
yjJ909Zmwg3UIXcT7tRckcHOF/oYx9cVFOtotJgF7KySwxU2O3OiicYE1KOpDaBeWO7mjlKRvAbx
8pjzT0MgO16mudX6lxUQ9yQ422/rrJYL+YfudirSnqh7y3iZUfTCN3jqQe9MdU1IGf4kC4jGP6N0
Y+C+Ln0teuD2dWHO4jly800yMsRQyNIdUoFOtOeyu4m+WLcmC5cZlmiB3w3cA/B/tYNGuBezasF4
cvs9nUw9UngYWU8XUey9fP5mV7qRuk895VCclhmhzQjnF6AbXE8Vtpezj5iGq6HSQsrNDfrNWoRc
SWmFlUude9w63d6Lk/nogQmhe+uM+559LIycGjw3GyJv7NudZkz9OWO5DRW3QWD2+q9uDykjGafS
Og3dUbLlHGx9HEPSe7zz0CRXGSfUznnUDHbjS+y74sGhAeSsTcKNfGH2h8rnYlgLwWYDgHhcJocc
EVbQQOOrNm1nFbu6q8YT5TZyO2hzGmYxmHjmwrOlg45gdahuJK3MEdzYO47KZw47iUqPJ5jQpv7W
m7SLqNEb996oR342nU3B2WawB3mV+7x2gvoA47vmdkCwq+7NZt5HQp0mQpv8KcG6dyOZXW0ZzjnO
qFK8AUNS4mtOaZT07nyei+Fzzmtuv9QIc3+wIwM798EWrQhNpKwL4hUKYjvbS6HrdAXiC1/w0xJu
sLETcUJgfm1iRj+fO5pRTI7+iWiXhiIHvXzSnaEOLS0xL1Ov/TMMMk1xoBThnEmqI8u2OfCBmU+e
Bn1QyMbelEn7qS8wfW3Pg5CojjOg9Z40s5k/pBrAkse5CLSYfixnTtH0FjFKZaLawrtLw8qbH24m
DPe51oXUG37PjUXRgzL0o2dlTwydqHtBEJAHJCxfDirLknIVYhwuAg75hJlLUY87LDtCuOp9DuKO
qax5weZcbixWRyQa/d4YnQ8pXQVoXJxmAs7vn+Tqpprxzg9UStuh3+X4i12XemyEyq5m2kRW6+1j
j7siiq3YOs76mAr8ZeM1XqfPrqMwi9ABB1Rq9nn621RGaPiwZdgcCizTLO3EqP4jEfYVeulb1P34
mACKhqlLQx4cJ6aJPvkY3fTFoIbwCXAHG51FAGCCvzQpd15eVP+qKrtW/Jao42xr3WUq3k/AU6/O
KqgGNSpBmXzujuVTy82/jbOVLCVdDBNRpN58yGafzlVgXTJq2cndiQo0iQj/NKaxCMnLnN7oQi83
410/yFnyVaUaKp1URdjgiCHArvJgKexA653sF73/Jdtx3uedqM95Ct2B4YeaWKCsl8ku/oHnVXvL
5teCeYqvrlVVj52lw+w4dj89sFHpex0H2dausz9I4o0z2oBHy5qcTV067laUUNgVOFhYsYU+4AtB
0VCgE4+cnp7T+5L+TIZYvPFr3F2QXsA6XBsrZ1Wa3Blj9dQrqqMX1/6RmnMiPPyPqfTHdCr5llzk
V81X32Nhn+u+NvblYNDnxz62cajbxDvpg0uI6dEhNeo0kvIPM9g1OzV25TZmW9lWy/BHs+8O0rXC
E4IJIl7b+Kle8DxmvVq+/RoPkib+2pPDVOpYJifLTJeZ1/NFNL7RK0txVDTYE4ImmMyQTI7+TIkk
LrbBB9yrvGxjxPrX2BknlYpLY3jrwzrAIHMPS8xaTsK7iOOrVXCtICuvrYNWuCgMdyPKQRIJV/ic
C1b1R6MeK6C8jfdtmBTQHhWqhGqCUwGCcjXDy7ZoxTWmLURVOBQA2ZdmDKEyP3qT3iNqLv6g0vrn
2NZLllOHUzlOv0dyYoWzNusH0yrl3tIoLif5HUcA9oB9maWHirodzrYYWhTZb9iO5Qd3prHpzRlp
FOy5s5OJIw4o+dRlllb/SB5HGqE0ismMVikHbWKdB58JGdFmHSJqdI5oYMwI3Uy2UW35olXzlXyQ
lGaoqoy8Wq2o2frhc3SprmvH9ubOZfGDjuiUZY25RRN9cTsbBdMCBJikhPy6SpFxilCKxljqoNAf
h6mptFBz3fS5N5vfodKfmeX+EjTxBzL4zTLddlf1tkW3l4YzA50LjGBTfRP2MzxZyDNfEDrJB8Cu
64LwC1MCq7vmOsMBKRQv+6K4raaqxQURl5F0ckq/0fWECy/Xc9Ia73ONMNNDX9IHGf+3HxA7sc1i
hFpDSdgN4toioLAVB+Ji2rQpyXyx2bBVchC95x6kYyavoAfmu2nN4mDHmniqvEo9EAo0RBVGzq3y
LBWoovg3++tpqq1841i93K2SEIpm6uos8Cwyp3J/LUOtnuh0ZnDcOWYPfTJP4wEEwX10mhjVu2wg
DjtAdetu5s0A3yDO32m5e0egwfTR8SRpjUZJuTul17iYsYuN+btFkySFpd5Djrz5oxdeD+4BAZSv
2r5frB+mXvJP6/xUSxZPuof3RovEvOqqlDERnShiymOcJt92UW5YdcaTlmT/WH/zfb7ikaqG0n/I
tK6s8BHyKoVxTzUZwrzfEpFfVfT6jVkVTFBfkdaWrvpjEGDLObq027hE8USTlap3Uuk3V18IzRkR
NlioxOlB51gyyxb4u53lkYMcqycfuMjsjfZmwtzv1KSaIJfUXIuYX0zZxEn0Lg+hqqyGKJ8W76hn
QnoWPcL3xrimcf9ulN2CQaWTm9Wu6WXs5vxM+K0skJjl5rHVlxd0R296ZThbY+ymzdRWOZJaVhN6
X8TG71Un4ZsX3HNAA1GLPCKsGrYDsofR8xj41KDNkgdSfju0P2xJnengn6n8G+FbOD07XPl9sXg7
0vBLcgAJ6kh90W0wgOvYH/xvq1x+2kmtwGnTkfOGQ7ftgF7K9AU+4LORlEz0gmMIHAfuPTGzM5j1
XTvokg9clQszMs75uwMMJN4J+Wj1JxwkPOfJ/DtBx18GJVZwHvqdqs5/sQv3Vvv6zZumt3xwtE1S
STy25viGCVMLEKNtcUQAdsVjFVDv9u6VlX5zCvcD5r6hf6JlriTFG0oYgoTewhLYwP3TjvGTJZBt
YtWLA/7yo3UUfoio/l7H1WjwcF67xb7E4lrP41NBt2nWI0YRCGyjqQRzaXoPpGFhkBK6Rcmajkjc
mJ+Z6d7mOjvPznDtzHg/Ay8E8Z0JKabVZHtJF3aNNUNlbD6swnxLK/mtDyymSVz/TFXqPmBWWR5q
8b9CeZABqHbHeTE02zbTiNrDP8DVc5JLNz5O6HN4PIpik+Mue57RSjDPTsMDECeFI1bnwOAZdxJE
V+y25KDomvGPsCEPi0ybfiWFDv4LeXrofUUbbz1805F04ufJQ0Rx/sYyWfji/O7DzY33NXeMqCVw
aFOxtnBG54hrkAgy/pjpfu7jDyPtfgzR4qqM0WLw2s142Iuza05XP46Pa+Nf6179wTXZhEnetwfY
YhLfJs9864HLsCgk/WlN/CvCmwtJp9ww42iGXJ9a2Fr2NaFPLjARkAQgii6OWj6UVnqz6plZyVGY
qbsno+uesK2dvM57NSw6cx3DHgIHWSEfb6q/0yKbjghCmqCsISIlH5YxWGy0JrAcQxHGgBKnymnF
S8Mmu8GYiw5Xs+p94ccYDwZ3Rs8k89DH+smnZ+xkOGQcLmVKG3WbDnI/JfRK2yRQPTbO3F3rsVm3
IqE42PaJ6/dsteLUn2ivr5Dx5bBygFUIdmLQ6YMNoX3kMh0PDXK7H+Vb/X5MiOTO4lIP0DsXvykd
lp6Gs0a36mZbWdWJtK9qh0zujVAqgERIYror8S7mCFiP45x/WAktorimr4mNatSehL7NbSPmUK2N
wMlsGVaG/jNY8bCvtcL/nKryuqRd/0Z6grl1He/KfMLGwgWYRmqG6Nd8ljEiGdatr2Z0sNzcL5bq
MsxutsKanbuoTwbzjE6zjLSk+mb3TIKlxuRVi2Q4YCduD+joxAbwSUZgLnVom+VjJd1kb9bOwsKc
eRdDQ0SWIgXZzJ4YQhTNz3EH0CV7TDE410ZUF5Sy9ylSowKNveecnap6ShZninpNnPxM41CMQYzv
Mrugs7KatTLtQr2Xp7ZJ1i23w6sx6ueqZO1Ks2Zr8iBukJ9mkZ6p5bX0NAaDdnAf3BgiTFM5FW/G
9NecGyZuZzAC3FaUBSwWOSQU0apYfadSe8n0vH4Wmu6xecwopHM8TYxLeHOt6SSm1DxyhT8WIy01
UgHpe2ki9i61gHstp1ES52GefAEtNS/WXYrnrwkmqonSRLfTygMnlXusqzkOEYQ10SyUF/VJmR2g
bI2H1cfDNKk4ZfH0p2i2GS4bu+CaF36zo2t2eehgND6QjfwrcoATpAPYXgQXomkpA3k5ohJkOBzn
qfw7T4t56/GxIK6y51ArzEclF+I2anrLxfqKjMB4wCl3x+Mn8xPSBZ42Xvt9Wk1ib5WDd6s9/akW
VvbrJp65LWvbCI1R8XIKJz7kS/4uNW19rWz4VctenllSSM9HxE5kap5TVgtECOHdHoTC871U8xkC
+zfW8gs7IysOGRChy1sd6YLEh9Uyq0dbmQN/kH6hbOoecCiRqZ6M0w46abyuNpKj+J7rQOjSRY89
hCaTMYbk5MqNaEQZypRWuIIEEQbOWASLxnczTDU8J3ZLbELv1zvbm5xzyWP57M/Nv9gcrEffaf74
+vjYeuAgyqWBNB0pUpZL3t6qBfEbnlKPg1gY6N9XK4ir7Ja544EGj+bsaFzqKLSMgGIhSt+d/tdr
q6cR3psq4NUORNl8I+teAIj/r7O1riIttJ3eq+d0tJlbCwo9pQbJmaGSjszG1i6a6PvHjLe/N7Ht
kYjASF83GyMdSTZeHPVQGiO6unbdyERnye0wCwINhoNhfsCI+RudOM/DpI0D1mRQzclRIGY4KMhy
cK9O1a2fKEeu2JHwp2TMrVVR2aFx3yqSpSa6R7babdSnKaznlFSKKpnDbBgyRDZE+9lxj7GSJT5S
HbbHwFjmv3mbFoBBXMw2+SQS2c0iXjV4xV1emFaYekR3WIrZdzEfEXj7B4z29WcjyEburFZ8J4Xv
7AGTp5swy1smys80lbu5ZQ6lnnG5dJM4O3Zz4fgDeJWOCMuK6guLESrP6fC1esXIVqt3p1lYXwvz
Q4Ksh6XelZuludsExvLkxDHBivZf+m1EgBDZ4qORcSoa1FPebNIxXsfJ6M5WmfqbpvR2c884Mvvx
K6FLf1WevC2JPPvL8NtkoGPkIUHoZON73OJYTdgNPjv9HuHirh/KKp6nQXRRPUAGV0tabJc7Ctex
J2+sO7B/V1WFxC5tvR4M1UvS26iYUsTIriAQqW2Xyquvoow/M+DCm9lbNIXSP3JRE8hBijP36PYD
Cxm429Yd3XthNFSoM6DR8L3pjAj93RvcG2aVQ24Uj1Q+PBu2tiFezoEnRHvq28tpNfN/DsnAwaKj
hiUdZA3MFMaJxARSTOr60W9SHpqiO5mojPZrzBWBt59GVw9bUsjvgItocp6nLE7DceWnk6s8+hlN
cDyev6nZDLtcp8nY0Bv/VrN6wfUvXxomyUvnDvOxIyXyQWjpJzEU9MXfSWVkDRORjPmnM+pAFMJ4
4uvyyPfH5JV2GWbstH3CeEgY1TTaj7XlAemgtMTE/5tV9WPR9lenYwxmFK47dvwyPlmlbxD7MGrJ
F/pDd5sXggwffM1b21bUuVvJurNH09/VJPE/oiMft6XK8ioyAaL1cFrF+piRj/zM1tYfCKepQvvu
FC1zE2fbYDywvhwJv/2JrSS5ep733RWTt0kVGR0IAJqTsZTnxa4EyErfnDDlf6m73wix6iu2T5c4
EieO/LblitaxHsMo44lxtDepzAMJPyXwQ/qaJGBtdVyPERFEzWZAnB4YcCUh9ODT0NUPqWyaqDHj
j7WczoIfOlDZiFdt8V915r7QXaZnL7trJBzRHJKeXNA+7tw9ndgCLQAKVGlqelSp6uJisNtgCRI/
pAyOT1gMijPOVsLt0tnGPZuQBchuV55ns7U/NXvC5MXU0J4rMy2I2RLpB7vduk1a3dnVw539necW
6ajr+q9shtaGfYHubxQOYZ2Iha2r88RZkndOIsGizbhfiv5TEKkRoS+ygiyWdRin8Xgo/W7ZNom0
DpoguzbGJb1d1tQP6bBrLnE8ZM+e9GBRiEKgntPDKlV4sHnE4YNdrki+NK6ME2Jj5OFOu3xnS91e
7hDr40An9XZ0xJSFbZKQOtain5kQzZ11fODnfK3nPS4VJ8I9pG3rOgeW4yVOp93K3afpQTnlhbfR
ddndZ+zhGY6IeBdyJgJWnnW7kiMTICRF9ojibuNhJQBfGCZcK/50kiLBveOw/MkWhAJNQN1H+gBG
aIDab1rdNLe0/tY7BJg5Caiu9yTRBmzRqqWPZWxKSPExjVZQbC67Tgvtupt3a6mYSzTbI+3JIIq0
ywRxJ6BLLjzYdnBdnBSzJdyAxmOLxLgkNqKxQkUyrjbW/dgARTcZNPSUj+o8a/7eRxVFyGq+gCuU
9rYmMjScanM5iMkd90Ag6pTay/xSmS0ZFcWcnEbT1Y8ia7/J9DTdsLS09oRxZnx1i6G+Sp9S7h7J
6IGrv3xxMLneBlIiMVbZFe3W98tBHrJO9tfJ0Mw9qXrj3mRoOOgK2Z6lgXqXqMsiPnNYAp2yaPej
a6iX+9N11eoh5mpZkmjtNO8Zz6iNgSCfh1cTLeZ3ouOJNmHxf2yFAcq33HLnLAsvbZax8uPZQwLb
xstDZefLrZY1vFoCn/SKPU0xv7j6I5O+3JE8Idk4egHObVkfw+hk7+u0NC8z2OBFXxp7ryPq3yKR
6N6mEXtt4lDOpyGTpjx6TbwfYjx6kGUbj9barX/wGtRnE+lHMHrLhz0o/WFssjub3vUX/K/YFHyb
YAbdEYGV0aOWDyAvZN1NP8lYA3YPSJbmoE00HY5Mpb9tiqOYYB4olTjmNYqGrtUvXJPlLqHoJpx7
IDku2WU7qBpxEUqgI7IqjYiAQb+0lEkGxSxAg0npOEDcVBG+re4M1tNcSKNtX0VdxXcEc8IKorwH
6VbrH9mv6iy9WHvHR9GTONZ2I5bOtWo2LALeAbNfg0ZmSNrr7Mp1nzh2sc1hXR/GNJGPSpMTSHTn
bOLCH84GGurPHmnOxR9HLnrCWZO3DjYWKcf6jdJx3SLTNfd4u+sDumBOyqVzL0nnLLtx6abtWOnq
2C4Wre1UYWz7uErDqc3b6E7/Hpekoe8erPgNUylynxk168W1l3sUBgIJzIOYdDDiX93EUDevdq29
nE1/L6THTRuDa0arlBir9TmOX+5+jN+1UeWLWFdi2me7UC+DCY1q4ufapmg3MguulnTFDoNZugKN
jdouG+LsGW5vBbAinJGsC3rhLqZppZs68ZKXPFdYsxttfoazX99F4sUHjplq43kj3kHlju0jpKV/
aZUsNqmBCgIpgaRbSjnUyLNo0VpVyXNMMNhBkbb2PAqZ0oFmZ+vHmGbWaeZ2ZNWr1o9CxGI3lysB
MbUY746t7GiRyxbZxDZtPME6x1BiRffDL8QuZ11XHEVgSxz6blODXrumts4MClr3YZHxf1rxkHik
DRlIj7lU8o8FFvPIGFWE+lyVH0LPpqsHKnYGuVF/dVkB4WG/n57hlcs30wYsj3oqXTZrTgY1eSg2
eXMpPQJBPqPnC6qUnTEwhLSCllA+JEGdQuBsA6QEhpl0RFCvdyGUyHTSL83O3qEFNaJ6Vf5G1s1T
74qMWLterx90fbpfoUBcZGWi+EQYhoYsc+1P3cnwdGvJEKGvFs2mybquAC3wuJ9rw/2E0ubs8LtS
v+nJrNjyrenXdvO7Y/zuQ/W7wYmaacq/0Cq1G7n6/AjwQP6/ikjSa5mWqHP00r5pUuMCl/dDU0Nq
CCBnFJjE9aHfEG0Zhwlr7N87IfHi+ivozvofR+ex3DiyBdEvQgQKHlsS9BRJebNBdEstuIJ3Vfj6
OZzdW0y80ZBE4VbezJNmIxFEExrb1pLAQ1RhdNqonkADToUxPoAOA4RWyybfhuk4/NFLIc9NKFjw
ab+5YJIk3I5OpA4AVvKjlC472Xy0+jN2VrZRYHtWppODiJtZep8SyqiuHQGnjYndH+CFXx1yWmLY
W6r4ew7xpcxmRftMGGTXO0Ar4teDVik0kInQFch16CUo4hjjurG3KNNkSo38QGvWlmE/bUb2JyQj
0pY2KusnbNlO6DHAlLSE+YsHloLxEUOEtu3mnPKb3Qh8ST91NTGrDEbbPrrSMbadSVqf3FoS4bDD
P2QREn2L3UDfxkAs5bYZe8nY6y04OoD/+hdLLGQu7HQJfwwIAmSCHD2ezCFZ/lqtl/I7HpxvJyPJ
u7IgIp0bCxRB5nXx2jXH+A/c++YtLPX07pRKsfVo8T8ojPUU9vibDAoT0gjcOrA69SHvMPibjXCO
Quu/hpGbu2om+AHON15byDCIN6mx8TnV/yEfoxLbknzUYDh3B4ez5oeTXojvgMlzhH/Ihu6Gtbj/
dFPnx/cKrkiW4gDF0fPMNY0NsStUpBe/PLKVCFCauRg2I9VlZsqlJL37LxIKoiL85SMp4IzLAkV4
47WoeLuWtsFrT/CrmHhGMItgfiJ0wiY7lKq5VcaS8nVZ34wx9jXLQ7M7JYhqERsvA2P5/yGpRnP3
0UtMxTGMiXQdDoS/7FyWB2p7jBMWVgsrkdvJPfhNaAB+ZxwGaNRo/jobLrWDXjb5HAJrOVSjG1VW
7G8TcB+7FNlwDw4EIy5XpnZj9BS43GMS3q7A5/qcQZ1lrmIL74DZo10PI0pRh/CmF9U809tEjoft
bQlzkwb4vzSzeB81Fv1916jqyw8GTGulUTH/4AkvI1tY9pFeO32cCHXGq9jsHXzAIeS6XPbPWI7A
wXcLoulq8B2P2L8tCZ8OKtvIon5nrEijPE8ycmm4nvla5pYEH+NU2JjB84Rx8ODNTOQwj4Y5Qsgb
XnIAj4fUgeTRLm1/IreEQNY63SGsBnVdFucjy/r0mPla7kzglOvE1UuyLqoQ48UwNfs2GNALrbI9
a8iPXJtmnEATnK2JExWnG94+DkcrPBQA+wD2WoX4WxvB+OU0FVWE0nJHYDh8k//IGzQYEdhBsWpb
1mM9ImlzAnEb7wN27fKnSavsZKWT/0ySKUcPo0ga19fQAKdsp4+eMrV5Vc2M50yb83IhwTFdR6Ah
r7osu33FZ7wiqVGsBS6UF4Pyn7NJX+djfJd3Fq6f+HT98YlREIBcgO1FSF2gEWXBPlU9j5ewbnPb
6K2SsjoEeRiDCkAquiCGIhcy8Zw6L5YXf7GDc4d17mjp5Z6pLjLr3Stb9VzJXp+mxQ8f8jLxHji4
nHPCVuyivZgcm6cq8VsyQpEZxcAMqwdD7jyOPgZIxIQI+a46FVPsx1FgYKJeEWmq/gAHMy0CZL2I
oHOLaAGotG58UDqOgbWdSIqUF1woTrXOSc1+IBFKLijAIFI8Id/Qd6s/SDzGc86K79cQGHHI8/H+
uhMB7x0ub/Crko/cqsJbxYt808CjO+PaRL6oE+ySQQwfjSn3wnxlb2tSDLh9lG+c7VldvcZ1N+2Y
ko/vXDoFnKqo3rG2O+cA53NK4Hzp6T90vQWARZtX6RbkcQyiiUv3JSDLumHTlNzF5raz15XpJDuJ
sZIFU9eJW2W2XKP5kSMKKTGtSmGgUSrhA+cgvTh9BbWUG8Na3IcFOjJ81bAFXRAvzprMZPDSVKgP
w8A8NZi1egLd0GHKMuptuAwlaExHejePZeq5NywiAYCUP+MusV6BA4idgRl/47j3tJ5NXGTrmH1P
b2xiwjyZackc1fABDLvAhREvJ7P7fx+dZptQhzVvHOVupa2/VZb85Stip+Gn/rkFdbRmRsQOV/by
w5tc97k2XTaSVEjtZsRk3lxld61QEfCIJfleYYB0VrpugC/WLmRblIMDXgVSVpn7Yeg8iRImtE06
p93PQG3BmrJk6w0IsbM2EvaU5NkGzwJmlwdPjcjbp6Yru22N32Zt5HlDjAPEVG/Bi2cGmvRfKyXB
Vdhi2RDP8zZk0uIXKyGJ3tqj+JPa4t9gJfWTLAexd+gHpgQ5EQeyQMUTSAImc5m1N8dOgAID9f5o
y66/e/Gs5NizFFpB2EB8lIQ2Ca8DjpCBag4jHWV8/B1cuQTj2F6Zg2q3dhsaO8Xi7Z4XXW5j5osL
HOrpgP1XP+s5CbYjQNp0I+aFy4qmYsxcTaLibL0D7l4oVuNSwDXrwxgz1pWjppoHfEGwHTB9biu8
B5swqcVuhMUFx4IqEdOS7GqFRse6ux2J7omn6U4oRluq/pYNQU9RGW8llpNtHVj5SfhiPHLUkHNJ
ca/Ok1je2W/AZXRlJ3FrOGwiyGEjfTI4FTE2SKN8E+zE/0ym578lYgGWPDFie6ooT9IwOrinqksO
RdL4KzF7xLaceulA6+bYbkMXYxZh9ZbnN3N/giU1/y1ySG+OmBLuXbEHbqBeDsAyyyvPtbeSpNx3
cz4GZxpFln0M2OXKwVUfhioz2e/K3vowWzZyK0el4lKyJ8BGaCXvxlz5O3bqZCb40YEMtVxskzK0
P9PRX5pDNXnOLg5oYcGnbO49xku1A+KKO19hiYE8xsKxTadPbCEWwHgFJZBV+HQcmsn6l1l5etNt
E+y9jGStR5b6SHq90zie4Vx7fvzrgYhZu7Np/PLscMGXc1un6zZkpc11G5NYgr50lI1LB4c98CB4
nfIf1GBgocorSxx8VzEwha76Q3V4dgAkT0hFobecHQV1uefNgxeZswxjoDNtlRin4QDmRpZbspCJ
2gHrYu04pRQgbXz+zOde9N+1R4l8gOv22BrzcPMaUX/g/+yiuMfoYU+eT7YhLF+mtFaIDiFiF2ly
CMZI/KuqrpqTrB3yBAmReAXPeMFgCAHm5AkVfvJVJ3uuJnfqurzLUN0jBrOsPFrQRG+KMO5DWXgW
LYIzTv1iwKy3GrxwfsGbUu1dO6x+EJ+mt0QtbM0JYhQ1S+87unPOyO8y16vyxsIBtmutiuoIb633
eZO4xVdo0C7J0EE/WMUa6wEwVhCgPdX5I9si4x6/4jI5m/CAVu5Qd295sHBxGZtSvikT1Q2Y6sQe
2693w8Rh7ixu8gv6KXnoRRXvPA7SdWePxkMpyEpuSJvxnLJxXc0sxW1SR9YfaYzGo5NAKLoaMowp
1IlLGyT8KB5nJ/SiKi816WjtyJPvsPbrUQmOXgwmfJ32cb4vZRsbm5Z1I2tbbZ9yBvso5Qh+T0te
HFWn6CJLMucDUgS8G6uZD5BysscU6ON5Yvl3ns2uZvtR6WOwaLLtrdMfxrlO/zESFXvEhTGig9a5
oBFlj7bZia3oiyBq4ABvzeXu9HZVMmyTrFcHhXqC7dLXMYGOfN73c7+wV8/9NTU9hBCZX/n8uITJ
YCPh9lwQn/wXyhvKV10P3YLwZMZnfGzZvnfmluB2GqyCLs9o8/aCvxpN9mTWCA6e54CEC0UVaYfB
bgX9iw8rNSX7iqSbhhs83fwZ4b/AqJmJ56UK1WsS2jiD4OYdWragFeMo0fO1h9wQ1VSvXHoxFkCO
3WRt5j17PJNNxCMr/vy9aUzjDR8Gzekl4HHalurHJexq7mPYnK8eU/qLwXD13ufEu9rEL/ftrMSz
EYblipgwwb70Tk5FgUuesr6394aB59SpK4y4FbMrK0xeK745HtBTeOWhuXCBWAhbAjBfV/4MYqRQ
Mc2ZtbVxiTBFvBaa39gT4zuRU8FOLsDbzV+zt3Lmndzqe2RowL21Tz1RDQshgohVXTCrgqu4AwG9
xDnVk18/Z7ZLrauX9RijPLYmCUnbwt5lIhx2Y0tokySpF8UdnohqrutNLrAZdP0ojzgGAImMhI3d
PK52mHmrcL1oDjXc9kP3sIzDss80HSbaU/0hGFx/PxqpsoBYJwTm81lJOzK1zP9QOotpDprVKjNB
UAfUeL0gPHA3xMFMFqAJsKG6AwR5wuIvVpPaN34xCtJYGSObpmg1nJsPI3MHfBZPfgMFSn4cQJQn
q62KTzogOD10y4OzCsVE30mQ2uSa8zrqSjvRG1mzs4d2Z+dX19flA/CU9pZxc/iIdd/hsJiW5ber
cvhyHEE7p/GKM9NKcwsQiy+2RdlQmPhAzDvFFayZh6OXujJyUjJgYlDJeiL5jk1w0I8+5/cap65x
VuYyXEvUsoe+7RK2aRXNrUpDSACxdyOVXPDzVMwQ5uAgVmSuehq9mGWShXB3IRxJ4LmpuhO1IYSN
aNjZxJUJFxlE2NpNbabRgJBZGZkVcF9ajBV2SSl4sRVWeK5leMHeERbrWRKdJ2Q4o2i6/uRu2PE1
ZMoMx/ikBz3dKbttPzxlNjsNAvRYmkb2NhKThSECTfM5o5V7PTgJrSpG6J9I2PIY+rw0vtus+tRu
7n+xDCFaQntAD5g9Q2xipWwNm9hwYuA58Ah9OXcvJh0d+/bOwQe+vHwVXpwfO1KYOx5SEN6mNZCh
VjYuLH5B0nv1uEWzpYth3kCsGX6JfCCvkUmK2LHF70RowyjxAiiUDtiLXaLoglWZxhXTjXH7zKjL
CyI2bPAuUDE4KZtsuXSz+LJze6JoY7DvhF8t1FPD5d5ceYM3HF1Ts6aoM6lutSN4Naexlfs4QKpk
VxPuXQ3QuC6i7bAcQmpxSRdkLSMNhDNGtqQsjwBhpg2Xt5DsQ6s2HIdYZozOfsQxzN7kfpCv4jDr
hpWgbDzhi0cp4kWqrN2IL3DDIrVdN8SoSdJmPhl9QIUlq7yh3qc9rc2Rj+/5sSjK/LSMmdyBngBa
7M6QyvE98ZNRzkVXinVJKuP3mfpTbJhdZW/h1BlbsvZ8VLlmUSMHBN9gAQwhZeFdrGWJSRW2dYim
mLBCn8Pyg6+m4reX2ruGsoL9bCRsprvCw8PFVhT7UeZzKUryYN1LQ25DgHEnVuRNdO883QimFlYC
Rge9IXeBwNzvnAb7BdfD/Bpzx45gmVhR4MphP8yF2IYGloFWifaFYzdYK6ldjF9Vc+2oC9li7IzP
BDkyDu42PntkGCGfKfvHEWP2R7nAtZ02Fz+9n1obs82vpjbfoLK1x64z8NhMRvtlTxU2nsrT4DgS
BwlscH6tYXrKuQJGvVPdXxfgrWYxpOAC/OSVHhO+qrkEPYIJfg/9cHl0Ux1ENe/VdU00keWS3x2W
BZ43eemJT6XyubLa+XcmpOTmKOvIpYDjQTVg2Ig/yRN/fxCNUsfnyfL0weqQqxNFcmMxR/FP8iDa
m7EGhCqFBS501lnzz1Ous68F7qlsGJ0Hm4Dvullm+cFrK/ktkrnf9Ustf0Bi2+eg69i7z7441Nk0
nKZm0Q/BYjERpZXhPrN/AjeqVKu+Oq8FJDVjGnZ1Y1YbkFjiUEFEoFcEeYh+oloBIl6w8VmzPbGf
K7i6Cov7KbM4DD3dt83TkqTprS9aYG9Nl984bmitCbJpCyCbFFlee+InaPDd+35hHQZEzqM/q2xv
cuKdNI6ItVkEI+Y/WLONYSVby4LDgTDgDA95zu+L2cPeTYOYd0rI7Maqwdv5+ExfbVyYqE/9oC+2
AoAOu+wuXpIiHh3xt+s8fayRnna8QkiratRzY4rdS2FDqwFC5VjbgpI15rVlPIxdlz+VkzkcvKzM
tp3V1xvHSep27RdgVRrHdjaGqp2bhzf4cUCAeZ/D3NxTFti0fFKTOjgqzM5mBXO1k4rNwJDdczXA
BvRW+/FM1tzxIirXiTMBFjRIbRTTY5WjezXLqKK7lXdbsajkjiz7DcwxXjPgBEipFaHa+1NpsUtr
7IOlodppoL5PAaPxM0RNOwqJ6gLZMhN0uulltrz6tbHN37K7I66Ge9gDAS1fK1uL/ey51WaQtfmC
DNtHzbzYW99XHl2IDhkXgkl8/36CrVJS0Tl1BdlzsoNMYNJtvlCv3tnu2NuUPEMU5yNzu8Cov295
6aHADNileDk9eMkiMMdYWXxzpGj3XtO772AUjH0Tszpjnz5cDEC3e4sOnk3dBvmpxTr5t2gXGCYO
q5YIB06yx3wavKJdFj/Ibc4572d2bMF056Phr/Rmq32vWUPscFr+EtvHFJ7MZEGli4wElL48dABf
WdqjBbBBH/7QTlbvSzceV2mRxpjYF//ISoKzDEzlKpgBg7VGLNhPDQiIBJ3TnT20xvvQZelOUCOz
9uZWFWu7x66pzBhig8M6C2UCPH1pz2vlUZaJnqktYwtpdWLgl0tU6d7/BgrZ/a0HEqPmnNF9whW2
/bEap4ya0p3xU1b+Q8xNZ3vv9vw1FLfGvpTlMSu1hjrN/+0YDnJXGTaAGnsc+oPZF7HazcMIyGeI
HQZ28lQsfidg17WjSPW4rM4PJtS6PbDXaVf48DKigHfrszP3NJlmOV0j5TzcI7J09lV839HA/fQW
c4Gj+HNBJan+jlPpnZXwOGZd9nIVPfUrmwjxaWh1+QLaF3MnNPKTDVr/xgN2Y84fISnOHuGrcuKc
pPXXX6T/uORJ8YC5tXsEOotcRoZvw07IvtxXBusqRBotCJysPZMjXtF+8EEOa/5isV1RCrTUJvee
AdpdZjp/Um+Y7HXgeNkhSIkHsbDS7hZCK9mBru2+c6DwQF67ytxg/FRPoedgx/QV23ICkBsNSYL9
a5q1ay/w+VKGqtnrILBvilU0ti1wt1GOyBtBJ36vgCyt4dRaeMG5SxFlHDe25+c2E1apfx1bEiOr
7laUIA2edMjCy15mtMzMRUudZ/fmLZwDmJU0DClWXOL3jvJiLVbD0uTvdbamE2IZB1GwN13LZOpo
a16vakwMVHD7F4hGe8W5c/e2VRqfUaEuakrBLfsEIWEsBF675Q4035h98alpUx/YxM7PUjAnaqmD
T3o81CbHxfToZ8vE68QZd0A0pRkJuXQPkzsV0WKy1GES5du0hd4T5ALE1CV3jnysuRcEeJ877Vyr
gEqamVl/lSnp7Sjf7Q4VRAHyjZpVAa/85iXGOxj51lBuWFMaOE0YC4phsZ466Re/uawoeeo8x+cu
XKS4Z6k2WDEeent+DPE69qABBBZuAyBYYUfzDb15PwNr7gRBm0qqlUcwnQibx0pN4W5e+bPp7AiU
xW9k8gpGPdFYn+482nT4lfqnTp1u62bNJ2v1b2pfKsBC1ZyuvEDV56FIMFMSMHyuvKZdyxQai9F2
HsN+Ap1htEHHxWaLk51hkD1UegpqEAByIYvHJT9/J1/hvpWSw7o0TQfdK2XVfffGTdatpWTgROK6
vZpzZT41yqiZU7Jy52dYCi3P5gFmQR9ucHw7ewz4A+NdUePahm+Msz53wNPoMTn1OiUfScLGfHTi
XiOXEtIAVzZg/xxwg1AcQTEz1ZubNB/Ht4I1+oMhl+oJhZZ0ti0CkDKmiAYT0M6IuOvyBq2bfZ4N
phuNMasIFQ/fMaruGUhWdRu7eEg3rKzw3YHvKNOVwZucV3yxbKqlWS4Y6nEOYeZNDtakh1N+r7Sh
LFEj9Gn/ewkYt1YyzYBlemT2d6EKDZ52eBbUXPDPGzwEz7nq+72rRbLjJQZzsRDiOgaFGWEawDgc
eL9uM9qbGtWai6wlQjwjafXOOyjd+eRgv7Gh6+sE1ODQ1/DDkYpgAweLP5jR3GLwWjUCMAF8IwIw
7MUxqmK3IO8g/fZfCBrvufXt6tQU1JBrT3yOuUi/9VKGz6lu4fbTHozNr+IjA02P79aCa8G6NdwT
pcmfcGSUP5NM0i27tfFLO3F4zjrfZvfXWobeQ4TFEh3C3h9Wgx0A6hvGu7vKDl+47eY/Fsmnr6IY
7VfsIOTSUlpCP0Z3tL+5y4SUaaec32HfONyYcHC9hDh5YCmn3GY3ElLOzVhqf4lMOh2+pj5c/ram
wPJtaxPcsMXINW3amcM3KGr3PSzc8jFHELyAKlruBlKHi6kXh4dkANnbzF12GP3B+oKA759Cxpxk
1Vam/rDT2N2mxlTvRWwZr7xTdYvPj2yjnYC3alMrRMILJrKWZf6w3FN6or+3Ixi5sWbSpwFPkD0T
U/8UVgWteZgODsPc6/cxazOWItrpr13XZjubWoOOG2ErNjZPybj2B51sm9rnf2WB+SKHhr5qmXtb
tHTQEb7h/9OuWXxZcfUrkN1odAACusBzWiOefIKNAQtRWzu3NvCZSSP5AMt8ngr5OkyaFvDgL9vX
P0seFySop7POtXq1TLM6+tQR/DOm0D3qEd9HWCjgoDE/XW3Fz3bsWWvBrM4FVW26ANr5OOQ417iu
+1vXMc+pCbm6NtUZA+RLYPC3IhlaG/pn4T+RA6eFrSy4o1hylzZCY5W9876sqjmHhfeFFrvRfa1X
He7NVotLZgJu4lW88oP+i/BNsffr6Q0fzvhUxjyEmWRM9U0KZAbHemHQOjd2/LdVynocSBxudWMB
1Vf+uVOZTVwOV4Xg8F+NBd12Ye588/KhOKG3723g8MGUZu2CG7vYAokhrRGzzLFkjAbSIi5qR69B
u5x9X/xCni42Iw1aa7gcJeRQvk9y/BcZdGgNVglIJX4jKfrRjTn4kra5au2924PPgiylZdIk0not
udSm4n93FWQoTFnbSsJOggGagCJiLTxkaLr0tWIs5MaChGs8GDBbg348MWx/Gz7TMsVMHoZuSiNl
UcBvKvrXIDNrHoBYHED0sw9rU5LKiylWhA2Yapyrq2bnQjapPOiw57bjZyNnWWmvFjyiKwBQ86Fm
M0tFwBP9ExiR4uGKj+yQheObGQM8s1pSXbLw+dWCMTnJBm6LyDBhpqZjH+d28R9Gdxii2PXw7wXA
wbnLljjWR8odwJpeic+Jo8S0E92D/xsOBP+BR2u88nlhRdRz+5AuIAlmf/jUVFpR+UHmunAyqIUg
Vm6UEeDZXJxhk5f36E+S4u8rub/mJqbpbHIpZ6MZ4jAGnbuSxkL+YPL0GVCAtWGT9NYmnHKtyT6v
CnN0R81qoHV8KMclVfIY4vwVsjupGNHsGFsP3lgDUi4ODn0LrWOfZ8RuCDchLKoBT1fituF2qtyj
4QFDCtp4F5Qm21PsJmSoybsrkwu1h2AWUAK1Cue85wLBJ+eDCj8EARsjAwg3CglEYqgKPzC00m1d
5v9qdHss/1RBmERho3qMqaCjyGnj4R4+SKsFrcFbihk2eSmC5p7U8XIGapuTt0Srsif/we+95cgK
v97NFK8UsbNQzgHlZLwHjLt4q/s7MjH0I4AFL7NqHkwBPxeyAnnO/19rpEYC7LHKM6nJK40nv6SB
xDYXYzUiOK4KolWPltu+wvc4805aTxl7gxm0a5TZMx2ECy1Y2C329nRvzcn1Z2Mb5ls20itWzNn9
e9Wfc2D+pJP1Q8Nivs7bodu5ITh4lfl/qBmMUeq9e8RVzscxQdwlafILIJKjeqBChCSIQf0GnYpx
i/jqj/fGtbuDPVv6gZQ+6QTD8F3WNrN1stOClWnY/YWfRjsrHRoM3jVCM3lWtq/7lBnjQS7GLW+c
OVpSAOHJuMtU9kaAo8QnFW57rpI84kW3zZcAs/w9YF3es6118zAr5GOzGQeWpQkRDPHrCxobvSq7
WFz4V2Ag0KlGfxvwrm5SztASBzOY5qRXv6QMbw6+uf00UkFV6eyamly4ZamBawvbOSapvw9MdmS2
ZjeN5OsSujR+4oL8ddV/eGMBUFTYBBTq19gf+xOlsnqlKqePGCYhsXvzDjv4Lh2bczvjTi94Gzza
9/ftEvyKxgMDIopuPRtWEIGh5PLocD2HMPHVu8TW20aJneUBshSGqNgalZ+hFac35aHrqyJ5MQYF
5CDOdq009kaIS3nJkZSkox9kE0Ce6OB7J9lN1Sjvvv3AC/FqO1wouO/jrIIUYf92jQ63jrQrLhc4
3+USnmohIpqQ6Nrpg0tK2HM9YTLbZH78jFHtpbk/4iWnJxkul0bicrzSlXvfugTmjjKAmYYzLicY
tfVmCIn1teq+L6q1QwCJmPCcN/z5Vnouu/RiTileY3/k/hvyY2oxGwUVlb9L/Wg68htL9kWmZrBh
vTysYx+CRmXxZOAcFLw94vdpdD8LOFCVww6jqIB5VLa5hw2j+VNoxtG14VL4lp7GMI239FvQvpWg
Oi0ZCMKcCVXDIhxVebLuDQU5B+R2mqVz7J3lXBvyNJr2g5W6Cguf+Jr8uNhgte+iQhCdMjMaaHU/
X+7Pc26VB2AAJlc7mPskEB9FrLaBqT/jFNRoy78/sgzcYchLZyzSC5pP+lJ1JY49+mQ7Emf8672r
jTyOxYiXaTp3UAJ8q96msEl4vAu1jiVi21wFr2Pjm3wj2d3WTwa4nZJTokN319J2RQ35p+e6P0tY
+PT7yHTbp/oPXbXmsRJFcERfQ5NwEKMrA8p8bl1DQCH/TOI5O5JoAJI9iGZtUvQX5N0PL4l/oKVW
G190L+AK/gKZ/udW5oFf3rMZVM/CzGdwGaN5h+RgiDdTbvBV4K6NDnS6MFi1B60J8YlgbrD1F27K
LHYPIwuXO5XsKGd1Hv3gnBVwkLrM/8t5m++IdtKGigcD3/U8rlhQPPXSY59Jn9F2CjSCfkilDdIN
TwyaS2+jaa8kvwU3DTsix+0VignBYFE/Ssm3SavACmUDRGSdvPp1h1ujA24fJh42EjqPdszy5V4E
1KAzKXz0pX1ObY3DusZwWPjJxgXwI7EwRKzEj0w++McpjVxDpCPvyP0xatP6TaTz/+fxzTbmM8fi
p0CuJSLKIpvEfoisNA/IXWmMTuYLbv2mv3anboxG0G+RUfoH3YunHMeFJFVtK7KMTj5gDU7ZICDP
7hcTbSOlkUaUFjN7+wQkO1xL2oUDKeV2rCX3M0BWkR2GF1aOepukOYUoNHGvSSl/dN2Af9hlWZ11
1gF7VX/BfYL4OjL3j3ijn4x24rA1nBI4rY4QFV7Icj0AQvZWTeP+iWf2wHX6dd9akxJFx07xYWon
kLuOi/nKaYLPTk5MKP3opCc0dzaaCREwT1MICdfI2KJZArgMcIMwMEhnjUdWPRFftNbElQGOJQs6
4dRyiKjxmUrE5lgOA0zIlDRA0PTPjs6+KFyCl5ZRZlPk/sYaYChyj79aVnAPwFjXWRkPVuHRsRCG
xUWOist41oZfOKDvGIX0SZQ4/ShMeXdM0oYQyfJ9MLMmcQu7+jDJItOJ4mTbjIKcVdKP9ioN0n+d
Ez6hSyF7l6/3Ak1gOBkxY58FEuaOD6sRZZQDJsB3QWoaS9i06txMHx2eTlAX4s1W/JdP0sKwmcmX
rJUPBOzBqWqCxIWaDhhpDrWxfLe+06zHgBvbkA+fYZvONxFUzrqi8HFtt6QVGtv5Mem2XGXUB687
GkMo5esBPi3Lcxr0DwIxFq8kSd8ApRrN9Bz47rhSmayg6sbfy0jIK5iYxipZL2vCzhdbltZpdgih
FXH6MlY4qChAOfWkv6M8EL+ULIGKUuWfMKg0XEK3OptSX7XiOQPyQho8TL7yAVxfngSouo1L355J
SKYecQEsokqvpQq7o82L42Bb9Rt2N3uPYrjp0nwn2RxESTWLjVHn7ZERfHwLavthBCO+8VqKpbPY
Gx5hEzY7EYfJDh5ask1TWfJfn0PlafwwErFxNMA2cV1GsofS+mDaPLLm/Z5e+/0PNiIOE2G+UfrL
JJFU/U3b/XmU/heG63hdlMt7HTYs38rX1LBwG1W3tEvK3cCbcM1EryBTyxcAFDhy6w9Z3PGwNUBZ
ggDVlmq3/ERFYMl/NuEPEmNXOuRelMX1bC7cJ5/EysYk5L8S3b1S0C//BQsMBKLur4AXx6jsxdUQ
NceSLn4Wu3ltly4++HDyOTmKE3ZCag5w7kcJ1osjgLQTx2v/0Ddu9xdUnr0XuvErmBAaL7OZzpuJ
4Nm+x13FGsm6lqLeUeJHGatX1R9+1pkbCtVHbE1GvB7C/ASDA7QDWbqtTMw/NXsQAozGzSI4TMUs
qHYHPwwsdeJXAWu4AutM6YbHXhiwqvQfnhqePoKWrs+VU071FomD0trae+ys+d2OqzdvzI/86/ZE
Oj5h79Og5tZQVMZzXSyPSe1+KuCSC6K8C8jXMMsnazSf3MV5Hy3L2sxpOu3Hyoq4iabr++spgzWI
cRYvSvEG2eqBAQdqfQ4XAFKZSyaESTJgACS+LlXigOz3MkJZOT/WdNr4bnK1Qm5Ak95iubozst0A
66YHzTxNoQ3WvYpUMf2pHZPXuquCTd+DQA1a/JmeRIEL6t2I6X8NXbXc9rF4Frb3QYwdHWsmoj9h
2aXJsl4TBHxXTXAJLPEdGrW3xkXxZAT6yWJ2Kkb31ZtxcePHphzP86MUgD7fTfNWZelX4PdPg6Cb
JlBc8HHb9LPa8gZyt22h5hX+M1zzYN8xf/5H2ZksyYpkW/ZXUnKcSIGCglJSrwZmWG/empt3E8Sb
6/R9z9fXImryIjLkpjyRiEncG44bBqp6ztl7bXcVG0awHsPqFSE+hKUs+RIL6CaeA5CPbbPpZ3b9
xT82qMZdQ8wizk9ZuJcmqzuapTz4jbz2Pc6MxJTpmh72q0bJc2871nflgMMQ2ICkRh/WnMYzMTYt
L0D9ERTxo8KrsRnpYSAtDZD0+2fAT+GtBcdi8Qe/I2BFI54Ov3It9Vh0ooXHizg+DffzOH4Sn3ZU
gaLKiUsc0RLDQJQ6hzFpvggNeVXFSHLkGPo31ASCnk73bOfmh1umHpv8JjEWMLbBJD9CGS0c+eCK
1twHTG2oLVFaD1kcepNdvU0I4TZmNR0ji+mu22OrmaxSIpw2b/OuPs107z2rk4+QBb4zkUIpcmwT
PCJjlDVWjXTdtuKc6qZ1yuKaSTNH19bqn82meXT0sPb4LbJTlQDuiCdf8nZ1p2CUTzVlIVLCz6pY
BvWq4J1ueA6NiokgMG48ER1nEYOk73qW7w2KYWwE2AkZYz1X5PGueaOx9STt1+hal8luTxWOd572
7tnBADhYzTUyg8/IwISVdOOtbrs3HDzQ72PtH9IcLHSRcwZEEU11BlJ5fg1ckEaTw4OfSzYfq3mj
N0zBE+BeJoBg1bAO7mwLhV9b8Ow6i82xcd+qgumHEfZMAFuM6pVVvGQDwOR4ZtzldxpVZ/Js2YSR
kNL9Zur6c0/SGbHj9Qkv2iJYQDJoIh/qWKa9OUKM1hlRtU/dxt0w7LxDj/Ykq/mIj/7cmgQ+xgZ2
B6co2feq5jmNJzaxpLylTrrEgcvULMmMB7opmQfl5YRODx5RXr0lhQloP36sUFKmk9NtUMXb+3Ys
70KyalFlmmjt+/wUBdONG8kLBknm4/jFQavY90KwnMU9b5fTtEvioTHQL6Q0Iyf2NSQud0NFcknT
+Krr2p1oy6Uz1O5KC7OJ1YB4SHR29aYFOinbd1ya90QsEcsT6V+xa+5GniLiX1owxvED4TkvhCvd
N6jfVqVPqLhjRXeTELejHm2bJkz2iOxvjIRNOYwUL9TAdhUaxdNgFF5Izh+utPVMIhON0xCBAByW
ToB1cjR/F0BxQmMiWQDAtEG5PnHgvTWJTGfsi4tiLMtNqyYyRHmbNkrJmJAsVoK4fHNgMdX6dE9h
f9tG7aNuROkZaMdH15bMAHNE+3mvAQXgo05TqlGF0U0jNWlFTttR1CFxYZIRkpoSDNCSqNZUQwMK
Vf4xDBnYt+hnWtNZOUxZ1jW5EnjFaEskTG1I4WIzgqHW0/3yiNn5Ts063hO4zKM0QQjNHPGWJfOT
a5NBF2gc8Gs13jOJz9ZBUSPR8hOmPHp9qSIFxIhDUaTIcBMz/JWyqZ9rO37QbBolYRomN03DNCy1
rCt0P/zRoXyQTfTR1lRLFdU5Z8xOO9SBEd7UAQdmiQlo244tZsHmPmhmioR0mPj/og8VDJ9NZNxo
rnnuyebC6RjezcMg0XGaKMen8YCg6i2GbO/FDVO2NuhgZbU2rZRxPOvzhFhzKt7HCIEr7hZcp0w5
tqQf1ijzymQDyMPdBGTEetOQWB4ZJA9NrM6ybM6Aul9gXrDbtXnOSsTXq00DOwWd5jNgMZC44UR2
XYOYXgNZ5GVigFcDvcWb4C61JtQVRkIQYMECFTMzkcEyP6WwXDyivX7QI+Z1toI6jQT1krUw9CBO
9iidcmM9l3q/g8zwvgw1TFFuKQasOxwtipZtfwXQX60ynWy8aPFuROghGJ7QHyvy8Ct3oksxhd/z
3Hf3Rhe8tx1vHwaXU1KweZMzA8B1RKjZY31QbkQICROolTB6ex1WUu07AphdFXOiShDjDO6KIWiz
yyrzcXAB4dh9/wi8hKNVBEoDpMs6CXS5HwqaFXoMUKganszFNhQ17lWazRUd4c8iRd+7Vl/jpgRU
3pZAr2DmHttoYkZV6r8iE7oW44JhY/vZc+MMi2/ozUTD7SH/fLFT8akTybfSGoQ1Q0H/M2fqLmvi
y3qdv8KHkjWEyCZFHs/ytwKlf7F6ao7cSeW50etvi4bFiTM6av+RZnqo1CWbpw+nCG/GLCbrSve7
T8FlCWOlvGW6Tf7NrL8W5L482SrBXIoDTbGsrjF/LPp/Wf9AAzojEm5X5JS+8wg85vUyvyth38WF
85gQDFXqTDRiczrF9tw9U8zdRg3z7Gm+43BHdulM4EmDOIfckQOQiJcyt5y7qOv9U8t85RLbZXbC
dg6DaiKCjURGItACmwlC6gDHwENn3nZMVH7CpB0+wZTWmwTHPnI7SfYDXt/1jKGA/rdLwOFQzHd6
NKofSaWEBzUpkcahBR34PayWsNcRnfsKs5zz2k+lcTO3WBPYxjLmTbSXNiY5Gx4pT7c2raWbBtHn
gxIstDH4h5UhOHPAbiHFj8Y8xuH30nKX0JiaxnNmq93sG2I9AnHZSKMhdCrCtqCi4No6nAoKI57P
DLV9LzAZ1xbsLZI6iegHSY2sxIqMOcJ1kMiCuxEAlAMm0bC8zVsAWW9VaP1qoGUoaIJgY7pyiyj2
He2gvR5GVjVjNG5xbHpVShuTHJAbKySexFQ6guqAxkNb1HTsHfVGCyg5QQlAV6TV1uKwjvSzrmcb
mEKoF6Wz610o5/QpnpqSCLVwFiRE1fuyKJ8QsnSrRLrWmSkNCVDkzaSbpmjnXQdc5VcZ9PA7yDhA
TJI8Gnb8ovdt9ACP/90W/cswZp+N0eQYckt7bxhJyWSsxK+Q9Fvdnj7yQp7mquG0bz9PkSIirCxZ
+6S+oXtT79JU/8JtftfSFFoLhbgBY/c3vt09PsPxFngYNyiU26ThLhmCA0hB0qZVlddpdIxN59vX
2qK9wGm2OfQWjf+ooKB3iRxbZPN7qZL3yhb3YqYXzd37Ght9vOMvnmnyMe7Bj7malPlAOlt6BPNd
PRFy5ppbTaTkZFRFOXrVMpEWMGKY8EsggYZZglTpiVKc5nzha3RbqTlAJqFy5gmCdSebHhvd+MZM
hR8PKjBbWfqGCd6+mLwNa4EOocI/tCrHNti1un2k+d90Ykz3DJpwn3LmwCWKwXhw1wQrgmyqkAo1
767tpBVLg8YajMPJy9wRuagpRU+CRVZsh7n6gQ5F8ofz5Obmgw4jxEM57g01AXk1KW15VdMsC/yM
LTusoVJilWOxbFZtNJL7nN0WoMWbUiRrYBaaW8/rpBbBD3gr6yrcmmZWSLbPfUmmpfTStIaMVkm7
Xw0lhVeWtxcTYDS8nq3tTCeLzIA1iVbf9mg+5+Ui/YFZwECfBxuSbbQaxpG2k6WbUm1UaAHFjml6
T0SKcl53QjM7c0SG8krjLqBDHasNk2PXo1kxnyuI/IdW6hZtSuWAHRBAVCVI1FZHxtyQ306+q39h
4nZ2p+x2psaeu/wOMdkjC+IhQDhP9y9TOzNBS4C7UpcErZZC4QIvg51OYuiZcL7KQ5AxeiHFy8bI
gjc3cGkVRkR29POtREiK0cVHXTsqHk2HYZ1WJei1UA3msUaaS1K/M16+yRxEJRGK7H3g89S3mLi2
MjMOWcXqGbo/xMQCz6wJ7C73jQ7pt3AQ2CWBo7Z2VMlDbqHriE02jzHwvRmdMXUp+bVFN5ZIc8R5
TljywhIAmV3WLGotREnMEdU6KWft7NfikqXNtivVtwVw0ima984dsAKiMl530/A9SU4SeQkcjNSs
jHxTvWuPXdEfHNKJ1m4ipucqdX78esLCKMIXDIBn08EgoLFoE1kYIDbEVYT8/Gfu0i+zY1ae0sld
jHlYijBZrhBguPuyNao3Wwdwi9YEWdMmN2qm7wwyyT7QOotcFBq9SCysOh/eMnKoHdSVi2KNUhPW
QWu5SPsjVGofVmEvtr3WSMYNZKiWXC/XSB8JfJTwXBw531Rh1ceeERfdy6QWS9FEBlPErDOK88cu
zoZ9OZdwnrrRjl8zia312FQBW3Qbx2FxbSan37CSaCFhZzaiixbCVbzV9LE7+nHU3AwUzbDgu+sc
jmdYGFfm2FtU91SuifGiTD4+G+IbmZzkw9lUPZ3Id4gzPhCm3mOv2NMyvyFzd3xjtsmZwLdLjqDq
KcV+TwGA+tCCmOrm06kNLX/bFjGPa5R/JJiCwKjoACHAo50jqprXmIyyPT7kcI11qYdmB9ydG6eO
YEXKo8X6DnqTlFJEfcGESy0shq+elZEdamaSoVKaggVNebQVValcj0jQ8GlWVn1KJenb6yIhtRNx
tTZvUrAc10FT6QNQRoYjhC2PNwpp5yUX8KH2XdZnT2QpgbMmKemNSGHrTqgqeUZwRuvfCeZ03Jro
MX6x5erjNhwMR9HHSJN7P2R0x+7qE3EBjoiG5TBiWWmB8+hWRAS96kk/jWNaKrppTvWeVKU6e1ZU
L/7aNLV6m9OsHz1ihWkkOiZ2+LaqqfUqKUsD4WBFuBxrZ78F+KjB1mpsiARt74UlVX+s8uJFBba2
TyHzfelxUZ2sOoPZw9y/OJck7G2qEk/Skl2XXLrZFcEaI+XwnSHMV4gWVHtE84k6nIdzV8OJ2Sjs
S0eJ6u0tKgKi4X2V1YNnibkFpMVbm1w4Fo/Oxh9migxrEVxWxKI9lGkZwTPM9Zi0Z5f3mTCcFrV2
IzlU0JoeXumTp3dZg87DCUzn1tJE95kiBbv3R7rkQZMh8DGXzEH8Lvk7NNLEQ2nNl6ZgrWp4K69A
KIIdE3nWET+iZVg0yc6FhrWDWG0/6XoYbhixFZfZCaPdjErnEJP8e4SfMexlWFlvgUVWF/PSmU4e
84caBUPXJu4ah30EUxpU25ugYXnB3cCyWWHKWuO76B5G0fce7CAaCpZbVIKQWptNN2jNlGMoGHjz
WE2NHKEVN3KjIul03pwRMQowqww+DQS4R7612tzGgI8exwh30MjYxFqXvRUyYwemwgnQzKYbvw9D
nnwOCl+Oac2u1+tOdiDHsrxHiutvXWz5nIfG7rYNpP2e1h2BmYUl9n0Fbq3VCqiSraaIbuutaLFf
kQcnZOTQN4GzRP80OIyQAvcIp+d7M5uBdbTxoO5qXfR7cjbDG5CL7UfadtMHHsvuylcS3aP/o69U
RBaiscRuccFFMiBAk9wx+4ZIVlhtdIYVoacQiWKPKILonqiRdA/sAXADzgJ9vCEaMQk3NUatB5Ul
/TukTInmMMSz5tG54ZROR6ZPGOvG45OcEiN5MGsGiDeVSTInJlJaY1L7iisgdlpl3ye0A2gd8S6W
Sp5kzpnO8pE3tNmwY26uDqKwfiGogjnPrLIwsP9XxpIsOLCaivE2APLAqImDNdyAR1AbaIrUYaqT
76QtdpkRAG815TrSgttacTQK/DBba5X1FEGtQTZtfkhXvRUSRr7rGEcDRshag6YDMyz51DC5rZoW
jDVdM4ZITjUTY4EGgrgky4MPqh1ZvOj/ueqmH9zpEBIwQ73FchLbGT+fiUK+Jr7rwSz8iZrajAfA
2LVNGzgaS6RQxlkETUMqHBDNSNP6o5ocUGQdTwF0NNJU71Kz/OSEwOEIEhZ1lQ5n3t/GwRBgeuvt
jatr94XhWM9hGlwDiAJhxbitquRTwTDHk1K7At950AdbWxuCcxpANFQFtbMefdM+hLZL8GcJh06a
OR64tkR9jiiTAQI0P8cMnppBrzz2zWFvqhDa5BJ52gNIccZpWrHDkSSTBo+lW9KMm5gasPKZ4Ew5
MTeRhMUG4ZhZV0NaqjOcGl2M+04PQmhhutgkGJqQxXCgydhnC439rhfhg20TeJlCYQod9bPY13Hb
EObbJBbtJAYAQjTmyVYV2iyBQxJiz+SuaR1Xuy7Xn6WCi4Jd5Nw1kIcQuTz+ASpRnGuiyH6Drk7T
hXhMxEgZiRkc/0udhlvcWfDvSXmqFpYJBpULs8wvnCuSOSoE/EonoKWOibiCjYucRqakTfrdMQzl
lZP+T8qE4xjw2q4BX3y0OXXD2CbfHTZ3Dt3qwSG4iHeX05tMB2vVLch7p+/CLZMk6FF+fZ2Ibl9b
RfPTS23rwqFdiZwpq8uhbSMHRGBBYrx3AA0pCpJiDwh32AT14r3VENP40v1J2uCGypX85bZ6ELnd
r6WjmP5FiujAGWsiyrdXZbNylYQzb8os/1ahTqVRjjk/oIaa76h530HSaugMWiY6ZTO3froxAd8C
KnhW7aMbBa+uE9xDLOvYNkkoDATuLINYr7Uzickzy/5UpsGPKIzQq6rqsJzpbeyX+Ex5kEtNXhO3
vraxe3Li7LXXx1Mt6+0YTJ8xEgV0fxQYc44yONdiiq9sXlcNMkVF6Ay+sAAsq9QZGFLkxBaeuzRu
IU2wBNgyerB7bhRtU2ggIWEODum9sOOHL72L7gq9fsgrRUhZlJ+TMdrFvVZu4354T5slfVWGS1h7
89wk2ldjxL/o8pLipGFdks5IktWkfPDvwckEG9u4sTxajMqpoec7uqeoH9hOxgAsQW0btzKmx9JP
/XPaDNuGjIsZhTQRK83W0CCy6eAa1kVrQNpO3D1wXIaFZfqWNv6rH+Wfy9mc09FVk+GrSSiAZ4fl
VS/1T8yMr2MlziJjWQ016ImGkX2M7vSUjeRT2u4z84zA60LYDeR7ucgb6m3dm8caTSFZ8yeDMCVt
brd5CekICOeNoELeEvpZMTwM3rhf+5Bw8FVp1dFGGQ6kMNmdUmvAmFMVBwvvFxSweDV2xj5mZFlm
xqczopCpF2882dsc5qBfrcyqP2fL1MTO5GlELOdB3pErQbmI1HtbF+MNAkKaAODGPcmweK16IKtl
EwKPnehdEv7JiQMVaSt3XZqXG8l7w8qDnI2UHu0gae1rWautINvgSqKj8MC8+oOAw9gLmZ1hvQB6
UOvVJjGbe90iFSGvU4Yk9dXUuqvCpIWdwmJ/qFAWWQn1FXFBHE2VsDaElB3Lvu5p8wz1Bowp60Mm
rJOPwBN3Xn0Xd5EF1436UZooEjqnqrcAyH5oiRNE0IkTUxy54gW7ZGHU32Bp2rVVf0tz7xqP6EBF
0l5UokF30nivAxxpsK1+pmRppuiNw+yUIyjM0rwH9aMcAj0i7BUm1evODepfHHniVVLFz2oRO/Tc
ALcoDzXjzq1ZVPvFXXGgUo+OoosJ7kNaYKbNDY1+BrFmdInAleCEzGgSTMylfW1dyeElDFjccCO+
6bXQfpmxOhK501+irOpPgY2DzS2y7wQfNX8pdWj6lw/UCc8KK+DGEnbi5aR7rqB6RB7qcMQp2kmV
ihlgBO7AdretTshQwR4K3WURJzKwL5PsopcIc1Vk3NZRU6zcbvxixk1NPY/o7lpyEMArFCUztcbB
5jUHP5Zd3S7ZkrtKQ3Kj9BntAy+1UXUX4PAMf4EOmCZ8K/oXJ1npl0JxRul6RgX+CNK90trtlGeX
LDLeR18dzIwuytSlz8TBzc+Gr5q1IaeXMBcE88UTYkeSt4Ku/vHpmfiWaIivAfo1zCy9vU6CL2AB
tAdTeatLdz3SSWF/MTiWzCaNfvDAW1HEN4kdftF+309lnq5VOr0mYQBNhdogYm/NTKYLBiJ02AA2
tE15xKWAaDnnLqRmtgU9B/VUDdq2M6qWH5KdJHP0tyQttkHh4q0Y5AlwIYxOWpBxbCdHMPWb2kS7
bAxxjc23djZOqP/wr7F2yHCncuGuRH2MOIMBql+nV6Lt7zVEXcNCozL5j1Khoqzn+kGLp4sRNXd4
jQhCjqcAm1t4ciP7TCTuW5/pSIvbiYcm+goc41LGEipFKu6Rve+g1+ZLfzjwaLSfLCdGt+h8jyQL
wnpEfGboBnt4RZwCQTT7UqKQNuZG4ucfbZKJ2f2QgGLwAz2kTeKMNKXc4IC+CgpwQI0xtoARXjLL
h9cXumdF7BVgy1i1C2dpj4kf8lk5jsQ+6urSX9VMHBefd/KSGN1GRvoiTyrOPYaGCJHk4pvZZy2c
hQA4CuTwHgkBsSjADnhU0rVul1elu7Cw4j73CO4jiXVwPwcetihDl4ZiU6JAy5xerrHO3WYWyQ1O
lsfbhmk8BUu9TQf/rjQdzisxnpw6Ms4Y6S5w7vhN6kn3OB0/D2L4BSx1XDUh0dFoz49Edhy1vA4P
QdBfpGbvQstF2VYWt9SfSxBDCljFwRI8VKQIsO+z2+5o02M00NvbPmyZwsbyZ3bcI0osFnbgZQe7
AElClPRjhg2WsMaRQMlYGzZ+Sj8pE9Srvg5dK2BE2EFhbJJkqzEoonxu4EPpH3nPkVZm4R0O77dG
K25H231pZENCDPbPvBI7wy5vUAhkG5eNdqokLeGyPdboQdZDYX0O7fjhRMUOFgDmTF07Y279wQD3
2E/hM0LZO+Bub1ZZf6BI5xVI7ZpJWkZigRB7hlQbRry8+zr+ejXPH2HFsYrW54feLBiUCNEAm8R7
0Aw7cOhEIvnJbYapAlGo80EMwxPIKc4ogOxFSqSLzY1y9FRfl5PR0Q+ECz41ITyvOT0YjUSXJn9l
qXVLwoZGgzr2zKH7LmOm69Gy/qroibLwlhb5Z9hOSN9jQ3hx6i5TJfu+ZmYAZyW+g3dO/zXtfU8K
pJq9Wzx14QgLj9gZtHHTERY8RtyxlmtZiyN6acaWruzxvC4H1Sa8KZwsBsbBvcBMvjPLAtC4A8Kw
F15hYBVOuuiUB+5jUzoAI+m9jKF6nUQllzbWYfLrxZDnrCMrvvE190HM07wYRS7SrZ9CLToirsy3
ZRkldJaNWKxqgBI0fbP5lHUJdo+MllwR55+I38AGhuTMyCZH54noPA6NOx95xyoieABDRHNFnZsx
9eG02EfJjQUyPy1ZL3LqHWbr9QMZlpjwS1ytIqRSkdE1AGgF+WXkcV8onaFDURWY2NSBbtayeRq5
GV4dV/Rf2mI6p3n+HGf1fQRU2xuUAWtcR2Efq33lQvjMfOyWc1L9wgz1zS6M/ibX38OiprhjJAZU
2HqZiALwasv3MZHzbVoxT7+ckH84YW3umR9hDNIN1C0WtaHScnff8H+s0Knhh3WywWMSPa6ULS86
M5Pn3hdMI/Fd0jAt+EHFV8fpDeG1TjtRFM6urdPcs8YMZUDwYFLwrfViPJpDSwa04g5zzxDWlCki
KQNF4lBccRFam9x0nqO+/x4H6KiEqH12JVDXZnA31kyoTSoEUkS4vp0kzSTX7kzpPkjspptEt2i4
p9mvKbYF7ay6nV8C9KsnUVAUMQVp25Kx3aLLoBfVnJrZcd6lo+fbODdMoDdI9xkpBow4gCBhDXEz
36HMjRTeZLPOBmMdxZVzExOXcspGqBc013RcIuAlBZmXNlXveip6DA+Fxg9YdUGZiFflkqDCVKpN
6JxNgj6fndqG13exr+Bd5CSGw/UsvtmC25uk1zhc064izGcMpGnS69DTX7R8qPIRDS82MjUssYtK
7DMC1Wi7lY3mMLwaIIroMajTbdiaprsN5tLFO4JuHx5mFdO1CqQbHOeWs/VGEAp+Jtx08KGTtUTd
Imbzw22O1QJwG3LGdxAB+YddCAR/ZTkQbwRQjDw76HbXUkdCYMIdAWW4cD3WZRm4H47ju6eWxztY
Z0DAbiT9jWZNIhfFdOgX6MMVZJb3OSECeKXRQbi2GKUfuTqoBZJF75ThJr8CzpMo8tzmpDCREyKQ
ysU8DkQdSVM+aAmtesURllAXOz4T0l3/lM6AKbmm6s+OlSWtK9iA4DYzCT3GNBsiJTdovCHDdQKG
4vTJXrtS8GLwfLpQkPWQWTmL1HyKW4csSEzp9I1mTq2vdJoxc0WCVV6NThZdjdbUYIQlJtm9aR9D
uhlNwOWEN9CxHOOSOhgagPneB2ACSEmn07royR/rTC7GMtaiLV5c8nARtDOSi/EPGW0qnruuC9zV
zJt2Igzc2E5aVX3WirWI8TXltBga+3U2XPfLxRh9jxKnw9xi9HJ8k1ZGYmYdK3rJTT6Ze0czImff
2jZTk8w1S0wImh6TVZHH1PllWrXvbkbHu6HvuS45GmwyXTl3fh1q4S4iT+RiZ6O6T1Uoh9VMxgFl
NRzKWeUUGw1TaLCijAIeK9VDwkLXKpcmE6KKFZw04iosxLgPfCeSmoan9ogkiPl+7pSUn/gQw/bJ
DmTmIpFIWnvdd0EVbwh3pURvAzJUi5GWU4gucgMyKt5rSuTpJhunJNx1RsqGSufXeVZRl/5Szoik
qsmcmD/TzRQRSA7fb6VF9OpPdBqMV1IbxPhBfgMnejp+ZrUDJkP4Nh1CJ94B4A91lnXCwlZG2erm
2ocC07ACOq25FrnMW2IiDSdadQR4f6jY0T5bDUnphp4MVuhibFhDtbBCgl8lsjtnBVpLCaJz52cl
fTHHmgL/ONYhK0Pv+83OL+fkRePgck4GeG0UxXgtEUuUaHUCIhqshgIfJXoKVyidiFMlbTYjBEHk
2noZpGyzfpiOM9SRwFN9C6jqj7DT1kQHipPc2VR1o21CYTb7yOyV2FA7zcSCWWRD+lAVwSFWLwyH
GxwkdOWoMIP5Sbh4omAEZe6aeOkRTYxho6al24I2ewQ7wrtTqIpRoUMnCvGJyr2gcTrjMM5g3VBB
EKiJvhC3Mvhd1CpgfDtREp5gBqVn1J1xO82t8cNBAv5CkynNOs5keuEWhieCFl+hec4INb2Howz1
HM9w2m/6voXKSyQ4AYB21r04mA22Jaym4x+ZXYre+jUmyMW/MfWpHwiAF8nZiZCveo2tWChnk9+8
0KayZlg7E/qLdKF5GEwZEAESGygjJHrcTZRBaLpVkOeyFfa4DLRg196Q345cCLXAu16CoR6ZIi/S
8cbfphlDUUzKfAnrrpPL2hAnjDLtkkaCEQ9zt8tC8qMHtBAZperEYXgA2mHdaHXXzahf3dS9/xdf
HqGfIgiPNgfSJVvSbb6zqR60NWrU8cVqUY79i7j5MGaIFxzrDp/GkKOCFz5xFFk+AYUP7Q+t7850
QnSsLxr0mpjHUmsiaxem7SHW6FPWsSOuxBgu0Y5WdEJbKM9CxIJBZllrFvqQtHnFKuZsQ/AL26jq
0aQDXXuuqwJplA/VYE+wafQZWSEVX+9q8d4qC3SkmVZQ5Lq0Se7rUfC1RwTe3f7L6Gk9it4oDnhl
2gBtA+xNci/m9NL2cdut6qYCqiN4Jys6x1hlnEw3jbXd213//M9//K//+3++xv8d/CruixTYff6P
vMvuiyhvm//6p/PPf5T//78evv/rn/DnbJO9nn9cwzAVvRz+/OvjMcoD/rLxr7rrG7wSmjoAt2W2
AAbK6/I+BG9iGpccGpU39jzwv7+o/LuLCip88vkgHwrx54vSmPFDGY7uIZyiIETWO1LumX6B2xMp
eyd3v7+c9e+Xc23LQECoI5Z0jOXP/9tnTCuLyUga2YcZqzbM0tJv3lxCLP/Dp7L/5jKuy6exTZ2t
2DX/fJnKGHttRvhLirYESWIZjx1LzIuC/7OJay0+/f5TGfq/Xc/S+dpsS1eWqVP6/vl6gz06nUYo
LNF+LfESknygsR3GQ583KcAqwz91SxIg0KpiJ+QiC66X4+rvfwv1N78E53vLECjMbWn+5fmRfkpa
TasHRx+zeYhGNE1e22Q2P52sqzM6OGmVeq1RsL2koyFy739+eVNI2zK5jbYr/3LPCzcBvUzuxNHO
h+iRzboVlDkjBadkxFGzVS6Iz/5oA8g4/P7S//5UWbpE4/LHlR2+hD/ffgqjOcy0jNsvnGLG8WXO
ZOECcHQ3v7+QsXyRf35HuRJaR4OOAuNy6y9fdCyyGhu70A4jdQ2ScyfBYpFhDXlxwezdsiE5TIMa
VeGj7wKGlZ01GdMGeapNf2Sy8//wC/3ddy4dlg7XNYAt/HXNIO6ImKIkCo59oT1UcCy9Emf6Hh/j
5+ybwnPqUjzmPZknv78R/75scB9oOVkuFyWi4C/Pmkkt6evI3Q6Vq5d3GLznsx0lwSMjp/jyP7+U
rUOlMRxwLOZf32V6C3ybGs9VaCZsWobf3teuQChbucZ/eI//7m7awpKOKS0+mu3++TmqJreNo1YG
x0YzS4vulQEXH+lxSRzcMseA1pI6TCAx2iOOw2P0+0/6t5e3l6dK6HBE//oG9YnfVxJpFx19p8Go
kEcolel7mHqBz8wqvyp9ytZNaar97y/878sll7RYL3VHWY5rLr/Yf1uVu2LqpmLQ/IOPtPYIp7N9
4V47p9ag5VHwIr3+/nrGH8/lX94jw6Ij6rjCkLpu/OWKQ1a7/GnrH/IonsTWsSjmvMnHEsBQqk2Q
PBKW8RxRRZOPK3BEr/F/cTqEN79kp9AAABFHdlW/ajAL4uEwsfV4gF6JKpEk2X0XnbxLmLjcJFK0
5ZpFD0HeiB5+FZsSjE1PtyNcjfWg7gGG4HWr4uhZGyoj5KBbo1KG3kNUaRUZlGNZVCcwj7kvqBT0
yvAKO7PvpE/54NEWc1+XXeiqU/+p5UDDCSuo7B6GAxGt4zmwU52AIAy5E7gh/ASQn/ONXmYRuvw0
d19SNIv3jkVUQRWPSKVmgCb2yigGQkQmBtXNOpRtt6clQDXaYlF8SwFiXrDB4WBTtWbQ+oss/Q0O
kNQOXZUA+sBN0DxAVEZJHwoLEbcg6Cp5VbQPfG+wuJkAS6L5UdU5tTidgBJhQzYz+qSwkYRtaQ3I
c0vQ9l9nfdt2Xssk/2FAvLrX62T8ImjZunEQJQX0imw4QUAXe0yr/CR3LzOsvxstL0DwVXlPpZWz
P84EMgRA78Uwvutijh5izY2RaBVkJKzbSfZPSajV5EAF9G4yiN2XlOFwfYhgWEPCFZl88slw2mdJ
o+6oY9CdgBRl7ptwtP72MQ6i6qcdT54ldTISBgJyLk7NdATJd+n+P87OZDduZNuiX0SAZEQwyGn2
mVKmGku27AnhRsW+7/n1b7FG1ylBQr0aFVAoUMkm4sQ5e6/9iKIeNnaRwY1/AtgDnMSNiC5cD0zx
ftEm56Z//J4vq+D1W64lrIBlebaQaVx9V/QbGEAm0Wku/XgDJSQkCptwe3LT560mHmg760ifPr7o
O0szywcvHJ0t0+Zr/vuioWsWfSTdCJKKofy102Yj3VSp9U8VtiRmfny1d34iV9PImJWi52lfLZmT
abo2FLIII7aDV9oIm4Gux8TBouiTBrG/28A3E0n/yRLy3nUthzLZ48qMXK9+5USELtrmJD6FJac/
3BvYczlelgevTkpc7wZBi1uHQM5Pqpx3lkqaqFpxcHSF4i7/fXeHaK4TQKDhScfoo8YhUykweZxF
ay+Gacipfo7/+fgWv1dd2sLmROAo6iplXhXNCg6r2ZFXeCpVnK9DN0ecklM913ICad0mNJlRdGyC
moyuGNIhQ5i2/++7MCsE5Z3Jzui+3RqNAPs80sITTJX6oEoIktino2VWZXzySi2vzNVXYwtHWFjq
2B8sfVVb2EnIG1VV0YnYklweUoPS75a3Xd8qM8ueodk0L641MNTOZxfmflF56ScF5XtvFwWVB+3L
ptS7Lm8i6fRFjGrs1Mq6B53hPsU2vnR0/L9sNGiHkrCa/775cyJiPCrRuS2b8N8vlrYWbIIgAcJq
nPAokIisYqP/DVqJcOd0YcQUpE8J6ZufXPid9YLtiZfL0S6LlX21SEV+jQQp4tigGsTyoGenl8DO
+7U7uP3Dx2/yOx+PwGwr2c5Nl3LjarFI/b4vA3gUJ84Giy2CKV6RUypHhfNNlLQJP77cO8cCYTmm
wBeMH0Jd11ODKRDJVl1wcnE/MF8DPxvvCS43xCdv7HsXoo6x/y2GJSewv58dwrnJiVOqcIGjYEIv
H7PkVqGLu+bjX/TOp8Gv4SNUnHI8Ja+elSOVO9cWxw8d0EWhU7zkmAbxbTa5v6beEUTG6mibj5Bl
6ryIPvmZ7z0+G8Gs6QmylVCi/f0zCaHhYQmYT4iR9LG0XawNhXC/jXAB9zIzouy//1ypLAphy6M7
4ZnLH/Q/dSnzn2buCkcdg7hG0Y59F5EajE5Ij3rqu38grLbhwSTzozgFcebCS07ruj9/fNPf+dlK
kXvm4qlhQbq+6arwdOVYFWc+3f+mXQuHrMMFbRBRf2NzqNt/fLl3vkfFP5yqTNMGtXv1kajetMxu
Lo2jkRriPAxmcUrCMvwiiErbfXyppcq+Wmm5kssz87RjyevT4xLWLBJKyWOE/vTb0KBiEIQA3TSc
gDeLaOt7W+BYM5m5fvJk3/2R2uaQ49IEYhf/+8k2U6Q7Mc/GsSQp+NAPsbUlQ9Dc5JyUt/+PH4ke
2RUcNmgKXX0zscoUAYWTcXQUVues9+ZzXbXNpm5j+1j5DQSjUtK2jzH6f3zl936kVhY7prIsHubV
lYWIot5ul6i1wR1OcCDaNXBsArp11z1+fKl/G2d/P0pQdZJjMjuISxPmagkakfJZuZlT9WGenp28
3ZZQuwxzZsdO5NZ3jTNB7V9qJ7npIue0pHxtzKDHCogdIRR3n/w5y251/ecsx0mO667jvSnPynIK
7JQ47ZNhiMfRZQ7l2dsOf1nSEFSrUf0AoCMxIm/2E35W3CEKSkVQf5uL+Pn/87fw8C2PldNy9NXO
igyBSLcwY4oOwm3fRNkj6Ih0HZkWdlzYvA4HNKIR82TVjAZqQUSwc61eWrRseTx+soZa9ts7w1Hb
4h+TTplnX518ySLkl6djeEoqa9F/o0dD+OeBfA0M4UV7mkv9Qz+RwKtR8K2gy8fPQnNiQvcovxcE
m6Wf/UnLu3H1sKihl/KODosnrhuHtjcHtrKo7VSczn/kWEcvMhgD4DgTZiHfWvQU0yAgiwWWIS5J
36sfZIsk+ND8JvmkRnjvBkkEZ/QR2VAtS17tMgaWM1TXjXEs/ArLV53+QHgEt7p1brB/uBcH3zkB
45Xx5Ou+ORfxoBAwKOiMBrS4j98d9XbtZ0/VQvC4WKTeVCzU2p3dKYoj2ufJXTCI8VdAB/+byEn8
2Evi1RFWzLkYdjUGOw7PBdXB4mKHg5QlgrMJwTU9YxcrwSdNIpN7Ubknf2PxSR9bai/AEWFnIfXX
1gggLo2rZoPBg5FWYjjZLytJ5vK2RrDa0rQ1fYsTo5F8pT0VYhKJO1zlKtDlqpfw6reNT9A6Fq7c
P/fpLL4SBxuAbW9GGgnVNPKaG5R2T2SVRhfCZ0ZBJoy2fpcW0CEkCTC7kBhVtFOqoGcoxeEYeJqR
AZ9bBQgBSbQOECnBfjNIfxKjS4BMwkfONBhZVkbImU3Oo+oZcq7KgLwQ28Qs9cnO8c5paClzNPXc
0myn7/731mH7UYf8g4zbISJqazTR6EWu2pXkSRARAhyxCWP6PaZJzHX6q6BA/GRZt96u69AjmSq4
mopZ6+s2IRL0oXIBSoAPUa90jB4wmVyQlD4BtDuDqu7QuerDEChwoPooJFplJI2n0govHGV+ZJ77
2V/0tgBlizHpXFoWG8Cb+UNPaFPYIqNCMYH0sehs0ssM7BbdGpDKZsRB6y/fLGdmLOLo3h1tAoCg
VU7m2ZNuvE8Kb/vt+YmJkkCB8++ZVblXOx9nWRLtANSecJCwXjRgMrB0Yy0qU+vsGdUIzCi9OFiy
CWrK1goKtO9XB4OE41XpOLdtGj32vY+p1FSLT6O9rdNhT/S1xQQbaGiQoiOGsHroZREyFMexoEmn
k8HXj79/653vn7VIsyouZxZ5vXdMjFJSXGgcIdDzpLm4CaTN6LW0dhkrwzaC7ROq6jtun27t0kO9
r2p5DOiTAK7BlIV9KIrh+gvSBD/5y9575MTwuY4Ld0ewsf39GTDs0aVjlz7paYlNTSE7o8GcgTfn
JSz5X1a+kPhHEbAExc4tBzB9reN1iMTT6UuLtJWcWlYoY0WyE7mTjlkxzP/kb3xbXzIZYFziOqye
Lh38v/9Gy/VbSayWf0zihSUT9uZAvsqIu4jA2Z7Gied7J0WT5rXLfGSDjqrVZWaTQqcLhP1HVE8w
8FU8K2JZXU04aSYL+6TBEQB3aO1SrtppnD77mt5O8xzlcibm07aE7VyXxQiEhiTraYcLrKgkOWx6
b9xKzLEhGUqbsu3TrR7MV+IFxA5znTp+fNvee+d43xjGAhdlibz6eLIE+z5nHA55jBgOoxSY42yX
cXNr8KjYdEAffFICvHNJZ2kXYrpZzsvXrzmoPN+s6UejQgfxs5VpmeBsrvAleH0d3qDw7u8//pHW
e/v8cpa0qBAZAkj3qiyLxIRgexk6lINGCMMOQhQwQTrxwzwTnwC21R7KlW13hTogDTfvTS9xXwiq
A7bUcG6y6VT3Pv5Ij/oeZS+GXnwWrv5a0tN+yMrYWWCLYv4aGl1fb3KjHP905LWRb1ET0HoQgAdn
ormwt7BSFuSymkXd7TsPttC+YFT/0/NLk46eQfW+9g0qopU5eOw5lepIt2mx5RAn0iUzNPS5nZDt
9k7wFBRjF+0yLwc/209W+1TmJgKfoJfETPt+h+lnqJsHgg9Fd2pqxglnw6p8CICxBG/rl5NzsFsy
JW56e4mLCYF4mVjaRqe+JeNwiQ9zzeEriM7g55y12V0o1DisBSTcf8iUrAT411Gd2EAFELrWykEE
t1HnYVYsAdvC1vDkuvan+alOHeN3bg0j9KCmjqfDGNXyEGdycSAZVnbx62aAAgLIGaRzFg2ooWGH
lRs/qYnRQ9CFkDVK1PBr7moKigHMOPRTpruTbHAXTX4DIMcrFF4/rDvfbZCx/ioYCPxYZ5GTZluk
noHaJJkzfme64tvrZMYpt6IqJL1O9UZ8mgUien49MM2NMGJA4RZ9h3albd19MwsHUiFZLWm2Mt0l
rT0j2gn15DSO5caGPbuMcZgVbmyva86IsdC6ZpmKu5UN9vDp4zf67YK8rBm2xzcrNSeeq8IeRSQS
4haSeCUc69skYyTpYFCaz3pAb79VV9vMfDk/qKUFdHWduXUjc7aBBqDUsjmb2zHiEJgr2YQ4fQjH
4pOj5ZtqhzfFNgVDXpM/HJHI34u4PSIOtlvpHmH05U9JohZgCoGhW5Ce7fbje/jetbiYph3JoRl5
7tW1YlnCOa2842LQvIyVKG5J/MA2ZQA3dz/Znt67GE8KUpGHaONNx9UrDaTVZPQcB6r4hzFqk2+q
ZTa06bOSgv7jX/ZmK+Qu0jdn2MnJRrnXvbO69NvaKQf3CKCo8Y/SlpA9YXc4h2SO4h8icJW/wphB
Bmok6+rw8dX/3bL+OuJxeSoyikQ8Xp667qkTgVzrmHL2yDTddrc49zlQjF2Lna1s7WojAzcMSdRW
NvfAINPWcDOsB5NRk4YghQDYzMj1n8ivYmcFzsi5t0AIAKYmwAMCTpLVrx//xW++Jv5gR1NKU3fR
c7uWdLg55cs4BISmO24BzDtHJ8SY75On8t4rgFpFSl5xRyNo+Pt9Y5aRSw+dMGx+MihXmTX/ohrJ
MJAFuvikjfjeG+DRzuN3ectLd/Vu97llQLGZ3GM/J+ZrHIX+UyFr+dSqrmQHYZ9NDuAmumd6Y4H+
7++6ZMDP1o6KguGg/fcPrStjEqAl3WOL8mheN1MAGhpVdK/34FQZGX389MQ7j08yENSCteqdxbCv
rEDX3qCPhmMkN3bNqRK6o3Lu83jAa9BWZoAuE27VARW/T1aoNDm+VU0AagskdyYACLQumxC0Qfjv
/zLhRgOGpjIPtdP0gFITezBvJTKqoxStAZ8WFeFT5Pdg45zaqPZ51Hrw1x1F2Ks1tu2l80R1rBUd
8nUQ9U7JLuhQU0L4JEaSUgTIo02sbIWuEi6z6USfiXXerNwcWpdJBI4DqZVtXjU9XQG0anByCPTu
7B4MOTEiT6V1M4tZrDmF5Z90kt+9Ho9dMNqnn3zduAZBKn1lNN6x1gvPEZ4Y6d2lh6thG9YsR0zO
EmLmP370b45+/EhOfi7LiKRrcn1RzgIKJhSJL3qIbDJCYvOEZsA/WMsyU8J2vZvIjPnkou/9UtdS
TNiZwlhgP/5+vaNczD7qbpY3kEb3TZ+F97NpRsCEiBxOLMf/pL+5PKmr5RTGxr9fM8MsdT3YxwJp
cKpndcp7N0rWyh/0/VAhoFyTEgDnizh5EHRNxITfZmj7jdePfJuPb/R7fwMiGcaTy1ACRNnfv1mN
XQPVrvOOhZMEe0b+w4o8o2Kb6cQ6hUFZwZCqslWx2JUHGehPlrN3njMDClowfOT0xa5vAQRK+nRu
4iHczcYvVeqAwNWB67GeOP0TRXV9DHOv+e8P2qFzqj2XOst0rsfvVsgeS2yQPgYwMJ76rhuJcjLE
F5HY5Z2owYZ/fJPf2SCoeVzeWhrU2rletFGP27i5WLSRV3/BeVP/IAiFAj03jU9Ofe+smDSnWTKZ
NAmkUVeLA/G5tRXQhTxCwRdokKpm3sy2rIztx7/oX2nV1buLxg1NCgM1jnvXNZaDNGnqU5N31+26
Zo1Z1cF+SUkv4JMPYkvxLroljAXKomjM8ZAh3eFwFFCmGKKFX5Oj/nsu3LGc92mvCjC6la4mZGoo
2BhuVPGNCUX09eO/+70noZbJo0XDY1HU/P26O3klspH5OSxsa7qZ8BUeZpmo9aiq9JMv691bxMiP
onfRRbOu/H2tSpJqZ2EsOfoqJ863kFP92gBw/GkbcXsbMCN/Qa4Eb8MPm/l3NkLvfpjtNn0C0mcQ
1hMWzYOQcLqwkoeAn3I/SqpNB/Py1A7t8GXKzM+q9HdeH+1SJ8HIofHmOMsK+T+jUtOXfmW4Wiym
czRueRE+glv/7CpoSpeezdXrwyhlkQsu8xRlLuvC/1woRd6lkVqJYzJn5Y2tZzF96cl4qLeoFDE2
BzonMiYdbI2YfEmKpgQPV71HJPjK11F5nPG2/zKNOXvR4Cb0bTPGsQ2kEJMrMCT/uRhtAgW2qnVL
DFIrAbpIXwbQF+4WNOH0FQYVCaeYcKotZ65pp4dJ/BlzpwagERFIv0/rPF96dNNAE71OsMIR3knY
9mQ3Vr5zOg36jqQg11jTQM78Gwe+03DQhEw/Nl5v3JRTT/2VNHYLtR+zNsZiR5x6P6ROEaR3LDRp
DcjfavF2lU40PiU5crJ1bUXDl5EMjwz3RmXReu5qtrws7PPd7E1WeqJZHkzr2sGKuGpcN05f0C3O
Xw3bDo9lMFlyX6XTREhmSWl0YzDKulv6Nbd9Wykc3uboFZvKneJo1cey6aiXPJhyyhHN7zFbXFoV
wwoY/EP2W3QN3sXODORXE/feWftz/hwKghgRh/cIBqegfAU8YXwBxhs0a4C9pnnhvcH8D0J+2tR+
D/A674Ml5FWIdQjO7eA7jKtWprSoWHPP8/epCSUEOaGzxUcf7sas8MdjBN8aFnCAA3rbiAlesZXG
PYQ8x2+dnQf164+MZ04Xesov0iZfvSb38mvRS3I+tGsCoJgyOqutBiOycjtzPgIh97/7uim4hOk5
ByyP0VMGUGxXDH7/y6zG7qajn+FiO6liXJcWOgns4wmMQofPz9tg9svtNex2+UpeI0KxHq9XdBtN
Y41fEKN6co470qgbECY/PeXrF+X5HZ633qxfcOBY/G6liifCbCgaG0z05T7SQFe3QWfUKBKa0XPa
W4xuYXTbzQx/t+0szZ1Vag+07ZJou4QUOKAXVSO+aMWrX+NhfKU/ahDsQhTiYt1S5lFPc/PcoNw8
hEoa58o1g8ckxBRN8qBuN9KM9EBbSDa7ZIpg0vMNvwijjfXG1XnzRER0htHLQqB8bySEBZPOORNF
luX1Rpt2Yx/SiIjeHex+cTHwFW6iuDXti4/UtEFgi6z7Eag9eVYzM8FkB5sqWWdtkey62J2HXS4T
8Mt6drxDP1Uazqab39o1ibzKn1P7O0GbpJpXYX5TUV6DQYuTezDUMl3xeNTe7YJkBzooozddtngk
9dCav2LQrMCr21w9VhwpLwDSoQZwWPW/mw4HWkY8Qv7K8bfChe9b71eXzqSkhJpk04opmwE2lKYx
GDVC6IuY5y3KJbTCnMbkmztGmM/hh1f3ZgRtSMInogJO2tdULtR1B5hddeic0gZw7dTb2TObs0Lx
BngCMe2GsJn54ltm8RRGWXGmDOW8FpnVZR4lcccd5TW01YEOIOf3koj6NO1PLGPuQ0hk9cVnqTmb
yTDdBdKob4mrwnlcefKftsmL8iUGSBJuieH1bmEMVCPPK3fv7LC3j66uqdJR9Dm/AcNWWw4L0b6W
Tn1uxzREEAM1ZaWTET6MhPh8UphbFzi4IOd+HKFrjvNAVkwwtNiGR/OLgHWCAdKPGptkTqt+UXPY
+HdwQxGdo2a2I6gdab6vNGBbgJZj+GJHRXocjdzYYW+DnujZ4yOZnzOxEB6ZErYZuNupNbvnXlMP
rIQR+XDSkwFQVMIoJDKXmc0AFH3lyKG+jaKw/JqS4wRJwnSaDQLlZt0XI+IaDvwtFU/bxGcDWlO9
Vz6L0qZz5+5BkJVyx2Ez24fZFN9A9ARqHIf2JuwHTU5BRpB0BPp8l7LM3jZ8fUCFXAVFA1vYn1kn
v0v2KCju05zuyBAlBLiNwDtzECXQfk3qiRjX2guLh2wW+leTmAQj1I0qVx0D0bVd9MC+XKNx12Y1
9wfA1Nap4rZZKx9LromygRBuL2Tz3wqch/vM98IlM2Ak0jQGsPzFjPyZZulQ6RAl9lhIlCBqSTwX
kiDDENRF4wvub1ka6huBefWeYf20M4nVIOs1pcwZNe9g0KjXru/lHj8kSRZIixPyCCbvNIx2fMaJ
XdEOJejp0CYq4Xyt7KcwMNwdMpT5lpo6fjKbyd5iAoSlUzptvCGIR3xFW+kdtMvgMkjjEuTyOKSv
YHHADhlU8gcXOezRn1KnuMsNzGlgPeVIKjliwnCT1CYG5bju51udERS0bvDRh5suRht72w4OxpdB
69+TnRjfsZjCiqnTYGMIn/Z076czTdKwvsM62YNYDj35kgVlc5zrlu3HSb0ljSqKt0XjMbZCYU7z
P8jM+UCfo39sTWpQXYv4RiWOfTd1cKm2JpBUugEN/yZC54cgbHpLFRJbGMG8Jn6K1Ox8x+o8U8DN
kcCIKqceKTnBDr+8ZIIfTCngX4ie9VcOzPhXAd/cICYiKY7k0iwYHo2NKx7t7FFh/AUexZKHn92q
gV6IzucKdrezCFfBzcAv/oE4RdxbHQnGvJU4mBG3c792wMzjdB95oXhWbkC5jbpj3Fu12x/AtoNU
M+iR7meRYPSUbd0z5csZaw9Zw1vkxibwk6hjW7tzmISczNSwQR4EmDcsTJq/dVL58e1UTMb3Fo+7
t4LQTL6X9uZt1CdiPyWxfHTcxiAQOU8OReeobTZM5gGImyRBKm23g6v/MC+UD4kZuRiJHdNfV27E
a19IKzn7QxKzcqF8Qs1jyRRqUWS8WqgV5K4njH7XtBBIAC+CwPAqUgz+WWJf4Xiwnlo7I+z1K5/I
3BIxbCa7MGalkWavH0JHVECEsDH/9nkSxFYlJWgfJljzpp+jhqBGw3UAGfcTu+MSHNsoEG5ZmUEU
shvZo5WxgWFrMifOjUjxR1S1L0DZyH6LtSc4CkKQH1sSU4jFqGg0IoPq3cPUmf6us4mZB4ASn/yO
zxwuu2GdY75WstC1jk6JWdmwfowy3w2hHKI96KNq20Uhrj6D4MwL9Pup3gVoswkZi/WlyQzdfrHT
IQvWzpzzlpLiATMapuLXBKWzuWnyuHWRUhpef183ffLE5GKJzQ0aAqg9EZ+mxvWPI4EVz34GGMwB
FL2PFX9HY7bddwZpSQpAp60eRWBbB+rUaMdHViUHo/Z951QLu42PIi6ac5alOaBgme1FyEu69gyf
MbbFjdg3qZk8O0US3TQWKHTw3DLYxXZS7w3mEKy+kFDJOV5GKOUoeeRIa++wccgMwDV5YgTRFUQf
e8VQ0Ml2R6xoIK0OTdGZZ3eU5bNvuqMDjylKq3Uli35rWoEAgkY5C0NUYwwksnnDsUwfrNKsj/Ba
YbwPIq+ZmeHPBk/gxbw8cXQfYnDcVXlKWiAVLoUweWTPI+F2+zLzTNBxcslITwNCTmyjDX/OddXD
bebMCnta1ffSbeXvkjljviaY09nofu7PxWTXPwu3aXZFOup84bpH+wKqcwMMg73EHbr0NvCFwGNu
pd09cQNedFtabrvHeOnLlYmE5g7YKTHlnbatjZ3o6D6F+X+mu+n8JC4zI4oQ2wdx5930C8NEe2hn
5exHkoj4WAaq2SC0qKMGe6uGgFAvOwqOXo5zhvNmfmRK2QKicoqS35YVP6JZjreMket1Y3Qu2tRa
HdrSN577zJt+RMnQU9mW1cZ0pubWF6RGlp2X/Ri8OdloFp+dhvLBMc2fdpavx68Yn4iXgkJn7kXq
mbd2j4sGxQ+oCI4H6pBwwS/oQi2gKWn60Og5hdfR830BUZEneiX1vVWLDiamIzH+hNbRcsN2b5B5
vx8DGJSDORL81zPuLCfp/PZnUBvO7PcXL5zrmxDJ6aaxvWhjRLnaqoXUPCpRnJgN1sT99d0vdl0b
imIsbgwrJubSjuNXrSnhy1mRf0HVvHF02W8SFeFmjuv5JQ27bjfnUAQQuulnyx/4M8DtbJj+zFsk
XCTPK3S8WHPIIVjFUB4uVdcTXu80HINcv/jFzgfAK3fr9nEuUtprLcNFIqAza0ejZTrFbWAH2zqF
sbSDpCxImqGnEmqtgL3VcN2gWsPohilyK3gfb0VSkdajMTN0Wsw7GD7oXtqBIBp0GFN91zDLvI8H
hofrnMgqRE4q3M4SbvbKRf5dbJDglfskCYlnSIzwC8li8pJ4JUlbRlpzYm2tuP1iUslvc9BnL5Tf
X6tusiijQ0qPubGKH5X6F9cFDZ69e4z3Ab07PF7ptBnM+cEdpvCgTO6rqFQKMZO213q2DAawdiAC
yZJNJ4twCFh1fs8bnwWgyG0CCzalW1h7mDXqW1Yj0N57vpPcOoni0Inzvj9JjiB31K/iJYOkvo2n
jLl9Bt/BGlV5HHoD6WNS2tau9FCZ4eSubkoGGhuPLi+REFWRvgqjSDmYzeOLruP4Ef5hv3ZEnXyV
KJdXgWmnB8Uqc/SziXZVbXTAq3UObv80j4Xxo2Ls/DXxSJTeeIVLr6CaiszYShI+HsH78HoYY/Sz
YRWmgu5i88hDS+7cPrMf2LNggRL6tCZLDMZB6k5fcAWQgW7r7IeR2t4hSx0Smqt61I8l8bKc9CJ6
72Wl9wSzZZt85pCqWK/IwlA1OattdCo76iidiP6OlKhoa5CBeGibEiZ4W4qtEWEBQfTfX+A3jyfo
juammLzhF4EH+S06IPtnNcLImmMRPJNWI8K1IhdjOwWIu8FHJzCK4SasAxodBz8mrWhne2n0x237
nlWNBvbOLTqD/KwOUmzTqBtT2KQw5Ui0wk4Ht7UDT3tlxyJ9qECorMBw2TvPZMNjC2luWgfBg2CR
2ICt4iAc4wl4ZtiljtRB8tHzU+tJGOawmxFJPyO+MMFsszWGazLk8zXyyQEjgWczlhgzbqXh9EAv
LN2TojsjDjO94a533RybYjcUuwgTOgI7UpExIDgE3KiKKPCqfGSCY22YNMGg4dGKg1ERp40oFCw4
BGGoctM0RreFafs3pq5nVAGd1bOJ+/qIpSu6pXcy7lNW+QvFJibJGIAqIPnhkqkqPIYCx3zQgeTD
4zWqg9OadX5DBovaxqouN03kkcA0OCFBKoO5BtDXNJx50Mu2g9XdVx2LcRZFydbKQn3Drs5sC4JN
/MVIxxpifGQcijpydoHv6TuYsf2e962GewSTZMHC+wEoZyKl/VjC9sF2fWE9mP/YgOd+0jyegjUb
YXFAoRkchsngHlk9QbVBnjTrMe3arQmU5CcH/e7sGAyCedHBG7tusJM5OWZ0KJwT77rx2yBlcx3T
Dd8pJ/P2nRCCTD3D3fplP2wiS1T0e532H7wSnD5zmziKChvBWS3n7dR3w51dU0AaNomCQCuqGzg6
5g3mAo92MqBQiD/FsLKHvHjNUUJv0LTP58BS8lTUsjnqQtXP7CzNWZfhcNdgeDoyTyIc2ubvKgcS
IFq7i59zQtXOCRjNH+h94rN0A8Qn8BV3jA3Ti9dkYlu6psX8kCMEajko5z28Kdo2/a7HLIJiTo4b
MVvpNuIFvgjykOQq7MjZWps9AXwabM6+r9PibPcYZecY3hzVkg+Bd1bQZLz4fuIEf7O0SsmyEzRF
uimF4czpzXg2wPG+sKS73+x+bM52QWOyZiY4Lvhy9RzHiTw7hDZS4ARy/uMPTfcd2r/YW0EqToU/
J/czuOydGbqAq7veTDsIa41P8oPq7HNQN/GtTAsCx7CzGtsu4Sy2CbUVQA0Tv8nBMU5BY4YoPSlf
SC8x1qDL+ycb6lK6yakyn3USR69j4LUc2zz7PDgmxJRosfcwm2UtM3kZM5Anj2Yp5vsplv4hMTKW
NsDY1n5Qy1AgSSzvR9alAWVW05+t1p2DjUlneItw0j7XtcgemxrdKsvzhKA4q/KzNPLspyJChCGH
Byd0AvW5C2nUsnx4oEnb1lGPkZ1a/4AMj7bkMfpf5ygCJ0R2+rrMHTZtJE5oREu6CjL0W0LbwtkF
eNnNN/jW+3BtRC5wZyuPb8rKHC8xKoaN6qX+DRxY7hHhwsqXdnxsRWs/RmMxXsD+VxuESM5NJQxO
7S019gVOqCrgT7rypi48Euc7i/5JVwWgzHUKVjnHgrqnguYRRawxsNrTFIAg7qmfFmG35whyw5bI
LeI+ytJ5BdbDvgaTwdnmcVXtoKWTKtc6A6im2vZ2NmwqjtJzAjif89JujJPqZ+945ZcpMjgeg2Lv
14ZLHTWniibbkBGu5rZudYfTuP9jGRwbasICibCKBcSijl2mKcGKlkDpL2C3oNR26AAIGoysALlt
DZ2jMUknyiW8faTr1UWoSUg65h21MmcK/QAAngZtRyk/Jw13VdZBx+GsN77QwYYYHOjAqWG3pfGy
aJc49evKewmSQb7Ec56VO0fEfrceGxr4NFRHjip5EN7GfDxM9zl+fwXO2oR0JWlmwEsrL31gt4dF
kbgn7W2+68LAu6Ora+xrDUDUBDB8UaNMX2uKzp/ZkILjlF3zUk9VdY91jiYN2BdWV99RD4yqSX/h
vWTt9uudZLj16OSl2o60j84lBLzNvIwpDYaAW5WyQSuray5x0sQPemqDH45p8JE58dxDeMR/cM69
wfgdxFN/4xYRqdhOz2y9ZmE6BVkb3IaFZdAlcckon0JRnyWd0WI7ARPIVoFNApycRXcmrRz6soPy
VpG7U04vU98aN10wLVHZJbBVpx86UOQR6S1eI16CumgfetnximU9B841Aa/GPgY6Et0A8fMgB5sQ
xNMoTEh6s6Lw6IZl363BbkqxLdIORHrAqOs5boZpk5CVtZuxWdSbkIneNjc53JGeDJQJZVdbXLJK
js+p54/EyYrwJ8xxm1iAyKaeRGpmHYWuo8c8dulZuKQ45yAG6/ZS2bS3F8U0YvxafKUZWd0bcMwe
/MLN7uNpiM7g/otTnjZjfWroiVunaQghl2aaQKA+o5g06SLeeWM8/swJCm42Hw8R35mS0auybEA9
DD/f6FzrVOW1DYLwOAGY3BYcwx4NTrS3H1/FWuaDVzMydk4AY8j03lHwErYQtezvzA+j1NvOM18V
WgGrH44jud3tjCDeCGaPY6qVHzHMxvuExL89bmdOVpJC+eO/553RKRJbiQobsQLH56txZgSfva8n
/py6KNUmq6AW1oxRNk5QtOv/x6U8oRY8Di2fayEGOSYloTSmeyzY1p5TWj9b6qD+dvDlt4+v9FY/
jA+VSRNJg4sZ/43HwMyTwS6tlErGgephRibDuA4QsmVgxg+sbjr1Uor7HGPGqfZTfShcpzzYy3Db
ULH92TN/5yYjgkCPL5lKoj5e/vv/zEUzrhUlPr7Yti69y1B4NumiU5XpmyAWob8aal38H2ln1hwn
FnXZX0QE8/AK5EBqlmzJ0gshWzLzzOUCv75Xuruj7ZRCGfX1S1VEuSwEXO5wzt5rX9o9UlUwe0sY
l3YLKIHdDfANMIdr3RQ3zTLCsI5p9GLMA7BxTpD/iWTEMzSD8W9pzkdqT0vheR7tHlWWQITmc2hQ
SL61MwAmnrK841oZXgpH2i9UZ8Rb3lLbPvMBfiKCo4WPMoii4FEJedLF75wG49gqLGoA6zVGGJf6
GiQDyvCsEywRr01sCwIepHIG7fOJXMVjklLR9LMx/TAw+1HAHwUZHClJ6R0KVFGXrSyX7ejYyXbJ
+mehoKI+M0Q/GAkYopDWraPYglF6alUyypJTA4tkpKl5T9pXz8oXOpZpFBdmYpaXAljeZT/R1hgK
Iqd9nc7KxUKoz3LmN/lscJqmA9EAYBOynZPHDs9BKkqZ2FEWWz8GT/JBVv1C9EMXn3nOn14J9S4T
Do5t+9TYW5TOnNk07qN1MnBUQsNIHhRKfhGhrGhbv37An10MxRefv3d8pX+0Cn99c6YuOnWoeL7S
XK9a1IyRIHgwmOq1PzNuP1k40ILgj1SBymHAPvm63VSyDUXshtvGK/WgzHoKC8RHEb7z9S19Nk7Z
FJpHHxecslPpSdxYlKboPEWpKDTCXRflupYVYRALBGgIrhRUJfumry/62XN00I2gdKGGb51elApF
N5gJB3YhXPMXVTia9RxlK3rHJmG8Z56l9tk05JgMRUSJCCJPVbeE8s32asZm1Kytddn3vSTSLIfr
g1f6RrbsPX0lF9WDsFwgzUY2lzundbM2aLumu011BH1sMulPlLotv5tgSkcUd7K+K8U6oHAd6is3
gdf6P3hIDmQwtkkMg1MBkpIknqJrtR3NdSqwA1kGBd9WbtHN/2fQAvOGCzCIHp+ONP3UgDRQC9Gx
dtggAOKD2bXkNcqEhDwA79tpMuwzL+QT9SSXczHhoKzyPnDH2FW39gQRPXJpBPmkNBDNIeFIx4pV
YW/Tz82Ln12P52dwKbT+H3SpQs8JJJxWO0K/+GorFFCto4EBJ+94pxl1eeb2PkL7HJYbZKf490gL
QVL+79JMEx1NNnWio/QI7wkNZfMxkRxNfJfP+hcixkkJ+rYqiDdBuEOwMnbbRzn3ot8KQYf3jBr/
4yL47+9zotx0JVGwWC34xpkdKYq2cTAvPS1ImwNntKhrHMYtJpcGqvSZZ2F+2JnykhlZvG9mTMbx
v4+iTUH0lqhQIpdCyEO9VPl3t1/OveBPbhD7ho4w4yhPwsb971XoVLmNiY8zWqg373R9MSOwuXqo
VQ5rfdyroZdr5t4mYujcFufj2OIGmTmhBx3JC6d73WTNC08FfhxRSK22rLq0WS005mE7kObmayRc
nHmbH2czVju2+TorvcmYPhldK80VYQtGc+06BFuPhTrcNh7QLXC0RQpyPnXtm9Fxs+eMcIoOkXmb
/Pp6avrseXvIYdl3gw1B//fv8z4G/OYSw1tUE62yp2L/SFTt5aAhCa507wXorUWEcXPuNPVxrSKU
0WSxAkrFyeJ0ezO2FtvsThhROzi9TymUBrVh38d5Kg80IEafdVTffX2rH5cqBM8uUGeO+tjyT22v
q4t/zFlMnZVeGYkfw4xUa3Z5N6baWYjFx+0blZ0jGcGj286CrP/7WLHY4YBDihcJdap99DHeQz4S
Ap4IC1//OrjXFT2kjTa7aWirGXqosa3+K80NvSt7Rw4W8C/Zwp282lkceztzr0ZeOghGVDocMMBx
GI+9c8rgT+YGBKIuO3PmZRT8J27dNlsMS0k1LaqJaVh86paKFy6FzSLw9Tv8aOFnmWET7uisOq7x
wSMQz2WlkEhmRuz4kQNgKvJLbbXJpiYnvuzwJFTMLf5gzT+bqRzD2QT19/Xv8Mk8wag9YtVA7fDD
Tr5aL1Nh+eNNjPQso9AFWcgfWo6QjTDkjg/evPv6ep+MW2xX7L+ZIpgbTzeQueK2ucwmK6pqpbAQ
gNTlpbaszhP1EeP962t98l16DBowYpSeAd+cvMjara0stxuM6H1SZLu0QeUVCU0X2DESmxDhCWQk
3dVjQ/brK38cQjpUEyy9jguU78NdIldJIFbYRkQFeb4geqY/CIlm8OurfHyWXMVig0zYtQpJ7OT+
vGxSMvIWzAhnIl5OkD9m4TccoGff6az8+eurfRwpOtMUSmiIdAbE0pMv0Fp14YIbZJYz5+KxRfAW
tDndZBfB0i0y9HLz9fU+TubM5Ecs0vGabI9OrtfoyERpYeqR7Jo0VGlt+fZimlurMn/mLN8bVUmR
s4KpOfPyPg4bLsz1YEayxVXVkwsrRAp3oOONSIwi28PnFNssGdD1x9n80qp2d0GRtD9zt5+MGA3V
PhQOnOAfbQ8d9vmO7CE1gp8GxkHJeyiSqKPQ6X39WD8u0zxPAEDsAQmw4kj+72Qed3FRyW5SIxqV
gZpngdbSatTYdCHMs1aJDO1AAsN/f6b60ZGkenz12EdOphmbZteoG4kWEYiQBJTD7WPzrL0Zob28
odBR9rJQtOuvb/WTEfTPRY9//texWBSTzsnSUyMNKMzBs9rcDQg8b0dEj+m6+ICU0VznYtD8ciyT
Ofr68p98nkzsYNBZoo9LyfFN/HV5tNRdDq1/jRbURGKT01e90OfcWcMm7sczHIFP7tVQObQyhNjj
Y5z592J6gZMvVRtK0hC5N4s37RBZ989mQveK7qpDU3DRnlCwizNv9pNpgU2Bq7E0O/BPT+t9CcsX
Q3Ylv32iM03vDDMfG0+ivEoqq4gHw6+f6qfXI/MWY50DMfm0sBJjdXflMNMfQMofAgRe9kPpJFuO
dBWqOHoU//l6pkHRmP2kRhXrtFKHpaE0UpVCRJt39gOC/uHFJgpUbEp4DS8dUstzZ5NPzml0AhGN
8haPHj7n+Aj+GjgcOZNu5XAWdZPpHkZbXbaF3ujI2h0LNDIaGcdrnSsAOyi8iLsNV5NMIXKqzx31
P3nWUJ9YrtkG8ZuczhWZG2dTifkgUqxjkptXIZ/cLWpDi3klYH7dtkNvnnNrfjL9Whpb6SOCC+jp
aX0hxeLcUJs3I8QLqp+M7RCUejneNAU9Ij23XvVikvuvX/InnyqVYJUdGGodpv2TT7XqAMXSqDei
xhnM3i+MOn1Xk7lpUEwY4hym6JPHytWOhxQ4ox+/1bij3TtKrpbkNMtnAGJ3oLDLMO6qPqrVTv3v
Q5iaHR0C9iIMqtM9HnkvAFzy0Yi8dVCuLSLhaI7rxo0NZPC2NTr3/eun+dkbpGTjwnXDuM4j/Xf8
2uBuMD47epRMJFS2gx0fxnWpvnuzJsJ0wTiUJmqz+fqinyygfzAxcGPxr39gONYxAcTwIrVIFYpK
JJ3DVBCIyTx3xmRi+2QJZb5jEYMiwALqnYwWBFFuQfKifvwsQO/kM0QQOVnZrWr2DQr1hO5yh45F
R0QfKNIqHvDqZSGOwC6cSjn6ldDmg6lR6fBUOLbdmhWhbU5dqFhgvhGLpb7iaMh1cG3c8PuJ3Szt
i2VUFNLL3O7Z7jkHNHyvgaHS9eV8IV/JWL0vFAxD/lItJBCrPHq3RLjLPhs/8JA10cQSHPLBOT79
Ii3Az4gkL82z+6aCq7tQD3rjUC5uVx21spsrakCdIgnzurh1SnxcSHuoxfRaoLlDjpbEyIjYbYsH
2LyvrWh00i1Ja5Nm+1KrvRpYtBKuGn3hjoZ+2ULDdm7zalq/4UO5xFOEbXB2t24KqLRpWlrB1Ehq
PQfVrbZNYNb1GBWejuZBSwLFSh5Xcns3btxnVzTlSTOsCS7OEKpc4D12A6GZRR64zfJqmyUSKfjX
oTDF8kZKqrs59p78hbzssEmcPCIaZ43GODZfRlNZD8usPSjOGvNcqkesKz9zQ8aw0xprUxIYlhdr
8krwJPKSeO72WcNr9da4f6vqWh7IUUy/a9KZboo8fnfypn4ZRlRZXWeAFnAU4DCOHnfXmpENQSzK
5b2o1OJHEptrqGXqj44V7WIG338QKBquKjevgtUrnrN+Ipu9y2ie+e6odgGMQQl1qU62xMb3W09k
+XNeyve11R8bcOfXGvPYhpH5eMxzR/YxdVsJOe4SeEUe9aPrPJFEnFwadvGzU0o3BC9j+Wyur9GS
Q9gvphjpqnmNlqhjIU8aFGhKdru4aDYJKLsW1vIwDH0ZkQ2499BnhZ2dyBvHGhAQlN3tjJ02bBxV
qP6fQzoKu184e77HoJR2zYLamWRzPBiJkm0dkukOLFh3nBvK38SMaHt3tKpnBPvFgewzrdhMa7Xc
VbZXv4GIuDeOUG/O+u3eAJXsNyRKj3GiXRexjBGZu+ZlJV2bKlNp8BnhDMWbjGLb1OSed6YfaEr+
UOuu+o2C/3ZEx/zWcEa6bLS+2EvEbQqdyDklTXxCFZLpa7U3ETX4oMI4k8cGcW7x2D0aEgF+yokl
8Ez8OyJ5YhzXl4ptk4I8x/1lkxEF6MK63yYGbRhP1X+WivfQxbFxyJr4tcA1cFsKa3po26rc5Eb/
1CTEK8Wx9zo7VgeuLHYfKr4jH+ccHhnZYCJ1DaQnsSzfaAhisVL5R+EV9QZgBWKKuif3LMViStGp
9dN57pEnYgum6Yw42GmtYOpS9XXotXxfp5DvG939FWP0S/yRN3yRIXe+ywptvlLhJh1SrB24ZYRE
z1cRlemYyPjShL1zizw8cLTcDIfU2SvgSwsfP2J2RdOCrHkhQvDrj3pFR3dKzAwbG81VYtTye6Dp
927d0ZKCUnXw3LL9vlTj7STV2keiThammb1UmUdyXwWqvpJkdudj+xshm0JIWEd+rPmq6e1Lrwl0
lzR1vy81GZydms+3w6y6G+rsNc7QQiUBBubgpMB4LBsvKBIFqNbEGLjBveVdw/jsLwgHn65KG2CS
XzMuQ9IhU8abq/tm4U5MeHV6iZDV2YpEeyfNbeEJEjKLApPAYMSi94U1eiBcDcrWZq8keyKP4m2f
uO8u2kPedlKEEtzlDzt2n9uMbYSK2SawFlWgkkqJxp4X+1GqbfdNLRC/gnfLrlfbbMI51iYcRgWS
2hl0V9h2ZYYxb3BKn4BTM2Rjn/8AViiuylEtLgvEl+2FZxFdrOvKVsZqRaWq6YNidjG4jcSC+o7E
T1bOrXNRjGt5J6scIbelrPeICci4om5C3rWXLjBGndqFALso42+BOrT1C1IyEQ2mxhBayYjoxYzn
QDMnsojnjnDkUtRslo6JI8f+mOKD80Ain6oFeulesRuky0xLELqMgGicMkjLudkgJXTvUBDp/rK2
LZBuJMcK6l9yjYthT3tzCVZWgNCtFnlpGETn5QbyWJ12ra+rLEprFv9uyU0nmSzDG0n5hWXDIqCc
XtQ3oeho4DPsVC0hYm+iM9HgWZlJBzYjzFwnOrWSDdlta57TWhgryGmFzk8dyTr8zvlBCRyIJM+G
OqQHtg8Wqk4xuz/itqo6X7GT+r1eRJ4SxYq/n/sVFysbUsFPnbXLpsd9Zekd+vkus41vQDCToDeS
+KpJc/05W5Tpt1UTvtuIxiSBWVk2jlHlBxw6tZ95lbFTFnv+scTJ+tQjQNvWzcgEMNhSJyZX6g9O
b2k3Mq6e9byLklJR7hqzdn52HLvCuRhJ9RV05lTkNUHWqMpthQmNV1ETpjI0vwYcNrc0gLynmUjP
LQGFt6mteCjy5/ydnAqBJJ4EHF9R5/rVWtlGZWVdpsi7+fEjpFQsnZYXdYs+Eb2S2pssnrPQOCaD
r256SKHzyrLKSOZcTN/M1Hds/9ZeWGVMhSGnIm66l+1Cr1Mh//TejKXYkTx/0WMsR05PxKnRSu22
5zASdkABQwUw0zaXa4Lzkje6ztlP1HNaaA0xsQv9cgWR8pvVWfo2a437pljEhi10v8EO/G2ZHVBp
2LWOaoIxjA18sYO+FttuZLzaOHTvbCfzUPMyuPrUqv22Tg4VEZjPZkE4bpY70zZWqtw3OtXdGTUh
9FkzzFs7tah+UYR2hwJn4gQartHa4io1nde2mMuNOmWNr48SoWuaGvvOmGn4e3J0ryc3J9BlUWrE
e525MfW122HjVndLxdJZaha4enuMw8y0Jpa4Jb3TlRkbzto327psiLGV+asnM8BBpapvC2Hf611y
pWbpbZLC0YoH2YbjPH6DooTK2plxBwyyBwSHOVQrcmAFAkC+I9JwBra3I/BOMtWTFaxQPQ2AZqIW
VBKa3kVBprDGfShuswWAaIeKWt67RfFNJvmVIcdsIzKE71M/6niP7O4G93cc6YV+S6iLvkVH84RJ
b08gs77HDnItUwsnrVHu3Ljt7sYYPb+tTPwAShJ+cRy0loV1vUMsLWIChxpZRFSnmLlG9SHpi4bX
MAzfqTFMO3QBD5QdYCxQpwwWyx0OvayNHS6B9GEijih0Z/xfi15ddGbfh16HcbIfNe33ES51NVXT
G03lymf2UiO1pWiakLfl28z9AXkbY8iKiKK713+2Fboke9LIPDbtOpwpvURFUx030KTrOKjJxmAa
FHWfdkweg8g3QrJa6GPxk2bywKizwJmpiMw25JHN4WRn34dBoW0/afSV9YqA2bVeA+y+JD3a6e92
Zjsj5XLbxdqCLt5pw4n/9YheaA+sAAXFHOirokQOHLhYta85RrAIVXW8jQuPDcpQb8Rk14E0sw7/
WJ9uxLi+WRKqskzUrSVz+aPqFOeeECVxIdURHinmhnvFyOqrBcEwinA1he1vaaQpW83o552ct9Yy
FMj48/jBW3T+jrYW3rYsu3rvFWb5yhqu7wa9mx4LZ0pCO4sdHz7IgBS9zq/H0dpyY/p93GUi7LBq
8If9vWsv/Q9Ogk+CHZMvFdNFjO5emmjmbtVxTNjT16bfsEyEWQm9ysEsZiizfkmkRB+BTjjmuApc
0TFrf48+/77N+mwj08IERp3AweiO+yiJkUgDdK+6NRjTlaBXq+9edBV/kDJkU8Rh9dFACYeXhxuV
E3BGYxmdDY+3OAyu3Fn5kNzEI0cmjVBXcABtuS/LY/Robs37+RiP2bpFt6EiwmHMqa8QxT4zuglk
0vJ2jyHgWyHSZnP04wfm4v0cuqKP8oFwILeul99Fo0wPllGO22ru8sjWu/L6qGL0wY53T0o+FFMA
EaR5B+zLX2FTxhnEXvHaO0+lHWu7fu0fMs5KRN+YNoRrYyF4q5l98nLRgRQQBJbCOKz4A3x1rNgP
jun4UueacussMZwWh1V7WsmWYtzr3yvJsopoXrxOK01NQjABQ8SFgus2of40TwpCWp7UUHdb1RXt
fW5W8rD0ZJ9qbsOpOGFnV+oqdo0CbQNYyxvXcpqwmSDpOTGoXvaoxU/CTetLJ89/sdAXmw4W6c+y
aTx0eG4RAlMYL0ljc68Xq4lv0P+KPVipmfe3Qtfsa8PbNB3bF1U0hCgX05NmjFaQrsp6V7E64H9s
iHI3R6AzpMiHwN5+EHQAHykRmG5Wx3d1cyQcFmkt2Ht0z16ah4PwWP5HBa6mTVSYIZvI6pYYg42r
bbKGvHeb9PZoKTK2MYgXSIdtwEMQJXtg735dTa620xNC04uB7VdJcM5FQ45owEcHPafDE7Q6xugr
DZL5HEPoNbpY5wKGxpWcPQYRdpV92mZq2K6MmxZGDl1z/pZccisolCzi+7ytPJI30tYhWUWYy0bt
BkiEna5sIAqzWnJcC0W/vvAhH21T1gV2Uj5xrVNDLTXejVnFjK5dyoERbtXMUYVHmB6/MJee518s
WVY4qnhH2xw2UuJ1F7ZMsp/NXP0wNWxvZqf/LlYMwIqtYy1tcn076uNvZep+lXGDlg4owqVlMd3M
BBX7a1d/S/rlYpzzuwQhNBybXLA3sd/YuUKQqfp5I8x8/GmlqrvVEw5NU4YhNxeje2hYqv029h5j
zV0P/VimFzg/vreKSHaikldOmuqIjzQFblNJuBnBTPtE0dNbQBd6oKmZQlSSepUuqXYZCxJpjMIx
w6SN33TZQzbIYyhsNqskm92VhO2ESOmCIaiXzXrTTYZFBDazxAKRFzxe+pDlpK8IhXYhTDP45eNT
Xyc3xTKiU7f6svXrRDMv2pLsbNwd5OdanCMnp/01js63uZ+uMWw6YT0h4Uony6aTVv1m52uz7WKO
a6d8ZqOwVKS3EaO9k1qzcDvzz1Jzb2fSvwutJl5u1Z9cUdcbAnIeW62+KXCI7SQg6QC/wKOi5Hmo
a+P0k1CcuybPQelOMfNY7LaBLZSLiRn0u9Tsl9WUd90wHayRSHBPbepQRyDxTaySgFK9QztsE2ad
TkYWytUjobtemm3f05zqe+VhLnBFg8yGnkk7iQy+VOeg4OBJqcydC6vmSorZ3PdUMfY5pLxLMCww
GqZ0DQX+QupCLLFTlVsbvCQFiPr6mS5gu+HZtZccIWPf0zWX8+9AThznxHuM8y7Dvt/D4NCCBe3g
rgUvGY4jSwESfAj80HlqUoQ37QwIuR609Ab3B+v6ot5i8rq00roItRgrQduP88bKkgrOQ0rWusl2
uW49IqOhaG9VzrSUWKpLJpiXFGtntCpsypqqbbaDNdwDjQEYr4+vnakcN8fVsHxP6nnTSyPZ2xVe
10Smfs1q6CfzeoTqtIBo0H7KIDGWFwg0b5iknr2OPRAT1LjH8ZfvdCeLVq9ct1JNMV0VKY4omxxT
L3WrbS3sn0IvKVCxVdrkHsJpKgHpj3hYjPcY+Z/fZgLsL/gKpYUzNA/zL7qAd1283rroCO45qwcZ
jvGt7GX5qmnEoVeChj8u3IbylNLSHpI5Bydl2bbSE9uusp+ELh50tTe2nLaWyEz10o+X8SnrXTMQ
0qsuLJLPLhV2hrhpjtUz2aqhtLStNXKkb5wkyspk2hscO3bmIt8JZ5y3TtKP+9oYWD7LvvoppV1i
7lLptpraEHTD+Hw8CF8NjTchzFfnSxbl16P3OsD6czyMuXfVklEBEs1467W2Qyolp1yzphHUxvCW
+jg1d6qe9DsM4Xw00jyArWDHscTvdqZzqlUcuYtx+OK+b9eLVmD0ILj1yaPis18qgExq2y9wcjh0
c4jDaWMAlEhHTshl4dzURX2BWULxC8aZb7eKGYDfMfwc6u1GZlq8TZvJjpy6R1SdDoEcq2tVKkW4
jN6Ah9R4UY+sjVKvYbWMNvoDpdkXs9b6bTpilVSXixm8Gs52MwtVL3+piSqGSxWTXkg2mL8MlXqR
rXPrq8Ywhp5ZTGEH+iDKzZEqVqr9OHp3d/qkOtcEAaLONDzUorHnblKHlBuBwuZqsAfzYTa9V8VJ
IIlY4IJS4XU+A4OxP03FYRKZ3NTjUVBcFzlb7RKAgint53lp7VvQwPmmnJbq2oEKvuOkEdOLy+5K
o/5haxijHHXAl1ddphZCC3cQNxQonXBEOUZpevqNeljCMupgn5TsnOyWfOi+BNsiV5A4qVn2Dzkk
ozDOcogkZK6zUuTtXVHhIzWahFKPbgJWyzQZmE2Vh3PbPOa1dPZQpnJ/QF9OImrJBsXLRlIQnUTf
YvnP70oSQ0VQjjjoEkP+kktD8QwTsLgmsFP41jwZF3Fu9+FIf4MTVAEYQ7eyUCMFNcC0MPl6ISbi
xWawqQhY9pqZlD79t4cCDMKDm4JrhvTFzlKlMkqK7kZfwIJopgqIFQJaAF6kCRg+JCJLQkGJbx83
6CogqjkxaK1eYx52qUAEZp6sO2JKpp/uOsSbGLvZlU3OChersz0IsKOZ0pZ7wGTeY7m4zd1U5uaV
RVWLpxY/rMlww39IL0dW3NAsp7sBjdpFq89vlTq81WRTbhVLsPOZoSCpstUP1TCWbAY5I0OAVwgI
HUAtEM3yNiczk9oAGZggj2QODCE1kD3JeFTTxQAC9OoBSfKdnXIeykgq87FKJjvAYSb3776AqmcB
sW2KseDfKVJmxRq72MymyOZIvZnBlGwdOjYXam1ym473zOht70EZeRtij5vvNOQcFjjPBN6VWrAF
ezGPD05l3aWu+5bXw73m8O3HNDZuHW10ruupebVVN97T3HQPom3qXT4s6xXbZJXco3mhIkG0IEDR
i9HAzoeP53EwYtJTybav4tF4KNSeGqbqrF1kDmm6bZvislcHDclZ5twtyLG3nuwnP4PMDst+rS+L
vIupB9Z5hNEPgIOml2HnGRxdk1nzOQ1hpibCkg4ROLe5yl8VXMgXzSjUlwSWOeAWHNCQr8tto1nD
pexmknCT/mjqqfTIks0LSxhu8LHrQ6NaDHokgINl36IIx1ASufW6bKjJscmjNVJo/RjUHOw3asUi
jAgMekWspyGNAV5hpl1XcbHsp06tQ882OC0Vdhfq2cI5T05gGmxPvVOmAoqrFFPU6HLaiwYguEuN
PkwGYXzzcmpvs8u6pPfFS0lbais1jHcYtK19CrzkW73kr4mCpLqGgLvF8kdxKE/v3Gkdgnbgvucm
3QJB8K6UuUkCFxSxX3lZsUtsthbUPLJAaWdWFCU1tpzSrVBWx4zRztJeCne50pe6Ox5VOYwTAOxP
U4+RXpLEo5eYS7FL5wG3cctTyMJ4cZxgTtobrViuavT1m5W2VsgH+bB0RAL0HcDGzhkjYyzZu4nJ
Cb188QI04OD2nfJ3pmUv2rT0Qe31RCm3dLyoJr/h8LB8FALVFbj+PKBYiVd2bFR2JDLxqyntdjZ8
xT1cKyhYzA4BYDoqM8bg+cK0zZ3MjGSnev2ToooHt2Qna5ol+QWDSjwyNDCoJtpAadj5Vbrja1OM
2fVs2CKgYsn0x+6CM94wYhKdrqAacUodKPKY40OF+zcctSG+5sETXycpXNRCGhewubRAF21ygETB
Y2gGh69jmHbrVLAnokD4UCzKRZFVz1OSvXsdK7atfiPNtuQQW//IlzYH9htTlxf9u9t4YCpJJt9C
xy/8vKIN483Oj7hKhU/vrL0rtb671d36h9SoLrb6+G0Y4nHnOikjdNB+S4ro/qRx8HZYXF6cujo0
jBcs0JxJ0ZdNR4Gr9TNt2uQ5sTN1uzj6HNK+NPYFxufQbYaVUNIk+rql/Im1jsybI4gWfeQxhvCk
0csO2coyqvZR5jjUndAS6Y4PRktNggkiVxm2EEw7P3YlHMGurRxgA5Ar8aargAQHYY9T2EjTPENd
/kQ3emQuczWk1uyKTyNDYpq+qUw0hE00Lc2tMQpZbZeWcIwwiZP20JiWuExz2T+0IAnGYG0hq+zb
dDDPqX/Mj213vGR42JggMDGgn/i31290fTUNVq9FCwxTiONkpCkBYd7NxdKY2cFUi6dUNbUQof+3
rraL6xSp4A+Mh17oSKFcFUn5aNBEN4E/skmO4/Wd4NQxKr3SeGQjRcN2XntYftLedB2bsIA1lkbJ
ZC3kdWe2MOKwGHMv29aELYFeHlu4Fz2/xotN7Jft20Y1dAG28vXOIgWMQkdvr7+EveY/RdVMt4qb
5wtOehitfhNTBAMykLWHdvX4TjhEfzPKBNJMI112aP9xfPEGMYgepRKaRtv9VF+zsDdo5iz3Ivl7
vRnZW3w3rpiI8tdmW74qb8rb19c71S2cXu74Lv/SFTGEi0osXM6kRHmlPKVAjX7lr+ngG+fSyU4F
NaeXOv75X5eCFiipEWVepOrL1jXIt1zRi4/FGVX4qdLk9DInSqlcaKNVu1zmiCMRaWQfz6msZ/PR
Yh+feV3nHt/JUG+U1ZnNhMdHg9PHKxYoM0UJ7dvxSoN6m+gujEP9jLzu3B2eaBjlCvAwLbko+9Zv
OkBZ4mTgDXnKXtAeHD0j/HqMnH7PxydK/xrXCMp0G7PQvy9OJhz/Z2Z06KvYrcph2rvufEYDfqp/
Or3GyYPMjDlt14l0E2+7FNQzL+tyQ4P46xv5MHmfXuXkycHQSG0xt17E3qvdip3yVG3sS7qL6o/4
ab0593F9mJRPr3eyWFQZpcJG4cnpNDBv2q2FYG4GkezD/Tr7KX/IOT25mn1iYGrUdVGLmAwFTi3h
zAb+u8kU7P+f+cMDALgZMNee+QQ+G40sOiTseWCvPyjJxinPrFLnezOHYtPm/as5dtdMu5fMxuGC
ofjrd/jZF6cT9Y4AnOBa0z0RuDcDtGSAWiDGbuLFT97/3B1jhbPEuTv7bNz/fakTWXRVG7qkesBU
rB+W7MJIz9zKB1Hn8YX9fYHTyZfd6qrXvLCVTMJA7Iyr5J3xYVyZv473cy7J7Nz9nEzAHZqRVEm5
H45WGNwzP/+vmsnTGzqZKfLOags4c15kjQcIyum6McR/zFY4vcTJJ+zl7ZxMqDhAIPrFa7tNtLDZ
jruvB9mnE8UfqS0DG1bFn5jLv9YqcgAbfVT6PxOF/K1+b7d/3gv/OF7s/Lf72dr49/VOHpxbjoUs
CuJIakRvKb7WqIq3/5/3dDrFslVXOsnkN5DZeJSf+S0HzGTu91nZb2rgdyS3vmiGcjFq5s0KJSro
nPjM6/uTa/g3/+P4/v6+05P3F89tizae92c4hgjNtovWmfJMnsEZmtwgqdULUtUOgvoWDoS7xn1p
4uKh9zoU8tXDWMu9tGBPk5BoK92GgGVUj1h/dXf6r/kWp7/pyeS9wq4m/uF/vxPURIvYn30nZ177
qeWUuqtlyJlhltJ+p3zjL/ol+5QzL/44JX7xyE+jJnWI0+XY8OKNX2ChWX3+LET8e/3ONNNs/0fL
3l/vWD+ZOOuipct2vK0/8xo7yxiRKsyywLiKn5oz4/o4YL66u5NZrbGKxFNz7k50v9rU8Sew8zxG
Izkgoy3GMwyHP/vvj5fDQqZqmC05Af67GSIb3OL4zfi98PbHLToFo+WmI2TwuEtfvytvZxfYzwfJ
/7viyYpXIeDN1+O0Xab3vX2VGI//o3nbQNv1f29K//emDIrDSyeO83axze1dpb9N8fvXo/DcXZyM
CdPuVTEsXKL3rqhnQpn1ZXFmE3nuGqfraT0k/4u789iu49jS9KvcpXmq0ptepTtIcyzMgSXBSS4A
BNN7n0/fX0BSSTxiE13Vsx6IImFOmojYsWOb70+6sOBNEf5NVlkQKq8Np/1/vIy4jb9tDo4WDdDm
eJRiFcY6Xr4U4weT+oeuwd9H5GxDWKR1BffFoGfPbHTj3bB9dw301/Wh2vzPphjECYudTrSenpm6
pIIqRTmEs5fiB0ejcgWAh/6B5f/h4Px1Ded84cC9wchzjWy5NhfmmOpKxfPPJ9mPPBwie38+h3O2
VBZywopWc41e9WLtC8mTD5zdc++TzkO6nmmJpSGEjmPr7CFspaf/WitGkJcJMgFXtItd6Nnw2jvj
Nwpg3cyYPsXRevfzx3rv3P670eGyBte0NYhOMEjOhWW0aAI/N1TzfoljypvoEK6fUB0Nm+eQM8YU
UNlhR4E0O0t1V2fT1Ll0Qy09fTm6Q2rTHusjQcoivKVaE5zynDnr1zyXrfFz1sktOFQbbOSraYVG
WhPzjKK7WKU6+yARgXzLRtupdu06KzsKA4N8bRcqMlZJ+9L3+b6CEvTFri2p8Ag0kqaUQvSB/LyR
Be5OBpVCXRDFigFpEKrbKxQfcD7NpfhspGkbboxaip5UhGIzr3fa6YpPyvIgXiDY0rc6x+FFFVrF
N/pHpmOhh/a9BKX/q6rm7MehTT//XpLjaU9p+tIHNey46SSvldORUEmcN5I3SeSr2khSthjqots6
S1iG2zVCWMGvJWjP9z8fq3+4jowVaB/oraI5nZl4tpYatQFK7VCy20LcJz5oR2+jakGNoY4Y2V0e
utt2aT6YSHt3zRIU5qgrp7Svxo5KmMki7lWVcbj74LbEzDybQmgTqQQJFVpUCHB/b7QSPbJ5T/Ww
Z6nXxHFFFRo8xzjU/DKLqjd9hXJMCA1kEJ0SE3xT6rH6/DosFPMDHpiwXWe3IsKU3Ait2KDQzraC
Ngchm7dUWRmURfgWgjOI4MzLK7AnKyhtWfug5/NHQ0L/LH20JnrKxj/0wPsoRFYjLAeGBNGNqyxp
0pMRIgBEjQsxTAQRBudE4sTsj1ahVsmhAmXt0e5waaqtplDuLlmF//MB+acloc4AiTi8TDIptCd9
Px5GLw9GhwrCHmUYYOM1CsUN9WxEii1C2ZQG2RsycS9aC7v051c+P7ATU5QdxaBDU4V4RxT7+ysn
aiPjMat0S1aR41FzwgsgNeIldDD6Q5hdDnH/ge0/t8tckmGmBB8dUZoHz0ecrqbcjEttodusNC9a
Qr3XNUjD4OcPdr7DiKuwnujBQvldIKK+f7BqiOyR4gV5H+fS4Aku76EoUG3LI2vd//xSP3og+jHZ
BuCXsXOduwCpXS6K08loZlIC7RpU4TyVQ0RJ18+v84OxEiOFLiZeJZG3s7EiVedQ2MR1NDnp92tk
hCd7RFt2Nsd0n3Xod/VF9WG8758LVFMMevUsqrd0iK9nT5eXNM6C4l/pdl+kIYh6QMs0cqllTw6t
UYV+jNNIIH3T7lsd6VTbLSpW1bPgaH0qzZ5cP4yeUfJBNTnkRehtst1+AC8aDqOxGSWn/zaqQ1L7
6GESKaXQzxCQlM5WaCaLbH2PbpMJbX+gHNytZlHdM9R6+hgBirij8kb5pszFtUMthZvkMZnTWqcc
j0ItSqa6clWe1iWncAtKufzUdJl5sViret/KSjX6Y2+SqTaXkDy+BWX2FE5KF3mzLqknNJx4OqrO
Ru2DgfzBclcoZKBxlqA+DVZnr1QBFQORPFv3QODIrmnddNWHMpBoTZ7Xb6XTZFGQAbnv3ZZyh2OT
5toHa/AfJxexPMSlyVkhPSufk7MGvdYziaqQfbzkLfVkU00PX6hLd4BksQa6kif7vGqb6QKQy4R8
YR6+JZGlPbIMKBe0B6kf2MQy4yNT+AP7LDgyCnUzEDLovz+b5UgnZLTQFPIeWQka+6DI0u2YDORH
PDvrIskjNZgnGxCe+Q6xPF3xGiW2b9QsyhDxBM6yArcgL/zBmP0jfMtjgTum9gWkmUUy/Oy+GqMA
dWtS5zTkYKL90GnCL2uygrebdCRxRGUGbNiJ2iEpaGdU2Jj5ZbWlfpbCq58bgh/YNg00sgFmgz3z
H1tYFZYGuC0saJg621hkrmMh5Gep3/7b12FTQJ8WUpSt2eet7QtMYLiEBQ6VEcrUcSOVRK/nfBPW
pr35+aXOD+68XdHSTQ7VANkB/+V7cw0rN0XLuJv3I2jwi1k2AVHFUUg19Cz7+aQ0Xtms2h5Bns//
gwubeEIQjOiNPX/Gei2lXBnqeZ/1z0r+ZdaelfBzR0axMwOK3z8YuR8YUx1QwJ9XM84cL7Vi6sxa
OaNu/mzHbwqNwWC5q+6DgfvBTvHdZc42vz7NEAJZOCJYeuI245cKdGjJkgBbqtB9+f4G/+N1/l/R
W3X63Vnr/v2f/PsVTnpLGXV/9s9/b9+qq+firftP8Vv/9VP//v6f/NIfH+o/98/f/YNCsaRfboa3
drl964a8f78clxc/+X/7zX+9vX/K/VK//fbLazWUvfi0iDbMX/741v7rb7+Ic+B//P3j//ieuP/f
ftm2b+Xz1+fzX3h77vrffpFM5VeNbR7XHN4M4vQ2rsD09ue3aC+H14TpEjZCY4aXqO/Fv/2iqL8i
dUfXObhPdlCOb7/8i+Lt928pvzo2IEH8PtRzYVaYv/x5a9+9+L8G4l/lUJyqpOw7PliM61/ONI3e
KrQAnFpyIQ7r6BwMYU92Rkd3m/oyBmmgs2W1djO7aU2XFZLAiFqI7jaUZJx7S08/cCXP9pTfrw7K
iIgutGFQAmeTW6nkEhkIISyjd4G4LOWeRPsQ1NJGH5W7jW68SwZt7bENch3Ur0oXmvLyt/H646X8
/SV8b0l+vwsThKGBfyFyUGd3sZQgzddxTv3F7oKkDd1Cal0tn7a1kR5KHr4qFe/nl9TUH7x3HE04
vVAa8ZPOoul1rZgJ+isplsrYcdqmlFb2uhDNSRoHZaTIxpiEW90FZfSKkJzXNBdNWnlO0gYqXbGt
zrCUVMxnB9Vod6N00sZngxplAjEe2uT0TVLCmaNjeaeZ8a60ERMqu414hSSlPjBROOI/eBqHUdSE
S0uP59lpxBZdEbMjNO+0Fahq6471TlHiQ9e/UhW6E6MbaV2gKkjIGi1yKF3Q944bNlQWmS84Vl67
MNAq6lYOD7cM/iJP1C8PPpk8L0tHWjexrzw0xYyXCH5R/FscrGbehoa7qi2nYMqtua54UPEf5H1X
fOQqhW7oyJ4JJjpWu03TtIEp+nu7AMVpKutepgxOwUj1Hz89UXZmJ7tynW7zWvEqefBDa3m089do
aBqK9nkMiZaalBZV7km8TSuTj+ZiXqVDG2iInOigncQQiu+LGwJHSps1vaDaySDTDqF4VzIQHY+Y
oR2p06lpGqLLuXwW97oO87blHqXxxOnOS0b6pPPfl0VSSW6OKBQcAXp9WQqMdJsOtyNLgmlQDqQ0
usFX+hfZ4sHr3hfzIEn4BCdFWK/biLUsflq8Z/EiiJ9QuoIuGCUtS8Msp5FK411GXNhqA6dd6Qeh
f6GHaMb7m60GpZNuYy6WH9vvP5rryzHJ5t2CoODSBFR0eXLET6PSVhRiLvPh/N0hVRM7Jw0JKpgz
odZRns0wMz3V3rjqJPTfWPdT02+akWY6blHMDHH7bEq7iGpgeru4wXh8nxfivVOAGAwoIwvb1Pa9
39fTlopht51fxEubU32X1vpOjdeTQ5RgMIzdynPIJY/Pc76/NB2BgvpKMT4C4L3nXc6NquPIgtMk
KE2mMDh/i/AORBLyyqSYQkw9OVZQ2qLZnsXcEcGJln7T8lolJAth5bu8GPAfLiRCKpBZnnLvN2t2
0PUXYew6WsRiHujn5ufMZf7d5AHDsSgUAoVMpdX3d7hkdlg6EuZHpkLbjgYGhA4IBkBhG1iU0zIx
PmXovk8Vxql22g+MhvoDq8tZguQo9Yi8q3P4W70gFWFovCRxC8JCCNvWrbZf3Lbhi4FW3KCdxPAu
yYtYjX9uC9V6gshkFRzFeD8UQ7nGtKtyw3eyRzGNLEqZU5w/ei4xqW3Xf+B3vp+1zkYXmq+MTyaC
3by9s3eHuGcrIbKEAm5+aUY3JrfSWMtWmCXV7IhUtj79VGznG7PtglCMM5ZDYSbS+i2MnTAOBmt1
ZRl3qM+8T9yBxgzeQBTvNInyd0mDtsA6ZitQK2Mn1nFt6KI/1RPrWJkST9OeIliAKHJczbW2a7Mu
EKaT1lYvTDZzm11G06nEiH0weX40cn9/AWd7Fy05I0F0dm0qW98trJjeLZZDbC1iJDN18IURzCMW
JQY9znp/EjOqAPbA28ICI/23ycrio0PqD7ZVnRnNxCFiRIhdBF7+tvJW1eEAFGW/b+XCnNds3V24
ejVLSwwUuWq6Bajt5e+IeB1US9/9/PX8YC/kFnQQigKASeXT97cQxZOOKlpCyxRzQVxWLHZh8wcn
oR6eOS7pMAnWDzKLxnvq8GxeCg8OwiBVISqB/u8vnIROkte2UPjL84ODkY056VrzibedhoTctQUU
QH6YY6S4LPnYVEAI2QEqjLYpatCZlML40DRN88e8RcTowJzV6vwwFcqpWAJ1lbZiqIXLsjSIUOrM
0wJdRNbp+qIya2s6bBzhtLAFO9myddj5xGtoW3YhJgW6lr7YUsSkpFUEJYZuY+gv0TxfFM69zprX
ANJkGG5dzS7FDieMOVFpl7YjD116quuzQ0aDQ4f+qISjuCCyp0WBrRH6pTtKTKuGjnF9nI4K7gMC
WEfxvmU7O4ibs8P0IB5BmFbLmbZ4VzXPmqTLVmFHEWt2UZEzFYyBtNtI0nzUKTGs83mbsl232G+a
p9nGEX6LXi24f7J217J0EbSh+nTaSmxcYtULvwVKwGVezlvhB9TSLT0nGwpbdw0/TqH6MVPxBXgR
4rGFxS+aYaNX8km4OtKUB1BDtgMtcbb+BLwNEonkitk6wJSuPad8QUpza/IMsWTsdFbbwnSXcBKq
mn0z87tVCIBhAYV3xft/3ymxhqWqeJRW+0VtXYnnFG6IWCk5G7Z4RlosCIf8ftcqNdlW4/fpvH3f
uiyPAthADo8lcBJnRaoNvwCBzHfPmRfy52gJN0d4RrrVvHtKNds6XfeecHXqlLu/FgMgZoa42QR3
UHyQuBPhGFGS7gtfD+WHHU2iQJYoM6BJkLySuECHndMXrIs0+uLBxHiuhDIzNgm5WrbC3aqRt4yn
K/1LkyqBGDXhdqboZNkl/dJ85rt7wt2IvY9uPjgH+BS8rVmb7hMTs8XsHObsQM9LIN6IuD/hnMz4
HOGM6Df+XlIfcyoBLUKQI/6FmAJiWYB0CMT/c1lo3vX+OM1bbdWvHOZmIssAYVBMd9hupeUIAGlb
AekHjhNEuGnC/6vWLhhRnzcKBmPJvPV1bYxdLuM1qtPWpocnRhFJXIVuqKABG5HLBXpY+eWaGFfa
sArX8WIsC5pqCHWl9KNZzDr+Lx5SQqRNPJyY9mKTFZ6nWAlijCFr3fbcrZjAwhFQx2yDNtb7xNTH
LaraCNqnh7hmX8KKCH9XPPiiqF4Zv4jnYTELD1hMYfFaxIq1sC1MDbGIDfOmAC4WRcuxX5j84bgV
bg9qsZ5wPIXTlljDdimBan4Wzqw45vQ8tLDY2ewAEjU/j9N4L/yBuo8PZrFsjelVhW1cjRxxsADC
mxx4BkVuN+JDrXTaLnN6KU6S4u+jlh5gNPByd8gwbmt8Skh5l+JxC9Pa0o5uWcvRwU6k7F6VMWAs
0wNCXUEXvujRizgTis9dWkzDmF6ucBv7+UvKHBaXJGa0SzhotDq9ehznbDI/ky++kwsKRNpvhA0U
Jkl8rHCz9ThA9Sew4b8Kz1T40eL+hXPT9H1gN8n7jzmZ+blvQOGEtWeYkL3EOPGKhOPbGEGH2pmJ
UmXGhNOIC09Y1oI5b+IfiWcU5wFhAcRZQFwKjSRX3CNu5ozbJ/wG8W2xSMWVxfYo3Gxx+BC+elaL
pWJ4bX21pINfEWwTRwKVbwnYDJ9SrQZqjr875H+eInDG2at2jW1fmPZOfK7YEMS8FofRd99yWo8x
UldmU1yKF7LiC46LdQV95jJ1FFdqHyp2GWHKF2YcgpRBIiQP8Zu5pjCsmZI94y/GtPdKtC0Kd0oc
Htj0iBOEU+9zoJs6AhjzSbxeMSvZr4QNEecCnaUtzjnI26Fo7g/9fBTjI8xyyFsSL3dUkZwOF7A2
/S2MhYLmUvHeJ4d51tItwrSUY9YmJ07xYqXlWhWxQNoC1OrCHrZlYu1EMEFbhYzZfOyFtHJ2V80p
TndyIFiOeLq6ez8BMWhi/MXg0T/z596RZxyKMAhicGbcKOETiuOqAJvNNGIL+yZehfgZ8ZLFreTr
uPUuZUZdnKLFXq8MHHtGjkBoGvMlSuICmWlpJZNPo6y2EwZEnAKEpRNXEMelFHNrt9lBvP+yf22W
xUt7Yvv8J6byu+P0/2tUUNVx/P/PYcGHdoiG5+XvYcH33/gjLmhov8K7xkW0CYnLdGsQMvkjLmjY
v4pYHPVU2EQo40Lk5Y+4oKTJv7Ji0MlBbQmkKQXM/xUYlDTjV5PEm0Gcn7QwpWXOfycySHPr934+
kSk+nvQdeR/gsZZ1HtVpa7JZWlHrwdrq2gb4S3+lx3d6XnfXf/1RD3J/ZSm3719ZQxWd8vcvRc3v
X3r/+iSH3XUrfrIOb/763fcvo/Y4XNXl71+u+m6Bxvb3L73/0PvvIGgP38I6/fWR739zHGe40qbz
L/fqMl5p5nWHGUnM4zpFzQM16MVRW4pH3aovIiobP4dKl+1KydKCwcn9GTLdvaynmdeWk3Ks5HAI
NM2ZN0pmFd7SKtpukO07OkHrTTvNl2Eix/eRUz1QOJJQLN9dkqZ0rmTDJCRnl4fUWry4k4ltglvc
JErUXlN2inFOuisFnlw5JflBwAvnDImJ8T2glEwzjaQxwlUVxCHKRV7UPF73SZzupNSgORPgH82A
435CEtGMoVI0M7rngNoA3rQrIphpe5CIdAdyTsAFkts3ijcovKna8aK1o2LTgZlyyxRBrBSBXrNr
2n2tDaMbiZCEng8t+IL6oetsFEVG0RNaIOa+tmO0N1MnDvrCqgkGKepmNayjJtG6oqT2o600vhMB
r7Asad+CfgnmHOpJE+Ye6t+2L4FbDJJEMOBmTh2GenSUlCrdtaDlEQqY4xwjhz0ulk9GMi5+Xixm
MGjzniZH+nRLg1O20ptXybexSs1jCvj8uNjmtEfu0R9qbTy0S9QEpApg/jjjuNNb6HZw7NI13xOl
eUjV4gK6BVCJLN1LIViZOvwy9JN8WKqQoV+Njd7K6GAjRsfeKKUnajUf8hx9Rz6Y4pZqhqXYxWVQ
5PDlFLo+u9I3Wnm+HVvjXi8HazPW8rhDLiv28OacXbIu99StrfeNOR4G1SmCuAkh5jC6vT0hd21o
M5HeNduFRUdbPY5/rcxbEoV5ABygfJw6mHhrCo+pMOqKMKfu3HWylBwjJb601Gw7U+4E/bEgLkiG
GzHMFpBF5Gwpq6Lnk4KKY1tn7VUnL/Id+toUOFjuwo57GNdmuUeO1gicKIm4E/m+o73wivR2uE2V
YfalKVQIVsqTZ6CafdORfKa852ao68kPARlvCBL1B2mC9GBS8n0Lv2rx4CuM20SHWhSNarPtExvG
85idklVQ5vLVK5z8C454fAiHWXLTSGs3mtVYQasPutsKGdUk0+rdnNUaSXsNPVK6DfvhseiGu14r
7se4tFytZTzaQror1aTYxU6kuUaG6JAzti/ZOo2X4kyElKyRhPdNoa0IgTrafmUEXELYW6frpwf0
VJl2UYOySklmo9ALDboNaBAn1dQAZI/ucchW7x1uxEjz7tPUx7o/wgz0LJmeUxVi1uNMW/MxqdmA
m1i6igtkOWMkvg6lDFelQhDvemjN24TLX7VOvFe1Sdn2mmm6kKbIV5IT2U95c7F2erfVJHgKoSU9
NBKbeRLJ4phgf2sLRawt1QOIpbnLZWxOqjvIeehpJpCgSnTAL8e0GS6Xou6gqDx0cp9dyasZeyzQ
r5MSdw9zgm3QgVhoTXy0Q4nDcVe/rur0sqCC8g7puCwK5YY0dnKVrPj/BtXQa/6WlhTSxdJS30kD
ghe6U7eHBgzCXsvDb1k6UIXZFONlR3WG6/TDgeayjW3k8jZDe8CTOuvUZ8W3IU/jbdzSfmuDW0ET
mvEykSYn810dR3hzCywZ1+mUywqx5ROwwhtaS3E/k7Hag77yozlDo1c3F8hvCAxYVd/yWRPl2uFD
qVvxk5HUohOZWK6kzv2elnNzay+KvFnz7r6VteIQF+OE/jKaM5C1tiOY9f08ZepGDVPrlLSr7Y11
YOEIhuaybpWazoAVzKVSA2qKFHMXqfLNjMjx3so7ChSn7j62M8MHvmV7Vrxx7GhLUZ8D5U8ON2pj
3Y29+IgiMQNdYD1WUE6eE8+K8N8iz0GoF+HddFdUyx5Y/EEGlLuNQ/tBi4dmKxE4siD17s1ZpgHc
JPoB3hQMnATVSVE4WeioDUNoTyGugQs7vv9taYfXyCwKRM+LDRvFFPSq/Zklah66eJ9mRXk1LZly
XAvH16rFYOKl9TZNYTbn1rXNFDlY8oXdNZxxwlEHH2w2ByMGbdIlWzNF0pKTV+kZGdGNeExKHxrO
ozXM6p0saVvIlt941dl1BAAAtW0l2+nKFkQZOt+9/ppnerYFDwihb+7MnVWRhOkpavG6UcouqCwx
gj42jaAOr9tEwKDGIKOA7j5LZuwcyzabBWxaUpInXaoeMlX2E7lo9kzgG8SSiBdoa7u1UWe2EPN1
J80sA6BfOa61jXMcwySs5TJ3Kzmo9O5yKuR6l9TlHRQhAgnT9DXM5LcuM4f7LgoNYS2LIQtSRc5u
WuibSgFGZWHVRiPmohuhDWqf9YojdNSqgFCVyV9q/uCd3aIlnSamRsxlTcnTLeYmHJqgNhrloBX9
XiWl7pEfcNcaaewEB4PCvdTeTDge40qqczDa3l2grcmKtO+mfSw31iEm9uXDUdjqcmt/Ard8QN68
ftVKDSDlkMkb2Ynv1B58TVKird3ruyYCV1I66WuLf5PIg7PhXJcDqYLKUMFZiMx1vB6V/qBWylEO
46OTwcmsJ/sTfDVdf5Bs6YG6xlggbxH4qld/TBEuLiHI7gp1nDlAzMVmQAdHg+eayWCkHIvqMrSe
A5t+Qrc2CnhdKuzZJF8aT3WkO/KH3xQCilu9sGFPm/1FWer7MHtMs6n+hOgk7Eu7vUqNMN8pmQ6n
ECrGoCndfiGIKdp/3M5eP7M2DOwSiao5CsyejIAWxXsIDQN99JTul2Z9TKPsYlTtwl+V9S6iRMht
AIWVRRO7VP6UHrU5W8OSJ1f/arXxp1bLdNwladwpFTJ9aruVG7sM8tiC7BKOFfLQAZSni7zz7FCt
ySlx/RbaCBnGJmhtcKHVMHlKXBPO6QgJJhxsI1wEcLYnswU0ERea5qorXklbPKerYnkEF0UtzsGC
AB3YiQarXyo3M1LmdpI9reP42Brjg84ddxN1aks0Hqd8/NxeSzphlRQ9Xk6BLnQd1NH6fKOuEYg/
MwIWJmf3ebN+kWPjRTVjwpY9ze2Udl9UlprvaNZ9NRKifvDHfPqqcZEb+yWZQkFk7B9WZym5onro
zDLx6vSmGZttJ7ANw8XU1jerZJa7bFCxb6p+a5o1gDjqgUtogi4xccmLF52VMx9miIWTZR05SC9H
M0fxAfi4K69T5a9J9UVanUe9Bkc7bio8vdEOLa/SbEilkh5QNPWGPIR6YY3m81hWu8mk+X6WIafN
UfMy9oBm4uzrYIETkxCCd2c2D7K/sUF+VEk90t8nvac6OJzmV3V4gqr1FFsp9A0c0a7S7uwxugf2
9zakUe5R637os6gm5ZndxJ2Csj2QiNYeAK6PF4pknGKtfgxnBIJiTd/Z8bijnLR2h9wS7mZ4aplx
Up/wkiXiS4kyXKZl/RrpJb5g5EREYNTboasWqE7lXZr1A0w1/QiuvSM4DPq1hVQ9TOVuAnEwjIel
qUYXoPoADyavUVVP2izaxH39WuhIAGTrbSgRxpObed8NaMEAmIEjvkQXdux8luWxI1A9UdmYqJiD
+g7jbUOV0DMvLpcHi5I3W2/v15nr1YoukpSkwOXMnymVFJybVCs9yywBPRiANBS9YHd3Ui8lw5NX
oN2ppwcibAyXk1G8NhkYkrhDojwZYa/OFPtN4IWgW6H5SnwiicFewTL3y259WlIY2Sky7v6iqu3B
GpJbaQFonsfDEjSWgRSJpPV+ubK12JUVmGl3MuMUdOloOocewXmwMkyZeJAKXxvV/J5U4vUcDrct
GvKuJqHvVDuyfNHIKYR74uAlAEo4yENiY5GadbsaUEsalZPNWrF/d5zs+uRNz5OnsOhv5hBAq2wg
hKKW+VWr9sN9rLqRjibeFJpAi+PhJm7tq7aTeKoKhq/Vu8ZMiaMKeYy6xytkVN2qjWKP4ho56AcH
V22+6KzpyYLyTdqujf0xdiyvzThXT6YUqDhSXlpNw7FM6UNYMSOrNBN0jyzgNRY45Ty77QuqWWfA
Zn4e0e4rqzRI6MsbVXAiwJPdt3R/QL0rwPF0wH5buRk3SkJZq6oE44JEQ6SwGPTchEQ8eSYZPmZX
IVPpon4BZW16Sh3hmDJzsnyeQPctVZA02W4Iv0kSIvWmVMuugXLtNC/FtupiiiPoXHMK+DDLWjzX
BaY2sour+FtCoY2fSFrm2eCbMiV6irOB2lR6SL3IOCFs77cRg4VoHoIGKjkFThAHRXaRrVi9dFbz
k2nH0LixUoX5DNWaWVVnNGF01uJPZb+ZE6ZkaZAZWEdefdLqz6raHddEPwD4/2wseerqiJKva3MY
cu2lXC7KCrpwrBXgssMTDWucCvJ71SSm2mRX9dJV7GROD2otfoha/QYbU/ohfk0wh09Rygwv83Wb
abN/ihMQ5KvkW9CmiJ8wY+2h8XJ5aoLKhHxIcEEuOVSlIdJFWpvje6tq0DoV/FK5fhwiawjmwQKd
TyEtKYBy134CIFUTueweZR1GYpgGtS1lO63LCCumR7tfLCo+NBdYhLNRwIKSseBoZetMXnjnm5yD
q0pSbyYd0A9ttCnI2FecXVzQMgADUiXxqhmHPFLRH4bHWDXmg5pSkNFDQ5dVwSRi/VKPRiyxu3Ms
GNS5Ce2YplVnCAcXPtepr75kcv5Zi9u3qQhhEUs6sMLRIRgenRQNYk7CoB/Vvr7uTeVNNZTHok0t
d04BWRCdvEgU6WrN6NVZFeCvylqcljqktaWdblJQXm7JOmmLyEbqYCr8IR0vkyT/Ys7VcxwqQ9Bl
ReuZTX29D002iQyF6mA065c47JnGESUiUiS9Gk6BEJcE/bxZr3KyZSzob+R9crcxjNu+ja4pDMfg
psJTMuQGA3/RrhEhgMg8FiMWMGydi77XIp+ACzFxWn78jQRm0wCPtlWgb/vT4gRmrnIP0fzYSLdy
NMSfo0uiXLq9rjs7tRMX7YotfXiRy6PZLlwdMgvOkwl93eugChPlmj+bbXtJA9Mc9ceZ0idXaVhM
9nJadN6Y1Ud7vcFkc+z+CoDJMQlAgG5bKaMHbDOq3xogAyzm9nkKb8YZiQBabhqmdXNrO86DRh8K
MYBU95oVgKJR+9oAP2nVlsQb5mMLYg/K1j5UldhDd6Mi+n+15skJdPQO9Y23WZsfV0IVs6a7HfUO
kQa4khJ8KpuGZjfXwz2c9i+kVVVPXYwZGtb0UrVUOs+Tc6215PkEvRgZCeDiNWxOfYWX2j4qIV+I
u+yxDJcyMISGiZQvt2OVJF6yXgHU1n00mS/zDGUMdRCoYafEKI1T7UltfhWnK+QGaOt+aeJQ1NWr
pi54PEqCD5pN1qbP+rupXV5re022k6pt4qJLQF3bx7iubW8al0+8s722qCCeDDUFyxx6qbwgM6a8
zI79WGh4NqrWJ56Rb4c6RKch11d3rIqTpZUX6Gm8dhKRUFJWS6+63PBjW8zrxoYaH6a6SGb2+P5B
2BONnyu2ugTtHC+bArvM8R+majfPCJhEWeVDoDwt+dJdjOnyjAm5lktlxRM4ZbJtwBOPL4GADG62
qF5mLgEBYz0Ii/GLiaKVF7E6mcsHK8u+ahxvExL3viUaGIu283oDi9lwXG6jnnZDRc8RlDjVkRoH
QPyfsdG3WWcB67nNw9qC/d8eeRT8kqV7NdT1aMSsKBJGX9GWIw2UO1e9qj5NVvyV0mt1s3SSS9Ff
jlyD81XLyRRxFsYZTpcXeQB8mDWXfIFAKYUBmaxLwUynPslXdORG0tX4bfCxu9FD1in2zGHYm6Ds
NqrRPcByuZ6RRAimAo9YZSFW5LVjjfhHSzcf1WfFPtIbBJ6rtnUNqATbOOu+set5xnqhzNOL7Qx7
eNeX0FMuECy5AMpa7cp5hblrX5btWIPMdWA7p/gqa3Rf1knir5gco28eQ3R+3LUkWSzTb+DGNUK4
INW/1lG8ITiquBQzeXPWk/5CWV1WvvazfXJaImlQp2eXSNv9KLWrbzXjV7WuH7VVvetiDdLpZN6r
BblnNelYpNKrbjoXuh7joabO5Swvn5r8y6gS47DHT5W0uEUc3ifNSGo4Aqg4oqpoJO29zfh4VHNw
jg61a0dNr3JbPVDacVOmzYtUB3IHLs3Mm/ti8nVpfmpVydep9HBWzhFyLrm6PH+CZx+5SmxmgRJR
cxjpF2lpsZORmcopCAzH7LZiL7G77kRs5jPZhrfMQ+MJ7z0uD+24fI7mZocT4WbE+cZ6RcWAMxUn
BGPTS0/DpAImXZ9THN4RM9RPjuc4KSc0Amwh5t4ZIdnM0hPdJI9qPD+NS0e7hpEbbmfp+dbBfgPu
r2ccajYELPH4dVlJ+5WJDJg8+dao8x053Yd4mWRMLfZ0Sez/zd157DayZGn4iaKRJtJtyaQXJYoS
5TYJucpI7+3Tz5fVaHRjMBhgtrMp1C2pzCWZEef89pHkyj3EpqvfaZXUN0YFLOU2hb7qCmGtmzp5
GGkj8JUcX8ppP0VatbWT5ZXum+/OaV9cO9jOs7qNZXSfwFN6WRn4oZZGrI1U5aSEi5kDxo3yy5qD
vd67NBPKq9Ob8yFxy3JVPBIV366dKV9abvAgxXZzoqBnXM+qu0QUV2FLuYaDwTIM1BGp8kdrib8s
CA0+PCdwMj6lUATPWT8TGbcrw1PvueJojkqCcHu3vxWfbT9+mkb+ZnCrYeVdlbUn1yKc3dVUnCej
vrBeT4Rqyweaaru1O1j3Qeldu0n+apnrUA9wjF1n34ZsU32Ma0kTB9KbN6Yy3x02M7DJSiNGWASb
kvxhnovwLhL5pUgMQo9i55UgXMC35Msb+2TVu5jl5qn5pb4V1zRdUcDFYeZf0zbz87Tj8cuKNWl2
NJN1KJCGeYDVlfdW4pLGH4abKUVQEwubLiVJRC4J+SuKsLyVM7rRhhV9o0XFSsODtya653PghQJb
8BTvqGOtCr3iFEyNjV3kX7EMNwPTf8LLXDbWDqrGn2lwY4dhyXdc7SOzsIoMWUQIelHom1hFl9oc
vBMdBfc9Y5hrz/sx6r5HDlWSead3a1rRzxIcirs2kMN6mtrT/OUI6s6V1m1beyJaNUw/QkUHkmF4
d7iPL4lrPHptP69Ap+at5xRf3LOaGL5Urj/0ql5Xnrg2g3ZLc7l2Q++e0JtxRafYlx0bT3R0WIwB
hPV2w0drF1cHHJs9oV+bdXYcJipjSmHfOWBlkeFHAMMMAMKviaZbO2XZ0TE2096dzgH5qe5bYrnx
LtcV92TrsNOb3rvQ9BENnMubTX4nUXpHXQ53FtKp1bzoUgQwGK020UorZ2slJkQVcmrznQi8vZur
B/kdDWw4Uzuq1ajayi+tEgVZNvtoRxSKzODVyPWjJ5jnjY4Pt9HmXzhrzzXUl0bR3bK0PkGUrKo2
v4T68BpYgUlGp3Ym7vNb/iD8n4/mq91W0h8rJ1+blD51IX97TbOzU46+YcBPmFVIl0cUDdvZJCiy
DvaNm5B3G3VspoZzqpLg3UjtV0cZx8gk4zoZniIJfI8qfxHxGIe88XhM2XyGLjrgxW/IMLVWgTO2
62C8ZFH4Ualh2Azc9f0QXeOmflAK9iOq34woXjczj4kZvBhyyEijK79ZZG7RSKmQXfPKVR644ojQ
GiSlFcACcitd80304Mxhol9ZNF4J+aYKM4+e7aWjsddABVJPfKKA0++aK1xYxRHQ/qZd0NIWQA5p
kPAIvhDmLw74kvOV1jbRPq1YATMCRwgVzk6uucyANqD8HKUrR5FsM7R0j1Hy2RbTN+o9sZndjV2G
JyS42Jio3dpJmZ0KrPLIKtitnYJw7ME0fU1xF3oeIihV/RYjlwtUX7uxqsp5KCk9InpVkFTqUgOW
c64GguB8rSznTbPUNgkJA9iIyfK1djzabBmbyZGU3xFYmjjJIagNBUcDVD8PyW2E41tpoC2waPRN
RU0tjgAqsC+p7HZxVY+8c8mOIg2LIJMgRGiVRezYORHIcZM+xF5zDKqWs96bt3iyuy3Bqihh7OvY
8Xu9nBonPddh9eKL16X9XZMl1SmIupVs8nRnjoRjx+xjZsNJO7vzZ2h/tJ79DgdRkZGfAAAiETGg
ctee1pWrObWADoV55iGgzg5C7TDrUbjDQFqtXSf50UOTbcfQ+F9E/1G25R1Blck9i2+9pt0FEY79
qYezeTeHLCEkKm2BXyk5kP1aE2Gw4Zqp16X9rHp9hvtEcdZVtGPNlROtMztyyFdq/wROLLakmjLK
4rDQp02rlT1mj4lqqsrdjGh0pvIwGc1XGXunDDPQxintYTW3JRsSLyajf+GXSuc5TUHd8jF/Txm1
9xIQddDpQ5xfBIyIT/sRBR2DPp8Mpzx3tXzp6BR86pBexWO3ajyR7cwe9a+aLZuRmoWX3ombWU7F
HUbkbp0gvwFpZHydoWnSmY26ydwR+R2NMIVXaXwIpzfiCfWHkDpsP+jswbdIeWVqT9blEFcwoXB5
3qj9Rg5vxeIVPzHY6EdLGOewnoxVW+c0XAUTvGihbb2g+O5q7cHqYKz7gXXNKuuBc7n3s6R7c4iv
J2MCfUPcZ2urrsEjJbnvaPrXiTH2lzpvTip5bXPbfHGDY5SZDWowb29UlY4SlhwLacJiBcnwThMH
zSERlQlJPl8T4FVY7r1hWl8kiSpUQtS3iXFYG26sr4xW+yKz+t5NqwEiVg9Q04Akxqb+jhjQ24UV
gXHoLjvrRjrzU+o15i7J48dhiN3rRBK5DxLabVzrRQzURbph+eZ43oFCqY80a4eDochChdcyOZ5M
XzQYMEZa18oKAV8CYkv9kkh95B8NE+BStxXWqIp0kjt7p92AP9luh0yVioFuCIJNEbK+dhqNay3V
BhbvNj9LGo5cSglHksnd2El81ZhbSiTKDW1spB8U2TsPte2zu45rbT4lArrDPM15MZ3qXts6eRg9
jr37xYYsaXlBzz5jcj4KNSo/yzyTT5T27cZg1FUcd3vIRbCmxu72ScWy7KEsnVpP+KYlfdvkscBN
RZHOTI+arcOx9+Gk9rpDCVLQwgwji9SO2bi8SabMHkw7mM8i4nbXvIKexrDeDLVOXxb/KMrYOD9j
7dLJVrtWc/9qqnhXze247hoZ+uUIR1FPAYhJj/4sVJ+IB/OjgnUQ2aJBNQgqcYnf37BqfdBk9duG
pjyglfD0mletpc4sCHp9bVJSk7acbcVAZPWk0SpYSS0m5ATESGPU85puHViJuKvodDF4K5MsQkOR
FtJXVR+z7QbckMUUnQ0Q1nGKRo7veQZ6jeBQ6SxEEryty5y2gM5F3VCCZpDgdxaWVn5rFjHitjyQ
HHK2pfqVefIR2jf2ZV48b+k7dVugEBLXfO7rdAOmitAwvtdj8xYn4pg58wvrzcaxjfbA+PHshtxy
SRd9NnoZIdWEFSqQ03kU4FTIYpjlzwIIc+1G2aeI+di0KFbybnygPLI469MzrVdfbViQaA0Qtx3L
8TrF8uYZ0ReR/QdIfsTESaSBZ2sskyJ5tsxJWwVGgTAgvCb5OairF+x2D5EZPbO78u2lu+pYDlbz
uIiCu/IOOYdPHcot6z3SVuXAZ03q26KOWrjtgd4ZPoeuGd0TS+5bMlxPerZvZ/U8TMNDXfJvkyzw
biHRuRO5sKoccohBNahROLdpL7e53a+Ek/db5aYnqaHCsbP42ZooAaFOGa360n6bRGKV62b9XI40
+4Rkza+5BMcVYPOX6JZBP5MlF/qfQGUckpVNEmYFA1d2k7c1NXfRjCguisWgVlfWw4gCaKVNQY+l
i9icufbgMwS+ti4fLikGN69cJCNZQWepcxtb8SuWZ19BN6xq4e3t0cl3rEHUOGkHe3aGl9KoHvr+
2kmkF0lJQ2eb+G6HRkilmbEpRclFOIcn6uZeWld/qYb6IYw8v8tRE47kz/iaRJgktObiGdy9MQn4
HErzPkzcnVsk4zYySYG3o/wxx+r6TRHKsOkA+f1KjebRsylQc3oLZiQtRyYIxmBeVD/J07uUqLbe
C/kA2GFz3+O0WC+fxnFE2JPAFTwAPiXcheyZYfBgQQge6JpxN2YLOkvZhrtKZnbSLKartNAKGhXq
t7mo3kBb2VCWOZnGqNMsOkob8uDBDKuG88Wx/KzIXpUu8+8qih5nBEoVDUunXATiEGXTB1D8qqHm
5TgZJhn/QQdRHOQ9qgYQODpv8hkNuTTvlFTyLmqNfSJ0hg1EAszivMIRXZKN3UfMN3b55HngvY3r
fEA6U8OWWeF7nfRnsVzI9MdPJ1qJFWCzMu4l94wqE+jOrqvOiU7RYE6uwFZMR+kE9tNCSZmLZm+s
BBwIOP3I2F/MmXkeZvGZ2rH7WdaQTXo6aKcCX0VLyRc5XqtQadpDFmevwoz5MI/K3ThNkT32Yf4e
u6i9klG9DlibcWqM5So16+i1tpqrp1N31eTR9NGAVce2satYSU+WXt8T5WE/YVCON3M6vYpkNA+T
FX62Jo+d3ebek6IYEtY+yx4oLrN2kWcnJzHSwpwRqSPKLj95yw9QllSmLD/LKtS2cTUv1VO1Oqel
5PLOYiLi0H0Nq6Grhm3fU8hU9rLbI0vjbJ8yhQFpRihWI7xkiXHr/d9fHMZRAfEZ6mxbjHSNtwSP
LN/t0eXsM+u7/r+/r1u+2axRdxvddP77639/SHWB8cdVWwrtBp4oZ3r6+0PWQivNxRO1f/NTJVru
UyuJ9vbyn5bKDbhA3pi/X52lxIAhBBZgRUaKxfTm1MRthL32a2cISpoBhUMo97QvU+bqQPRZbTQR
D5yOh3QO85+xb17iVqrPmQ5s1Hpl9CZhAgjILIpbRN0Pz7SlXVl+oo2lZHbJUhe/C/ai8xQqb5fJ
pUasnqZDGbkBeKLWnoycXcwWyb3o8vhkdEN8+vuzvz8MZRTs+yrdeMsX//3r/9P32glV0RzStGSZ
icc51DmniK7El2jIH0RhRI9UeLcvOu1Gy6/qel9ems56+vs9Q89naWLl4v40nRe315JdqoNf/P1q
vHjZaZQagHf5qiDrAmCoz+7/frXC3yQLyMYMt/wTWo9//qZB7+R5lApQXU3uSxXLhEBzWnz//iYk
9RNXakOz6N9/jaR+Tc2L83X5z9wRlxxd3iWJHfmCrGb5a1EPzRcttR///nl9IrsTOh4ce8sXWcjq
HaJPWLnlb3NMmfuZZRX//BeTT4+Rd3Ddc2uO/T+te/9fJdZEoP1vEuvLZ/353zXWf3/LvzTW8h/k
3rHRoJj2CHSSGBX/lb1g/AMsTWMYsB2UzfI/sheE7v0D3bVGyI1jEE2gaf+hsTacf1DxgnDbJc5F
swxcq/+H9IXFHY8p79+mPYTaJqFi/FkSPx9xMfp/M5PWBNr3KmpwsBnOIrFhhKpGa2PQ3bhShYYD
oqMvts/jdT1MazaXk9fUl0Fz0CcwCvHonkCK99Rb4/R074mTuKOE88zJfUIIkAMDp6+TVb6OBdIT
x24/Oj08gHsdtAJ4CXkvrdB2uSNr4ogW76VXyFm61gjQvzChGnxZMSRA7MrBuBKt9GVG3RNbRbaK
rZwOx/KXkt2X2A0ewDd+p/nIffku1PBqy/Q8muZbWk64estLaOof0VD+GgsdNLXyiU6E7Uh22Zg3
D2G4MFsBT+eMdmgVLEaesbBSvy4eukL/sHu9W9WNwjLaYG4VCKZ6aS/qrg9X0fWWKwtEElY7qzzK
iQf62qsUkCvLlrMPM0XE8mhSrA4BCroWlym2ooZOawtoLkF5FQaXoDHWTrgEnpvEKLVJCatPVFXS
x6vBMt65ASjhTN46p9q32Pa3kwkQNFD7OKvwIlkjUK/21PXZBmv6jnAsa2VY5Y8pfofAugTwyMKx
37sJRYmWo5J3UaEIRtrYLt+SEAqvDQ61wvyhtNcwC08GVX4rvRfDGuz6R8AoNcZ4kXRiwIeFbxHF
n+xe59ZSf8bS+DQ77T2up3XSR4ss+hZyktuJOpqWeLLy3K8q2k4z+yURwVnW3nseNe+VOJkj9SzW
Yryb1RE6t1+3qn8yapBdr7Bvc+q8u0Wr+UFR+F4x/QBWQx4Odcb8179WDnKABPem5rbwnIMzohiY
wRFr90H1RcMlnL9RV+G78fxus/7sRMNV5ZaWT/wZbbuatS1tkqJbDJVGL3TIHN4yN8m3aT8fhmIC
Vh2Du8lyk/0sNKp+evGYc3Ez7O5TPpZR7dk8BRkMZkklN3Fnj6Os7g1t0FdK+Smlv6tSVu9E1l00
OED9I/Cm1zlUp7oYvnUCmogPCzdFwDusE124jAv0sJIo7YW/6M7jrPkcx5A7Nqy/pxi6I3bNozIh
SMDV3DYnmV+aVx6ivT6qW9vKFzD0fTX090OTPFqETFCJdKBr9UXm5S2K+BO8rEHjBvTYgbLpeshT
mlk/ycBD5dCPFXfzdhTNoR75lMx29BY41nlhPlztB5kJVVeAfU10VwOG+HHYX1v30ZNUK9RlygcQ
JBpFxDXV+oc4G3/QAILh2HjhnD+qtl6mAlOlmm4lKD92UeC90LNORMlfMRX/iWdxNoaGniS6S9yU
unEzetWtlzGYfZ1yegam8Wlu1IuVdh+6/Vt282NbA8Q7tfPVR8RsZ6N99axhnY6g7IPeAr6F7dqd
JVIx403YwQtSy5AS0uQn1sW+0PtfM+cXJsnuOdvkV1uvxVxeLaN6j0bjNi8FaS6CZRPrQ6y/RaLe
zu0zBVDfSLl/Gw8BTo83oG4C0lBS5Q8miesowwPnJykmoiMWgUbSqueoGHaS2i74Wgd9UZBgmnDd
Zi3thNEdiL6kiddeCrcsxAZUs4mN5zL1KBCQgd7RaYaQ8Opxa8rgFYFzC7iJ1O6LKDoA59Tsmb4s
djdquKtMcQxNIdU+NKsllrx04/J+/0mc9jrN7S1XIBGe/Eln+8kuaMvEPvcLIvYnaD7JjHlsCvgn
zsNVFapbKiyfaiTELWLn5PwNnkCoqDnHefLwt4FOTq53GXF/tVZ/kY75PFneuRwLFheelN642fb0
XQfBoaH208zFQ0LgiSk1skJj9rwBxLp9S1W2Zhs/y7G8gh7fWvindR1ktxgdkVnIjVWUm2pwYRP4
zJSEuwXTp17Un6OO5sXW6zMxeFHtNLRto1615/BWvpdOd+8t+IvnyQaOXaJpHz2klwa0PtV/PpzS
pz7xUcl1RHit3j4Z+ONslNYtnbDtd1yyrAEaQpEF95gRkE0YzgMj82vYWo9OyJOoUxtAHkJ3PwQN
+p7qpBwOer0GIQy9bGuazhsb57S1NFLhGpfv7ZdaaNtZWyHNj9Ig4qQkZ1CrvpJYfjtNfbe8Y+Bf
9qqjoC7y5qU0N/MdSbDxJELO7s7dNrJ7jdPyI6u5qgXOW0Ryl2gcb+Fo30Gf/BjpgYL011DHI1xN
wweWYZRDm7oxHxedqk9C+Gtc5K+ukSKIQ9fIriDPBoqhzvhMRXjSWnELp/K1p3evYP3BcPAZuHC7
CFXRQ3WbNIiQhAsMO5EWvXFQgklnTzjH/vRucaTl4ErO3bkhsqaOkxoKMvWbrLyV9fwYl/nZ0dQd
kUgxWEFzRH6CTWpw1jpl0CTJJtiKOyre7eGbpQnjKLpPClvTDeVfl9Az13pUK0DVFHV6VV0ixAx+
l1I561YePiB5a/VXDuFLjRwX/gjEg81sDxfzLYJk1zkIo9usgqkKwWerAXFY6E0I+wvaY50KxXFG
7nvX3uwBnZbzBWxMNkhJ/i0DCtkq7tYOp6srEICgGJt10m/TEaVLMUTBAlayIJe3MS/3aVmUTAxV
RuBKjKi6Gd4yZ6jowsQly1sp6+jbBe/CWAvW4jk/QjgPcsFjU4ngxKzPk+l25OVMVzrfkQyiXFzp
WlMwp3Vre14cRH+0EEt5BR0BtkxwGgrKb/xBmG/jd1aOixHzESHELgQpBa4Y8o8hKsd1WbI1j2Ac
6ISTvAKMNMAAquIS0wJJGCMXHfYJg2dG1PVLs4w39bdZvCPGfuwU4w2eL343MuIxzzBbLzxXI7/S
ojsalH6bI88YjPpAbXJ+NYKnOlPvWEQOTqHgReWmDbKdMZCnLMbfSEWnFu/0ysDKxlE3G9D0th+q
n6AyfxqdAjpzKWnHRNdWYtu1wX1oThDY0bewnGtqw+Ib+c8cjufRCQ5hg+S7/4Yu+BAhlW9NdCsG
8us8BLo9TzRyAN8dxYcsDD5VlndzVfiSCzAtMTxjUtnP9vTmgjR6U3XRnOrJiP6MVfaZeHe6qq9O
17w5DWgmw9PZGhW2kzTGYd2bvl4cqnDA3DcguFAQwlG3EFQdXHocbhwv507P3bs2bfZ9OzwQYSuj
/jdOFQDLeKqwSmuDScV4g+lhammCZUGNrGOX6R7Ii5nDF1o7HZapiaf3GZx0ncbmxSjvAYD2LVYr
4eVbtzTOhbYIzkfCDiL9Lq2yVxehC9JnikftMXsaouXTxmmvZR+goxSlV1QgM+3F6QSvqvcDKLi+
9VL1FQ7NOaMWbq1i2nHM59pkSg36ARi/fxywR0AcOo8KcGyonbsug0y2XAr62oe0zy6ubZ3HPniM
zfY+wHdR0dvWWAXQbowsfDaBtWXyrddjth7y6sPomwG7YrqfHCTBrVa9dA5kF0CSDOyXoHcvWWM8
1zWjhoXPWB/mm54zyhG2fQ3iELEeaI0JYeOa8W0SxFSY5rdRBFuzF1tmh6y+C1R5Jnz1y3WjkhJc
eR1i66jSAoFq86gqiEPCTS7UtNz0IX2IZMBoiQ5wRRjva9hbm1qFPyRdP48WjKr2UWnBvd2UdxmZ
rGBS9WtWkuHbILQBMnuP2/4a2P3Oy4Tv9eIp7NtLaxo/aVRci6g6uvTqkUkyvVp9/Two19ik6Hmx
LmKFjCguz/AJtdTurScIJkRhW8Ivg/WEpnzjRF55kQw2QfrihVT5ah4Ok/ZtTFgcihY5SE00DzPy
Q5/ZPOKjiXMQpsmw0PVRqs1EZ0iEJda4zgKmcI8xs55psAq6biEmSCALkH8ZbIF1iwvDjQ+aIzQ/
zNhmkkFdjKQe90EoMAZwGRoEgTO3hdqeTMEEQMhdk+MMwqu1+capMphZmoe7VKcocozjTXMfSMnr
4cmtppe/XhRTxS4nZzN6MD9OVPypY9rVmWLA7CUUvJgtMm/R+26zAFviKKr7MK93ee3wQ+pwjWbL
qJle4PDeJzY1qpWLnBOqcMgkgCsOSdxyquqFDNa3XFoMRI1mrKQSCNLFV2O740qPcgQOTCpqrvdh
W77gMRwOTpbfqI9MQYCLfDO0OPbLqky3Y58eOyXFiSA0bVd3DooQ1aVrchPnjYZHAwnPPDjdnYmK
slZxRfxcYa7wdhT+aHPVDtKwdqZdHSytvkW1QWk2isAljzhdh0TYI48I0Ps41SnNQgZR3q3GQaDJ
7jv7jYPIDo28vlFZcKwHQ6yICqnXBXSuMpbwD4XmifE+1rF4ZCnJmsY4tEc1VPp27tKnkmE0repH
MIyrno8/QsdcVYKXGnr2RnbuIpFl5k4QUkhZw2e39iWu9fsW2n7VN3KRaeFv5pzprOg99oq1zuDI
rKJvEos2ZdXt43x5giDqY4llLumnK5nUDaSwSadv2ncrgVcPXsElVAIST/d2edN8dnrxg6kl9eda
jZu0gYPPeWSacoB95arxIvRyVlvwlEdh70upOfxB+aOA+94gKuOI06zHlBrg9Rz0XzT1MT573HCq
WIi9hY5NgiqkTTV5N2rNB5S42CXaRVBhuVFPiTIsvw3gYyYxrrEPoHpo+/uUElyW2PZs4SVblY1O
pyjwp3J2iA3fLS/6SOLyNba4OoRNWrsENUFjQuqEsY2HAXOAzbgiayJlqv7PPOUzMHS1Aw/fSRt4
1shoXrY6+gFc9Pfpj66P3Bai36QIuNeF01pr06mvMSyc32bZV24CUaRufsWdZAEQNxOSsxAywm6e
MB8a2wJHD4B6FaL5LSk2AtTg/qFit1+DSQNS6L4eh08pBjcnMD5Ljv9KppeQu0HL4P7wg2btc2+U
P3FdofSSxjOK0yWP8kWrAuwgiXwGxoZCGK9tOOurdrTdB03X/syqtXEthcG+0pTtVxGan2hkeZjR
o2ha1Z+wJAt8UJ1xiDmi125p39dyLnZpatp3ZdFvlMmrAfd0zhcZxxDJfEM1nMaAXFLR6wk6q817
p6Z2F+gKxYeMHktEVGuVdSMPVraZ+chvmfp0qAHXPuhK3Tp3PsztjLa0iPa0cXMGlig55rbKka8n
2t4IsHJNsaGvwjvEZ8z+xnCXFdZB5jNC8RZQBR85nK6NCtrlUujvBU51jMSczq6nvQ/h8D1J5632
sEIHukXoik57Qwj1Q4AaLgikK69aqF3jMX/yivI02xkQi2ZsRxedYq7nJI165iEUihhE2spXKpt/
4sb7tmvHD+Mle63k7EY8fXWNZE3qeLgVNnXuGURZWcsfw3IuKj2j9m/htY3Jz3IPPmQR6jOKxrn2
afYFhcM6I3ATVO8okQqyBeacVW3eQe7i5XLgBaeucFcpsel//79A5X/FkK36EnNwJfp4I4ZvXFHy
zpHDRkbGfHStGCdg5g2ngb21s1Bl9IwuFtZxohiLPWWnGrVXjCwJ7rFV0ztbq7eqbSidfj1M3Zub
aOO2T6ov+Hek7dOI37iPr20LDKPp8povST0t0oN1mYjBhx9+TzgkCGimCGyo1H6sV13tapvRBBxp
wokIAu9exNp9oXm0aDIf8+K4bMbge0Su3qCUAzISCe+JX83BeuJSY2bqsLB0qiA+Dr6hH1+CtLhP
ocDQE3Xdq9MJe60KxEvgqSgttZ+W1nS/TpYp3UaT1qjhPU+cO9G571nUdZvew0cAY7SqbYK153uy
vj9bKjSOWjN9Eh+kefnNCgy8De7jWLdH0zSmza52qzenKHeORbyORKW+GivmHBvZ1sozk2+nd+tD
khi3pCXh0k4i7I3pEzL5GNUyWkfjCzkcjRDut0j093YmR8PMxrNlSZbUZWc3ettXzEXCcpGbbCcH
8I9IyR/IM7vvfgKtgXPFALIWI4tRzGEGhMwVKOp7TiyN0nK25qpEQp4lwQEzxGky0/tZFPTImMmn
m1R7qcKPzjj1mnhOk9rYAmQ+5rnuN7E4GYb5HbY3PfD6jY5hVbOavZlXJ/ZPD9OJ7qXAj3KJz0Ll
UDotBbISDDGNkkOHn9ZskwRW3NkysQTrtME20P8pZRBxozXnOTXf9fhgTzoLuw5OPJWcMDGoKef4
eioFU8bMpRN2It+NUyUPhcZyOoTPQyjtM1U/LgXkSUZ6eDTcpd1GJT2f3cDD8jWPR31CDKWko7Pa
bIqUwaBuGp/ohxR9LcudkQ0Wn0gxbkLOeLNLDtqonxozubSah61SGnxeOBUSzCZbAbEraaHncip3
wuWcdWrX9uUSc8FR/VLGksikrjnOrvHUxuICz4pdxqiddfzsBBaCbl7fKqbz1gA4nPQO6xyA2qr2
sqs51URgdR1AumA8k+GzYzbAIQljSM/CYVYDuEjD0dbh92dl+xRTXNzVNaIuDVVKa3NXqOkb5yj+
nSx5sJr0FjkkCMzB6Pnj+I0c5FQH1reemydP5ZVPFu+SETSRVVEHhwPnEBpvkqQMMO3DYOvOsZmo
AcMajJSPYjpH413lKi/j6htA2iZnN6INXhcPxf28b3sz9dsC+4OuGArS5kErkVpi2p3Rhn6rAuuQ
MVSSu/WPMRbIszgkVrU1OQfowxcz6FPcHMNT2wXEPdhyO2gTRfZJz0KmHJK2sBaYZTv7EfYYs97V
MvmZsLKsDI3no3Pi7l7j2Sv1udvbtbdLmvQ1MNHCxEK/TxbVs3ovx6A5ZSTbj3m3kcxtVBGCr8Wd
YEXijaBX6GkebXvbFdrd4DKC6QN950FzSArjZOWcsyHFDd34jMbN9sd6fpDYwgBti32Bq0xk6sUQ
f0JVhr7VxwzRMb5mQ2doDxUSFCf0ju4k4oPjJZtAxAMwNTNbHYzVgxysa9a55U/rlSd8i75bJvIV
+cnGFerH6GICbsXEvawlam3pmdoWFCgR59IjFC681wYhQWChTumWkxyZBKrTjyjAycYQtjUUJsRZ
EatjdHdzTCLg1FCkbpZHD7OjGLPmkFsUUHtNH24s4kyIeAfT0MjtCN5dAmLWpOXJ3WyLN1Wn2jFW
WbGrkh3iDAvs6AIMR8dL4xnHMd8HcjwNZvyImecp8NLGH0oLpZOLT1a8eA4Rd0NBvpnK8O+MRHI0
vWvtClnjCO+CDc/AxsOU/xBrn5NC1VgS7oYdPfXthBXU7AigoNOlF21LhsODjYnmHlOI1xoPqYuP
CHqrWHf2XotNMLkS6yh+DjQhZn6fFRKxS92bSG+6ctuEZUKWXf2exM1m6BK01M6AnjD6L5bOa7lt
pN2iT4QqpEYDtyKYSVE53aAk2W5kNHJ4+n9hzrlRjeyxTUlg9xf2XntmFJLFIdKpOQxq/Vtq1oVU
T0Ex2pwZeXxeevkF6Eiv3N1b0BvpLrVXxzyrGNdpn+astfYxa0UUvu1FdCVAiYWV8rgKHnAlrDO9
KBTlQdMucVrrMHA6bI5R9CJ76zlG4EZ9GZzjAV7t3FKYDYF+6+oYpxSzlwxrTb6MEBmy8glL7lHW
wVfbNKuFDHGjZ1jXOOP6tNXBjNVp9qvmkX8Zn9fAALoSu8GdtsWSbYvAfRF8hXvocf98/xg0m8lD
ozmmCe/l/tZ01aerRxow4xBPARO2Xj4BGwmbLniP7IzAYW+Tz5jaUVdDMS/uOBz+igg5hNOle7kM
6HYd77gk+tVKOo5OgYKwKMsFiR5FnW6kg/5ZYRJzgOBGn0vbXj3dUIr3mklgU3zAtNllRT6HaTch
2BKHiBfHVu/eRL1czhwkxHyqSylBazImKIjywkUbfQ9D96mD+2XFSDIHYYql8gOLLlwBhhFvzRGZ
8/qvcfGz8Gz6o6kNRfnnX3s8koipqKv7WvfwPSd9mvT0x26Ns4/RPMSs9DEX3wFaidnFwEqGTbkh
WfXQZ+ItQIgqUaVWwQ++qmY3GA+tmNFkNUg42/g1QZh0l+HHwnzTX3XbvZpjvzft8SXHX1Ux/TcE
ARF1bb4iTf3rNsajP9SfkDgQ8/bNEVvfl0/Eyl1ScH6a7GS9wcN1Lart7LHLtEBxwATSqNZQZB3q
AXd0LNleom3KsfVR07HJgTPiKvxjqne+bem6zHzbL1ei3rMxdDYdHSnjsoou3P+anWiNrSFPQkH6
k3x7ietAemC+TTVHrz8H1BrDW2zGe89jEZ1nzwwArubSPLquP4VuXd2Cwf1huPrY55TiS40DNJ2W
8+KgmVPjAd/jVzD7iGbkI2L9/sTZdLJtDfFJit8AZ7xs5cGZGJmOsUi30cAOR6SXNMA5g0Ibk5SH
bnsq+Q9r7wfG5UR+EEuU+MhCF2fPUj4mHhaYiT2rZpVbd0inFHzIQb4FCCGX2vtWM4cDoFk2SMtn
W/DQs2PeBA3jBbqWngFGPEQr5NLZG7hNPDhUozQxZ09tjuSHkYrG3EuoGsvpiprIsKsfOa3dWJb+
GTEneOJP6szvqew5903kKp26l4yh0owOnL3CLOo/cqA8nBnbaTF8V7P5BlmPOXEV34x2+S2z5s42
SgARCHN5D36TcPSSpZiRM8u4Ft78bGXJF03RTqnk5iqeFj38RrX7YYCJpqzoBuvb+89VZtUv5sRS
01/Xigl0QwNNrZf7SBVbeOT9iFF2MNiMBd8jnVsl89tsjQNoUe/TquVxqG2OD4tKqBE4zdN2NQn5
DAsJp4JRKT/wTnCxpce+KTF8ZEMdClIyUwfzpuPmB/w2qGMYcLJG/3JGDj+1hYB3mRMuBDikv+Pq
aoJ7KLLld4pQRulHjnUVfNtafnuWurWixOHfsvbAiupM47WxXJgnlflPxrDlOGzSEUnqUBwmAx85
qHVrW1mARYzg0e8XeNgq+UwE/Vbk3mPzPhF9ZWznAFHy1PdX1aEUs4M9yRcX0UYgEZcvyEA/6VTs
Z8O+DONyJNIkDqGM2JSExBXl4/gNsNOb0t+89e/pI43hjDsk4WUK1ioVLlulsHnEI2rrIt+0BaN+
Gl/7ELGFO1aKiq//lRnCRAsd/52DO6xFwbzpe/sCQfp9VhnPjjKumdlcbDv6RAD6PvuiDYmShifp
MABq+kPDSYCEr7tha6NnzQkSQifBoz1oVphpau1Tp+Zu8py11iXqWNvHqQkeWR5eplyGbYRIMfH6
a9N296rDpgD4gN44wRlri5+mh5LUZ69ZjQYjMzrGMc3TFOgXFL4bv2tfgqpEjN5NEJz8q/T1yWm4
GDtAdxK/O+ZrGQZN9mMPDiaUZWeiqIwtazvmQcMwzGIuOb2QigT5t1UvfctMXs7Fi4GTK0xNzifR
P2DqIRNSP5cF8qtGFVx/7P4aBynLSNW7KUskaMBmxuTDaKECxGX5N+rL38HQOwxsnP2dFcP8xNsd
p9FnRInmVSx3pywCJ+Ut/a6wop3pIA8wkmID06rdezH2sGb1x8yN91dMrCuHPovC/AFyKcDRapj2
g2Bu3fEDdKdpuJOuf51HiZUADvudwrIyenw1OWUp8VQxwtIvlhCU1apFJm4On8QhnaM8ZpuTXUz2
isLRzypZjzCmIyiAOE2b2Nv5RvClAUMEJurdPF/A6Ey0B6m6DZ76rcq//TLvpP23aIAlER/FQxN5
j/ZcTw8G8/27HeajiJlR9hf1zCtNUL9H7XlX5SSDBwQM5/F0bwz+C5zJ504vzQZFI8JL6hlLwtKC
rXHX9yxGyWW50zZ8VCw7R77QfCfa6TR3sQK6n8LUsOWLWcYvNWZVn0aQKYhi+EicnGX+IADZLB6I
Id1w++PR/heV7bYWRrUzXY/yq3a/BRm4m4IUpe0o3ByN5cAMfMGXoRvkC2p8o9c8D0uaMX2BAeQk
88Yc0aj6pnxuE/Mxkh7cuHbMT1m7DBsuz1dBycGk+WOZCxFC2XtFucTsVJvPlgPbCplvbJbv+ZBm
lwSnIKuZ5ToVmCF6YSxh6TvneahRL/v8yISdbyN770Ts3hwbOywLJK7PQh98q9pWoDUOQuW3si6v
/+FC7LY4tlnOBW2iyCm4t0l1NVbxyAt3NEB8/tScY1NUYzpudYLWb2rfq8xjVjduzUV80TDy4yOW
D9cKVlkIae5WA32gxgEAU7sS/5oob+YYg/BI/PeE2SNbZbxwBQOzpsAWGHdWsyFyzGakxX7I68A5
DMGN3NTiELBJTIaGuBVip0fmZfQy1cYoOL0dPZzQ/4bV0qO8SZfqUGhHh94cY5BmzG15A24jzF2Z
iV2BFR1x4MXR79wHtbSvquOdlhZWcr8sLa0/Lqk2SvS2/JyVxe9EEo0HExNyW5/b2TY+QB8QVUed
KIMXZ8SHKneVwUySlZW7R1/r1zxGmbPuNARUM1DTYxp80BTsbXxzGX8qGqubl0uiyAsnukurBHV8
CqiLOcDRHRP2CPZ7ZHTNYY6mP+Zo32elvkU4j7ZZIF5biHFmk3zaOr/rC3R37mLeqS6/N/3hWdfZ
dLT67gNX9aHljvnuvbM7L9kxhtMQGOkmF9weyz/F8WDSb23c/NdtGMAZyYjqB2zKXJZ/gtKA8FI2
xc7mn1+UceGWZzyczB+23xGQuaQh5kZGpWxCM+OPFUQ/tdv/qwr3YSz7N8l7BZ9NboadlT7lyaJX
9vi2MQN+1O0wnc0Ru5eKudBz/KSBkjCgW/HRIl9oVoRhUdI/B+IJIy+aDFlWa1nDgnp8WEPAthRR
Hnzf4UVANOhwIDpJA3dxofxJkvknzvIspHl9xPxzbhPFOrKsPo3JPwM8iZl8RhedBQ+lZBHsGNTz
swRgZCXVL47xg78K6RIHu08ro1Ph+LdCr1OB+V86RKtiBgF2GZ9biaoinp1gG0wgBkUcMNCUgNXS
mL0Vc+2uEYI5ivfoVFgJuCHrzQSKc2rok+OgISzDt0Mjcx5wXhqb3GEONq5g5Igqq6D7w1JmHkpX
D5ecXbft1M9kZMVnW0Uo8/0h3nW9jVO9tCCjeV9lj43Zcy3zbJr44cZMWXty+DaGBJc/CfFLpRUd
FA6ZoWEkqHYJ9+e+IJIGMJJ1zHK6riQyOD7wTkMkJQ6BFSvznEfF+fGUBThCwDztlir+lvJqVamE
r8JcNlhVJp2Qpypz75t5qe66GpJTP0Fawq22Ra72HHlMQBIQRLQ3WEwmFJReqlF/kjx5lxs2WL71
DM4nVAdpvNEV96ByztRN0yFFFW649eso7/nOUIdV2V3j8u7x5fDsR8NHi/x0g52VNVXCY8dRNrKX
05dmqt9IknC3xkLitlX9q+uIVRG7zm5dZDBJx2t3Cnprk0swtyrvqJCy72EJymNjFTAzBhZN0qrC
nR8b1k6U7b+K8tML0sfAZrNmpcMVf6YJj+zOalc/SsJaa9FOsBI1XlXr/bPQQIaZoG8LvP6t6WI8
t2I+NcysuGJQUFVoYJOY0sjOODoSsqwRbPK3Gt9NDnR1wh5kRsZG+XS/E9ZFK64VY8SM+4x9cF8i
MgEmm3FO8bg2irUiB9rGTf1tnWDy1kFLlzrXREL17AYAL2wHzzmRfX2YKQ3vzMo/ceoGOwCXBFC7
EOgwQrM9pt6LkYZ6kwBi6vfb3syeongILk4eJ3vhnUp8cDvbmO+7Wqt3ivXtuPTOczSU+XNJVmJk
NDiD3IFFxPKR9j6QB+qCNgC40wTKvjfjqXkX3KFgE9761mVykzgXQjCvqYritzYy63uC5vee80C9
KGixnlTv8kEuX0OCcVjUcQa+wco/BEzmIoesU9cKt31daly4yNsLh7WAGafNkXKYDa8dMZZ3x/nS
uTfH1Fe/QzSBBe1LRT1GdtHZ23IJmmsUsUieBThdkJUMWjgdoA3NycmGX+6xkDsxx2TI2sf5q6hK
A2l+/DwCrHvtu1w91Wm9rad02gpZzoCv+vy12Ljlt5ZN+sLIZHmFRZfWWfCCiSx54DG5z4I3s3fq
F9tZzNdJrYThaX7iOePLtqHONkeIqCbhOFkWklwzHfK4g2NRMMJnAtVXZz051XmpE6ZeRU7Uhjvr
87gofXZAT4Wm4unBJ8+LXnQGWStojbBe/x/pSX3+7796tEb7YpYPtmG0Z7RpEh851HQS0bvzfx8M
x7M0fmk+V6lbwW6h/25aicLwCPK2PjO37M7//cJ/H7TrwQSbq3HjtBWL98SzcRGM2f9/yEsgC1UJ
6i+IMCtl6++mtvSOUYe6Z0ktjBQgdyv+llDCJAp1Uiebrq3BNq+/i/TauiXCNW+UA0/SXYbTqOnR
VM63t81S82ZBVbqhLRcNaFu1/p///YpyvAezJoWCRTKQzmxJt0Mus4M0EwY3tbvcLOOy2Km413ay
3MrW67aexfSGeI/lNvrOfGsTiZFrKQ8uXzJXqJlijivUfUCn75VTf3XmiKPAyCQnXuQiGEkfILCk
zqk2eEFbW3vPiQ66a1Tr7mropbsqb13BIQZGJ2xVj7n/XHVWew2MiOk2aLr2+t+HhvUay+L0B9Hi
xfanAShww7pi/VCsf2BEzXDQ3sTTM5f3eIZDdy5Wqz+Lnbqd4mtUCfB7pmECbWNDSEjBGBqKpJrB
TFkPOw6hZivPb2rYa+oKifLQYaLkaRMD4j4+MAaiYbTidGsbYIzzie7K6Gw07arMh6tTDMPVQyy9
nVyOEHuGNW7alPpNKfurXj/EUexwtxhZWNj5T2qMRBEU3wniAshQ5qeXNuhPRHZjU/bguwPQZTX2
L6o3mSwu0WVgBHjnQzVAE5HbzBWtaZfWibsraqGeJECSpyQtdgV67vv/PmOsi8vdpwIsDjodvAeg
xt5DLVPvQZtROF/aDuOdjmSw72Z2Iw5FwzZTNXt5s06f2HHA002hAOjc3jXN4D7T8pkXaUXfOfbA
wxA0oALdgsIvYKsiGEyHaT6q34UaLZUm5CuLOLtFVhehrrjoGFzGKGqEZKzWdNKHjj3+MMklr9JP
0q0Fw7PX1pWr13qbncS7w0vTPxSFV8IYx4Kb9uuPqntLKKWfEushIbp5AonAWcVKYLwxZaATWoWq
/oC8rvXL6lFpH7v0AMuCQvoVhamAjPhcTEh42pYBXRQTijeSgIERGDhLoPfZWBwWH9ZOoBB6IwlG
L0Ndf4qlsfck9grNsupnciAMjEyzVRD834e8ng+DO6uDT74tEAPjZc6KN8/mEynVR+9C7uPHGtJD
tTtmdR8uPlLeOIMdTmWNuiFJrV9zdoDMxe9Ly9Yn8p8iVCQbE10/9TkpgpNDeS+K+0FN6lStpkuN
6uA0OFc1FzgLuIMwQ7Fvxr93jWZc/rFNK502lP4HzU0R1hmsnjgqk7DSYx7C9bYeDc97KgCmIFdB
N+LU9yC8Bv64f6gG5CfSlTyBXcQDTDIKdobj6P8ywOtWFW7/mIkqdBRNluHhbo0i+q7C7vShM4uP
qAbRYJjRRdR0v7Gxp7CHHxOLf3qop1PSa3UPtXTvWtn4uHTqdYqFsav97sMVE1xl4T5ber6xFP9m
9qjOkGjtpBgOLNqAZBaNPI4lHUG2vo68nbN95BBWllFALUsWb5fO9FiBAytQHOqT4RybtF5X6B2B
UQme7RGXc5k3EMNYGOziubIfrX6yHkciM6xRfNcBM5W2qJowKpVEh6js0JZ408zKvDbaRUckHwoI
kiz7u347TzaBJkVE1dGIau/on0HbJLiwT6rS7KoNsYlM6ewyafMgNsFwKDoKQiXro1NF/VWYQ/M4
5XR7jWb6MbifbIAmoqKiYZN0WbSdC3KxbfJK+gbEduHXV2xHSDad9JAqMwPP0PMWoJBkvGHGWC/X
r40oBgCI8XhZqnLXyzzbBuUAyWhATab85lIwQb6718mSP8zUT5tgdv0dPDf9QFhIGUcez9Uq5pr+
RgjAN9KveRqRdIwzwgRpscB31fCZAzHBBZttnaXKdrXHYdpnlBRT7+y1nndzp/4VcfxU8h1CbmGR
Nq3ENctnA/BaC9cN8qrXPCaysA9xqp7cqn4Q2tlLj/dOCn9UBUCW2j9zhTzU0MBzINe7d8xc/Q2g
DqRqxrx1qoHYIWJRZjO6xfVwGIAHbFpDlZtCb2GGQSGrcFaPvc18sGJ1Hg0KAdBdeoy2MsPISSh7
zlIoWfZIyDY2kDZNV00qABLi9JU5F+YAT/949pMlqh98zEyFCvs8e+5hrPVTZvbfcnTOpVz+ORJQ
Y1zTAZl+s2eDsoN9P1OvzQkyHtlgyEnPia/+8aO9sN3LwoXNZYpswLXN4KCiutjhMmDazlwH/YQk
U/NLTRNTN5+sN7YIDS2FbUZb8Z/wA9sQVTkygYFeHAXCoSC/A+voAjaDrXkZJx9Zrb+6xbDDgleE
L+qwON65mVMixHIrFM38kY0AlNOPrpjVLor6V0OsQmRU4kD573vbefUHd1905S2r6x8cWR/VqnFv
O4tuQPnALTIK/cz7i+QEJcpeRCTa5FKxl9JDfKQ3JwoEDCnEw7uqMC6DxMlKQMRPh2CDUSx0KWfY
OhGHVKWHP2lkYWFmeKJRre6n7aQwu5QAhGQ+3hceS+KhmZ4SZZ6iDge1Wze/opoeIN2/RHVCOpy9
G/A79NV7IYio/HY4jreu7H+GRm7Rd63Kcqt7z6aVk2S3YdWAifZ8P73rGV1q+h4rsmEai/5D69zY
VBYk8hpyDJLAiw9SPAx6fKVOYrwkHlIX09tjjEKeZ+qWJWK8a0lc3JqsEwgWYWdXII1oyhD8NTut
jHiNGtIyEREPjsC61S6hVyCpKiE2PkbNc40el3WNehhnsqnr5KHqXgqHJLdevMCrO/uDf9+mAzA8
b3qbfVxpLpcwtx2KTCEZGsuIZ6nqK07tYeNPCpawAZLKViS/DuaXDdolNctfx2vOcbI44Aw0mKcF
t0faO+fIB1JNFNGcB+emSP+ZVetdVeXMIVrBY1a3xT4Q2UfqEhriLuWXbyBUGEwH2ALqa2U1kLkE
vXgDCs9bqIjTEVx/4Zg/nNQnLvFxzT2e7iDZBminLmO6vKapBo81AMq0gppwUHt8nd2vTMPyTbFA
i3w+98r+0I5bMeso32ps1V5r/qpnWZBLVs+I8otmYMJAbJ/sfWeDAhv4sQM9uxWGsUUFseufbSv3
LmxzV7UFTSmrPQ6RAnVAI+NXjsmwWMCVzPZr0KTAlCOjJOpsjBmBqA4KFNPHwWT728Qxu2vEG7Sy
SeyhVcL+/uJLZrZBbn7xIK07+gfLdl66rHooGJSlYGHuUMnmO1wAKq13UY51rlZNEMqxPYw9413y
yFP4otU5i5c3xjWPrgdJGpgYjYxNPUfzicBu+AosPJwBUHqL3cFdGj/Gki0uvSVKSQx+rVphWuNV
W0ptKEQbiHnuRAuFc6u+q3r0Tti+5s2cwB3WyZlmM+qsbyjcmqcYbXuc0sJHuKTh19tfsyT7Khqg
MWp7eBwNfG9MgpOz4eoPKxkeTBv4wdT5UEVUcbR87EngLy0aEefZwqy0r3hxVfce59GXdObnZU1R
Cch+4ae0c1sgxiX//NHWoDr7nYN8vKMOf0Ev825XjDRtPVH3qFOjqiCsi+nDkTytSMY8SGPWq1WI
cuf1YBOMmF5YWYopV+OFi09OICImHdaefTXpyUKva0LWBdD95HIMzPnLNJcXRnxwKlUSuvgp2a6Q
GKizLfqQJ9MSH+sekbf7nmhF5YtfbxgegXVi9Grmo6G8g4OiCCsLMl6NNAr8Ku/ipMxusZ6OZeef
GqJnOs06L80vzug6mN5YesCEN/MYozCMEk4i8wD66GVIWe5Evu+zpKa7KxHgKB80YF9cqwEOgWTB
5zf9fGiz+MsHTGJjebh7Bu1HUhnjqPCQZYr3GkCeYdHeOXIiAG564mtomCu5eIXy4FCmkf0zGfY2
EcF8gMGOmsCCfDZPl76s0vtG50cXdyyYmhEZut1Qr+S8/q1FUivjXuy5xGy+Kx9YqVHNJ8Jg0Pe5
IBnq4DNIZk6OnKMdXbfDk4ga2YRMVTnGB4psKsC04aF3nSvPE35Gv2nJnLGh3RKH3eBYwVGJXt3O
2PRCLJqHctnFdn0wGpievnOFEc/JbwQv3jzrHR3GBf232iw2Ait/ZhW2uBvCKHCquqq/GytR7SYm
AEIT0qOSZy9TN29OfouxuHH2gH4elpaMan8+OMOj2aJNKan/u+IJqcxNJ7SOLSLRNiaXEMTvnVsk
xkEkNpHmwy0ql1d8KsF2YSKGJwO3YITDc4BZBg7I2qHgN7awCVgKdgtE2KmddhZNPZt5H2QAsJI8
bfB1DqhGaT+2ejDq02RQHEXZAYgpznLbIavJDMCTMamhTfIPmJKG6+JTiTZwF/BSzUcJ7wYlQyuO
2ohOHag2lHjszqYodD1wF2ycuma2sJ4SzE1K3GGeWrGDRPXYeX7LFG5F04we+rxOnUG5KxL++GCK
DM2mAnXD1X4aanKfRkxn22US/+bAK3dMKexzQRcq20crL6uLnprmNgpkLY6ID2kPFFTBja3BdEYN
8lA7y3a+Fcj31uO5TXgZ19ZM5DtErrkV74GMb/2sq2NUoVs0uFbfe0bpO390V5xT6b136DjZltbO
feWRhw46pUMM8GnPE9vXsl8uyDvXDpxPx2HwePRic1/WBt8x14Uoqc1/ATX9TfhSvtr+C2Jj8J/x
mxkL85zE4J2jAidK3L8LI9bnAcgfQVYIkbELxuSqj2Ib1biUe6A6Ryf2jTc5tH/GNkJ/s4q6iZ6i
m2T4b7kHQcgAx2B+iiTz+AWWmYobk9LD+OfEFEVOhS+bcWgY8NZBSTFXEDagdzp5Mq+AxFWS+GO6
7O40UbpBtjDCagRTEsRXyk49hMlDgsyS1VHX43DJ+JumKXtm2sit16L4BFERAFacUiTlwcabu5OL
JCtUZNKE1BknmGBM9RbASei4ao70wgzLtcepZjjiZk7AjgO+xhxMcJ1R9lPN5UcfaP+sjI8x8j8t
c6jOWAMeZxrPcN36o4wDXdd50y5vWXwPKLGC7sb70iLTcqZoZKVIjBVCZEIGYn3xGOOiq2Uv65HR
wzM8bPuuvgi9moeWFJntaP11QQTcOtCNhM0snEXta5eduR88IlHSm5PIDdN2d+9pSKZjrc5KxEuY
azUw4g7opPgmjFbiQXGqznGOR2rIA2aLcfqWmvb9NC0+VifiNF1rOXUy+NtbKDiXmUVBohUPzWLg
tu0N86YwBY71TLuOOppACn4YxXhvGuleWMNDCohrz2D90laHIMnPmmCSa5mTKz3a+rNMBXdMuZiQ
5Ypz29KoeBHwUh7TY247ax4UJaNANtfN/p9qZhs7Ef+Ys3RwF//NmIkIgsfEfcHZrqx3wT4Q8Uo/
7oU0b+wbwoUIh5gdFQ57RgEqly9L5ZJ72/roRi35UWYZ5gUy5IGe2dtCeCve3IFtMDE9gF6HXJSw
ujwlFS6TSXcwp4smp2nWGKbwI0LnR3aYAuSC0IKyMHFCW2efWQ56xR/bZ7cr4q0kPvcUJDpcvPaP
1ru0m38Mq3b3vXnp++xCp/oQT2wgZkmh3boN4FymihAzGC94nR0qTHsljS+NAVbIAwIciukAuKps
W+di5/aDkPFBJzz5foVFfTLKd9rvFhEvHl0ymXUh4GnY9TZOx9u4FGoPfu+5t+xhi0cEa33FfL4g
m4syD/VA/KBLhnBsC4JNDZsNLt0Vm/7PbC5PseeeSsvrCIWrL0VC9ePnguYEn8IuapczNJIjc0Qb
dy/sRtGm7MGBFZK/Nd45kfNn0dHOLYxlA6TTtwQJ932SQT1A8x/nZBxOwfyXyRNQghTqVFfBRw/y
J3S+65rEeW7spNyPSIhp5Uuxc6b0fepYoVS98c1kAELXDon5NZbUUKgjwm4ayA5KoGCUCS6YQqUg
8MeLVyFErKf5Mq1bz2gI/q3Ef6ccjjOeqwMU4ZkItxFg3bZXyx8jOFWQhTaeV52h5IB8HnkkAT4M
eV+Gk2nEsAEjcR67+knk1sQKFQnw3Eokti7vdim5JUrv7OQ6YSTzmqwLzbYUxgnnaLvhvSEU1Kqo
j+96H1mQkbDCGOr2QEDAP2cQIKNmZggM/RnDEiFWzxdRIuJyJghiCZr2JbazHVCGiDsDL14So0TX
lXWqBoAHApt83qOi86PPuJ2T3QiGrkBxWbvcBsimEHO2b5XJ9Ncr+1dB0Yj/gU1abK42LN7RqS/+
8bfHVIDWzpg8mCI+cxVcWvYd84j91OUrfiNhRcXhOa7dySTs30qrgwde8ECNRDklvHvRr/E/RLxv
auYPrsp/7AwlTM62sffiGXUBV46wdutmY9OxxdqWFm/ydORLsPwCGHFi9Ee+s28NSjek8v53Xzvs
02ybVgZP7pM/Ai4Zy+8gd/9Q8r3GuX7piyLGHgV002lQro6lxBUH78wcs23X0krEXbRFKIVBgINQ
5EZ3iSuLcGS8XtDYon2woC0ZawiJPtYxgnxQTQN5/+9TMJ2fMxRzK8pX0wAbzMSMgDcB66vEhXt9
V/XsAvPEikJvKp+8m6u5f+ydV3M0YVo5UJgUoKHDGBH5PSGZfyw6QDbAy3esaHh3s5YeZygbClQo
oUn8IMpSbInWwLa2MZg0COiPmNrcuk52qcN0JJK06griwVx7UVhIUZ681KwvQU3d2hqMQHFfb9CU
MnDlrkAohAEdbBtiswWDrokzMYjMQ+wDk9UBb7nKihlbkZfFrHeTLpK0Z4XWsuRk1YiSGU4S2KuM
575AIkQkMteQwa5fxN1B4uz1Bh94uyfsUKgO1xX2I7fKJOOhv6MwfkvXJxcEHeF+HSxNHtdf5MXH
YIDwalTpwG4WOQ+QaARhPDs9AmQ8Odnev6/XvWMpCQhhDMcIBVKh5Tro/lPrq43j9maX5R6l3Xcw
SneH0vJIZCH6OwgW26StiTsBJZ6Yc/E3Ls3nWVKu44F5U2lMwo0g2tEpQPeyU+Vghn10zbKFOIMe
r5hrHItL6SwYiGpWYDVer0V25Q5L1ze0QIYNLfJiMgJuudCnzuWgbXwu7zmdHMzWC6DQCiWgYfLW
mL3pq5qStxY63R0K69YR/AAGpnP9KjDKifMOAufZ7kl7Eemb7tEQRZK4VMuDsKZSn6Z/kk8Re++e
hqe0uCHTdvmxApQ1jpyOttO6mwAhEkL0/Cl1xM6XGk1yhru3jvAzS3PZ2CQqNFZa3Y1Ev4TSdkkZ
y6q/uXTHgzH8cEra90iYeedvADTUm8LkGwI2FP1rz+XRqrEFWiQQqBjsQIZ0MDZD4m/LkVU8AoEn
LsP3xsZWUvnW32wKuqP3H9R5FDTszY64l6vM2PNTj11ShsZbWGTwCLLmOlkiYc1dMarx+tcpLddF
lKsOibL/jtZ8h1Zrj3momhge66oNzjXLumA9/juD3jGt/7DQ2w5UPqHFoCtpp3w/MQtxIxbjKXIF
gEp0vwrWCHAMXiCnA0RE+A1N8GVe7DVH5GOKDYeFRYeANmhpceSP5zbjpjqOk6A0yv45vtnfYWqR
yN1IpUNaunM7j4hBBFxjvbrgKENsR5wGTI6bNZeUJsKbsG0T0bMoZzc5PMKi7MZ1ZszLNuvQFArP
CdupIakQIE9MkxaVPktFtEdgcOCmK2IRBDqFdIKESgsx7214oCm4DNh2aEN4bwQ+U0sFfAnSfPCX
ydPI8Jqa+zB3sthMbfCgxuiBfaaLO30IgTUgADfouNlPt0c1PVgmlX7gG4h3sBRHiFW5AvM/Mikv
BPD+j7szWW4c2bbsr1zLcSELcPRm79aAJNiTItVLE5hCUqDvHD2+vhYU+epGhL3KW29ag5SZUlKI
IgB3P+fsvXbkdbDLsBYIzzDm3l6AS5P9TLXs+EDc2bY2MmLtyy7fxka5T3TTXVs6hSw0YrNio6nd
eFgF/dwtaMSjWbogsqqB1hssG+Lm6FbP25cxaMUSMh4yxha/bNS4/Z4lYptpOqq9+WGFvW2xYERb
u+3I1JmyG1qhW4xgD9pAH00J67MkLfDoQJ0thHpLIGmFDLa+OD6pVk+hJFgcodoeHsM7j+IsUgDw
SipEv6Jljf69f2bxzWqA26n/3NCSP0QZdgDEdt+F7YLvrM9VQ9IfFIMzsDSGVDayNB0wJl0Xz9Yk
6CezeCghdezJmyRbK2JyPaDhmGrt1qzfndRPd2DT2bE1WqaRUPx1EN+4tkpI31DWC/QsXG9m0teM
3FKOUMOxyGeFLRAZpMviFuioybsH9MQve2o6113aKkkhYmWV9nOb4j0OfSQsHBOCbg8Uma2RylwP
OaM7GkFqMnkbqNhxopBSNLfsiHJAgY8pbGn540dcqS9a0qKzcMR3h27iImvtcJn3+X0rKlrM870L
NhX2VJhHG1jvREYmCuu7qC91XJAbGTU02TWxTY3gJWMRPgR+fbHNtuLJIJguxo0EqTxlSjYFn4SV
JetemM5eCR7yDudKF5ffUZjoz8IgDWwOybQFiqgcNyrQ801aM5PWquE+ShAe0kbBx5YFS6Aw06kk
PAYgKs+B5Z/hGnOL9W1LdqNlLmg5c6weLpU0SKAyJ/zuh0ZE7VXX+pg46Hyp4lA8jU3L9qJwy3WG
bPflEK9cGOTVaNXH0KFriUf5WZ+ep27Q3yqfMCw8bz4sOtxErPdghCQj+Fs3FcFN5lj5Ck8m1Udt
7xuw0zgIxnjLMYG/xss7vXqxI8ETbUbk8gCOXfQmf6aWQUzifYGUM3TjyTYHCidXjqvEwl1Frott
BOUWLQ3XpmL446dIVfE66MqHzJHUNEbcQdPWYbVAal4mYal70IZAc6pMVJJU38aMzM5leTWJGj3p
6fCZduO0psnG+KDb9gOXhI7gPnIvYSB6UOLDUVOHcmdHF8UaPmhadHcswKnX+lrsGSM3wThPm3Jn
IH9Hf+pr3T70RvlBxR+sDFHvlKKPPXyg9mWwNNQpdci5MhftKS+Y8GcMT7wG3OuZpa4negGpRmla
B7wmNd6Ycs2Nfs/kVH2TbXnHU83liO7CAo8fKLkKkyK+BNj4xBypCjEzWoARNuRmc1npmiajsLOj
vSWYKZW2+LCAn4WWs2tS4ex1Gy2O2Uz9ySkrsun0Xhya4piEoX6s+nGR20W+18tsWY/OGtIKc+MI
iHfozOCaNt510Yh0RK6Jn3j3exTK8RC+CQRsHUWobutX0HQ03qVz3xX3JqgjHzDUoqnxhY7B5EVB
e0Pawguq93cB1ngRz+IdQ5/9sXPtPehPScA5XHBrG/2zG6lwwhPnXauzNb+OfllOx2GUJZERxk0T
j5vMohfg9gHDgJbNlz3ykJvnpCa2QSasrD7/Z5W14QP6061R959toO9rdnV83IVPVYmvduwVjJP0
2pwQKHbP2LjqL5WGI1jRzNuIhE2OC0/fUTs9Rgi/S0SFrVGhZDb8Uy4ar+4KjvzGJUzch6wk0Ye0
7ftOqNtKs7exZcHAoomdu+HH0Niwo+D7RD7TGS4FQCBMJ3742uTV5ou8+f8rWRSr1t+RRZetfHt/
K/74x2feRM24+/jnH18/8RdY1HL+tHRXdQnD0xDOCg2q53+CRd0/NUuzBF1UoNB//AN+cBP+8w9N
/Km7uqqz3eg62h1D++MfNQCA+Uvan5Sx9CkNg7Ovq4r/FlIUsOkvRFHTZEKjC9XiP16GoVrQS8v3
t9uI1iq/7H/kAz4Vy7ep/kOgbgnuYWu6VUKqFgyYURPQ6fNv9aBPkRvZ97ph2ous2iSIjuIXrHYb
WTbPoscWgAt3je08ukVFmercgWy1NOahQ9Dkkss+KQniCt5KcG8naxZxuin7qp+St9PgcxyT0aUq
6rslOHQHyS2T4xicB2f2fpk41mVwnHs1/kqc53uGBCNe/+rgUunWaat+L+QT0o3HgbJjQQb2Wmol
+cV6UnrNU1cfoCwb64i1agv20YhJRXQG/yGVHBlNXR085C+EPsvpkE264mX+sIkGWa5iLS2X7ZS8
TmFxxznAXQajhbhOs0h+rXzaYsMenRTd5m44D3M9PtodHi4cDMVsyALVSkqdiz9qFnFi+vNU3GOY
l8eyfglC3klCRZ7Like+yqhru5Slyjc519HqhB6v1wLWFwwP7VCYRKEJFd9I707Wourj72YU7pSh
qT2Bm3hV9RABart8LZX4LiDjg9kmDaxBZaJYBOLeFG9SO8lGdjvLNfBwwegc09hayIyhZtz1r6OB
OlcCPdBy/32acErYo0RiXcTwTcKS/Ut9JOr1mkmqXnuQziYW+AtQZqdWfq5FPNELYvSrGOYpq8kY
KDEPGf30WAtGlw02CbSum3ZgmbKKXevHH5VtbB2nvCux8gE1ohs1+xcIFgX55+zpEBA2n4/7LjZf
i4QJVg2eYT6SUlidoGegc8DEmC0Kf1imYXhQbGa7jrgqRn5MOz9a1iZIOZWhflTVz5xmqUnimRiU
Fpe2X7uNuHfNuRYwiCQeGlJVA6KwIzs4OlH+3UUeuFTID2Vtbwrl3tbE2e9okosGR7ubv9KH9TWc
cVx42k5o4k2jPTGuTDHKvWdacCg7+VwxZNgS9xbzMCDHhdUh+WDhM2u/xbV/jzxbweKGrYU7/bGQ
xYV++T2BNM9lbd3HOS26XJhn5LPfJgOxPr0ywnpLqAZFtmX1YKijPoqqO9EGWxecy4umueo1gWhs
TvcZKZEUiM0C/s9W9smHTVgY4iyeLsdGcF3n3EajxdQnPcbSIUf31ERIELCWH6NiutLU79kdo3u3
meSubSLM5ILsRmPauwEj15lbZzaVgzSjImB9UN6A2NASTxq6vTwygBaWTRwc4jp7nQz9GpHTOkZU
UXmk94vaWbb2qqvYXO1PsP2vlcZcmBLivQjZZQkVjHrjGCbdtQPLNs0MrNxfj4n9bBru1mlh2pfJ
61gCqqGlvI4q7uaCyF7AuEybnX5XtNZzrFR3zNBnaH51F9FNxJ3sSQAxy/5pTBkO/LT0X37AmP+R
t9kF/X8zr5Hqf7GiGprJqs3iCq4GjPTPK6reMexBqCLwbOiIwAK4m06yyuPgcxjZfm3/vtaSY14W
HuDQ4fDf31hP0bss6uJ78x/zfkz3b5S4Lpr/9eun9Y/Pg89i9da8/fKJ97WNXdtPOd5+gsHgR/mH
/vrO/9cv/rUZ3o/l5z//eC/anCnf7WcQFfnP+6QFwfp//vzP//Vj57eMH/Pe27ePQv7+A3/tq7b5
p+agLDFNnjxgPRab9F/7qiv+pOh1hKlruKyFo/Gl/9xb/+T/OLbrajORWxPG/9laFeNPuN9srfwA
+64B+vS/g+u22aR/gnWbGr9EU+fKzeVmYMOeb5SftlY/UJvSUWqEP2F9JzP60vwV5o8Pg+8QQvOv
z//15dK15FabcEqOUVQ8pjnSN9gu7e2IpMkbClc5+0RxbACw+QerJN+C1L9iZ8pO0CMg/kGJW/um
1rXAm4K2vgsklGY97Mon9pZZF66Mb0KxL9SfINs4R9poY6OFq34b0/wlC81hJVEYLprYyS7d/MEV
5nqy6AzX0/AcMh3aqp2QmJZDkmUKbOt+aBeHv/5fLc/dIFqadKQHkCbw12d2wheQ4FiHhhv/x4+2
ZM74JIPj6ZDFWTpjiOVwVC32qNWPz76+EOKdOLtWYZ8yNqz5WzvH2f50W/0XD62Yjzn/AqtzrRyV
954n1tXn+8n47RhkChm2E7x92p20WRM/eaDxiMWnClsComyQacQpb3tjZMqUNwR0BANjUkrIIBjH
Y1AikFINdC3JYBwsHzVrkrXGIlGJlA2V+izwahEXq4GZmZVcPua+zWCSlg2YoPVArmC3Ki1z7bvt
zd//ZfqMhP/1L9N0bkXLcTUTAbPglPnzXcggXtPKwoI615skQcnEwzJtcue4xYY0hJGi0Gb4l0ES
zGsgeZgiAY+quvLUxfbGKopDoA3J/aRVn7XTRNTUKfF5CR3SPqDGaZK02PZqhkXawg/Qu/Fz72gN
3BqiW3onOI3YTRZ5jdLNVaOjE2evgaQXNzBN1hVmvi5gNhgc+ncGh92/WYv13x5B0zaxSVguRamw
dJO+969/vBHknWn3QBDpRFprI5z2gwRcLMP0KCy731qVanpqTYlTqYT/vrpfr5i5fm0lFdudne6N
3t+ohF/dlczud4OAeQsYm1oyG+7Q7Br4oFjlFfVOcc90epD72Gi1J5nUuyEToJgUNk702XdtG1ne
31/cebX8+eK68/HdcSyhcnx35o+//n123U8tLHXLo1d7sZxerrNU009CL85x3jqoCiavgiA0axFo
mYT5k5yS6Nx3ToOjonlNCqZpNnpvht7TRgG7jOmfg7iiTixPAeb0AUXewskt3ggjKp8SrpoUWEag
ui1jMxpXTHEJjNKdD7P/cEJVIFyttm00kBFiY0NwLcKS+5Swr1AdLhTRHMESOHioQU2PwRhE6q7O
PcsKzBpFDQ6HvLyFcDPcGMAvCcyajP52tk7aYTZcpjiyj2EG4qR1EQ2UXdzccz/e6KHk4WvoJiIP
3U1F+xxWmnlApTQCcrkhcx4+R19WL23cfzZKsf/762DPe/pPDxnXgXYzlRxQPmGw2/x2nzUYmTq7
GfFK+lYBM6HRYH8jvfaaWN3rxmcRF2CgAQe8k43HHfM2hNDhBjN+QSnO5D0fV52iq0T8BfXV6VVl
JdwK5KJj0lnKHwnwLqhOiuQQD4Nxzdrx5KQMQnJNcvmictZ7ZPLGmMptMeFyDcFWMrGvy7VBk5fo
R2dJKMppGFA+lOkAYD5TeDxHRIwOXE2j9YsdEAZlxbiBf9WlO1ckgbshEgeTwvxwT35PW13vT40x
Pjllbx7SHlmfHZ8HLWwOmhPKtRkEkB9GBycZsVlYqCVGmK7bjoJGUN32qDUWmh4hoHRUrrVM1H3N
+SwwJnl0Gzpl5oQmzR8n9ejDQl7a+vBEvNEAcLrVvFYRyFM0Jd39/bXT5mvz27WzbVUIk2MCRL/f
l/4+ClIFOYXmKc7NlOQ5m545gjJOVQA5OhPW1g1vikl11nFGLYrP3j/YSORWtY2C8u9fjK5x/Pj9
1bBWCQ42dAQcnulfn+gi6YeaEbfllcY4XDi7Rru6kgTF49onab7SKEft72am6BfCTJN1aAv1GwJf
Jp+dTG7HFoBzkFXdjhhEZC+xvDYRUZGhrb5MkSMPZlUaZw0mXmJnc+RYgKc+BoRGxN+hgrrOnxu7
B4Av2iJzY/SeSRechmYz6Q5yG3S/EBhp/fvqtyQysNW6RJpJ1pulZGiEteDm64NutcBM59skLCAp
UCKmRISQLdv3lrtz3R5ECvQ3IDd9s+mlKne9qdISbOU6GPTgGHbJe+zMcqH5s2C4Wj5ZxyQcOatW
j9RNJHx9LSGFeGYy3GFeajaz21P4F9VX2dy08C5NCmSASg9VrsPLQq4V3dbR3EFWQpypu0G5lKOx
6/V68kg/A/Ubk9CGnBDFZ2PaN930HoDSW9Um6VJRjdlSGM2j3unWwk55aEY1wxnYm83zBMELHAsD
Nb3yHwpyYGtd3ShNle1wXq2ROLp3U8WPhG5evKJZ1FG5LhpjqMmIg6fcVmS5VHqXX0iLfImsaGpX
bkB6RTzqkgTbnltT+k+o/zD7s6MW47iPQie5jny6ZZC2rqta8bDzmbuW9aObSWZssqrXZ1Ra7tQO
21LRXUT3kky+WYhMs/wpv8vt6NaBB7ofzSLxkGq01IHtc4GFG3BGc+LkRdun5FprtGIWTZKLi9sQ
mRKSv6Xgh9wmE7B5aD8c1zBum/hSySsDzzVeAipjD//sdKrLbt3qEwSrTCYbpr7GlYrZm0ai7Sa8
glloPRE0mh90Lcu9Al/dgnAThNyknR3a6StVsEh2StXZ0Mw6eqgBS6MSgyYw8Hz7tQY/CD28LG8s
Z9wP2mDe5SWc+rjmuJU7rheoMQM8ZQTpHDekToe4O/2kuy+CsSPsGns2tv5ohWMO+sbAUbaOr2Pq
MJCM4Llg7xwuI0FmltTk1QcBvE++Vvka6OoeEOeLMe8+cewrx6yUW8WYVYvSyndD2kS37LxbS1oY
nDMlhMRTiU1Qu6FnkThG+nH1GeCv3iJw7PfpQ9n0+rpz9fiO9GfaGTjQi3WlFNVsMuVVdITp6gY2
RDMGGhwQ1GHEVnWLOnwTOD60ISXUHzAel8yJHAhJZWEcVt1oly+4EZHXtZGndIVYxT53dtoCkgv7
yThqsakuK2sA0fW1MUQthLAeQLE6a+ECH4OzaqcN2OY9MnTXiO6CFAl5xozdi0c7v/EZ2PbpIw1x
EXKzs5jzfMDXn6Ye/q/lRvJqay7bo1a7J2gb6bZsZv+PdjFdQf/GIWbekkpxAkLI1lHgodHjGxXx
1TqvNE8lgJBDCwa7Bmq+J3CNb8oEMgyjHnvXFjAnFKV5TxLMRooIXwurCU61yN8SCvGtbdMNAI9A
FZMw46kqgf57XpsGjchGp8vQPRQIQSaTzbTvEDFOyvdJsftVKOKRvEA7uyfBi6aVbaNL7exNlDsW
racAqeFXddLhDEfhp6b8wUn8o1f+o6K+/NiJfm4oONSqv20JTHUdmrMmNaQh3N8OF5w30klMme41
Ke1RMCDJHqfIsR7mqiHg/p4ikyOXwXRsZIe4hJ2CVbhjpFurkmimaOanNnq+yWJT7mIZR3ddo6Re
wAyycjd+bl6hx5nbKS6M9Y/VskNOH9U1/vXKdFcjvY5VrqeBx1V/MGGS7py0QQpDmbqcOPKfB6dd
1noXHaPRndNMUeQ4+L1gO7z4EFA3TitmcMx46Yw4JYQNQV80H9C+PozIUJPOPnRfr4ZwUV6SC3kR
dzGKPJwfdYnMm35U3p5zEZc8cyYoYTJ+ggoTZYZrm605J/EoYJYtcTrAEuZ8MwC999clYsq9AL/E
gajpVtrM9zN9DOoWpvUQbZvv2JBZG7ggYC/5Uaua9mBLUW1hNPe1t0Zzb91Jie4kGTj/5vBhzNXX
r4cPOhiwNXQusGu51m/VWTEaTZoTXeil89EXsQO3YNpguJgPIgwTPDMq1m3Z9veQgnJ0EkBxNVOv
N8gwo4VlF9U+gtYVotK5D4LgNdb6fefyRLqljNZTrXyjXRfuyYW5oZAwb0A8+wtQkiACQYHE2tQd
fHqPGBgavqsywpXs3ArkM56dr3zMWm2Z98OCOIjyJeUGPBgxlNcg01a+5tyjf0+I5UP4imVmARc5
eqaN2P0Iovu/PgKa+ushzdINamNhO4YQGn5V+/cq1nH1HswaytnAcOVaQfRxgrniU1x8vVMJ5esS
fOXg5S1+rlDrmx3JBN8MLR0ONdxhzQ7PubSGY9aML7JCAoSIeY9bFUVJ0WGym48NGrSkDGF6MQVo
A1hvCzUcL/lY7YYpxYSdZMPBgAZ5YagMPpqsni6y4VCZlX2QKUrHFHei7P1yH4RDeg6IkZQ1Zqtw
HO8LoEQ3OHC9yNaNU5GcJ7WuNn40TetqxFnNGPCQOeaDT8s8HznEJSqEZK2uEo9srmrTAMVddSYU
GDDpFSLpRvXqeW5guOl7PZT9Gsv7PSdH85rH/QbO7PDj+O5MayqX8tCMxjc7aNeDaREPHVlnaIhY
vX2/Xk8pGeaA+/JLznjZmcKVggT8ZEON5Zx7Jq4VqkDaZ4j4wL0FwJQQ//rTjrNggIU8gyhXBtqt
XshnYN2MXWmp5yyWHglL0tPz2X3WkPVYRagsqlBTT65rrtgL8gtBaP3y78/Q4tdi7Ote4VYQFP6M
tpiQ/dbLAbduOGRBkSgugP9OOTYcM3dPWIHwWSlYzfWsv69rGa8xyQHo66nYEhBPsshe3SRosQz2
/v5ryQoIyesqYCHQHo7s69pZziaABgQoDwp6amERXaKrSrW27Frf54JkPKT56b+pC5xfC33+JhOR
F4+4TpvKoKEzf/2nXiJQMaEAyUHmMLB4eZYq4m+YKzctE+DdmFjNDjphpBnpy9fZXCQaouC+/6Y5
wbSVJQ2sAY2Z12TTqyab8TLqMST3sL0rCmetyrG5jVCskl+XHTSsgBfkg2vJgGqdVtwg4wz9VCKQ
M7WwwjXMATD7DvMqaXw6VuHc9el426vpqR7a+qZWQFcZQPm9uCR+gJzgenzO5qudhnrLAd4390aY
eMjrlPPXeX1wQ/9HwzFXi9NXwTnmmnYfmXa6tBq92cO5Rw0TjBdfPIaZQiRQAmC+c9EJy1A9hI8A
RexjiUR8Ve8mOzfvrDHbWn1LwpcbARqIU3tvR08ly8hKbQzr0Jcu/I6kS47CcN1t1LpdsvVd+4aA
9aPoM75D04yFPxmoMsGHhL2910iVfvAz5+Hf3LF0mH/ZB+brS/PRdSyVeDvLcL66eD9dX0Xw4JhT
G3iGMEg8YLMK8mpXNmjAwUgxFcEhCJOpZ9aB9QxKzqSr0PfEhxOraPGwSJKYgFmIJLuzDmN1p8Up
hZVtnhksBcJYda1rYZAAxg7WBGixOx/TeRpW1KEzH8GH8z/hXeNPBfFA8oZqzqJs3f+cxl4g2IWq
hGXwZnCpDhD7HFUL1Hw7mv1J2LU3kdKkxXV/No1RrJ1xGjzsOJdqeCvJkY6avgdzCOYBs9x2lLq5
7MP2G27VDSR+cqbz6IEEALRxZgx+UxOBigbGoxecz5OfLVrD3CNZ9pP2h7k0aoNsoxiYl/MAsVbx
OpUtUIvAy5h+vZFipQ6Bxki3aumg2Lx9Krr0cOL+J7QyW2nc37h20TRZYB5agTCOoWJBTAmy0d4t
38DcxSz5JvphAhVXrNTBrqa5yPaLrJoHoltK1V5VavxhcC+trCjYQtrlAIGMZUGSTb4h6QzvVAwN
Jm2qZRFaGy0Hu9uOzdpwTH9d4CaAWwRwqIkoNaN8qWVQGdJoU0i0/K2u4SWNK9Ifoqxeu7TjFlQN
1SKaP8iJZ8qk+YBxoFqbbr8cdZOdj7N6IQiD0UlDXKU+ClflNbHKJ5LOQEkWw4c+pPu+FtPWsMj9
mpIjBSfQGEBTRS9OMV2cxZQjt7cCf6ePxZ7Bvr3TWUCtWW5qzFknAZz2KAKpiGxtI1gqkEaF6rYp
4tmb/MAOoT804GYBOAW8VwSZTdDoaA7jcg62qeK427FAlBuWyl3hN85RqmaBsJLTIgYHA6xY7i95
zqArTvQ1NUGqVg8zdM2CcK3MrgBPZVn8e7Im3sWjrHcWfc1QX9G4vgYUQkRZ+c7XK88SZXjSAlR/
uXrWje89edgX2WTfel+PcABtZNTDAgmqJ4OaaJ9O5mNKMsxOx+cAZNo+xeE3lvxxJYGCLFPlW+5k
zNo7wfRdJUUGM+KxC3VGMUKHzmFzjWjT7gkLORWO8Dc+iSEIUrWLVTeCN1ZOeK+nkDfc2SUlundl
iPZR2d8VStScvj7UI2DkRHeZTfLYdyF6dQ0GQ9LWzDKzfjNOSrtialoqA1wShkYLdIYodirdY+gC
VR1gFymox07SpC+d2bVFX0RWI1PYut05FZROLYsOBFWIbZZEZDsp8UlvujcH3ZVHE3zRosHFz91j
Jq+ib6In81vhX470DKFGTDCLylEr6Ip825nWncowY2JN6s3+wlMDYsEJDzqVRapJrjaBcyGeIaM2
PR2zLJMeMDeWQTDhzIAjMWnZdlxvg/7AIhWQNLVMnh00fssBgsUy4TUL7JGrKiTQlFKnWkZ6oJ14
emJPNzfjmE4QvmHpR6mC/xlXmZrc5zZumVyfoawcrRYK/WnFxyZu9695RIuM1V6LMJaUesY9OUsY
rJQFls6qh0zAYRepu6OfUGLS6ca51qKzksHaLYhyKxPuTg59K1cBPYN8k3BDAZBbcWC6iBFwNqOR
Q7aNkpj2rXJH7+edGSW9H+LUVu4UbpnMeRnRrGpb2zh1arKjy09gx2rr02OPAnAIcVKtgblvwlBE
qwT+vaGW00lzYOHqrbN1aIRSphF4l5scg6v6xJmdMiZRXhByFis/2QccCI8dpCBQRskx63mZxpA8
1MU8rzAclUwgRK/1ujDs7gMXIQElTnPQ0cRcLdTNuclxl0t8IaayXiqIxBeqGd2kRUQomF7ec7OQ
7OFjQDfhn96GcqUWoB4lZ4Id3qK0naFt0SSOpaGcirrGYhnq6taB0yM5MuqTLVdhyqJcSNFd8xoP
Cg4QVxgDajZKSkJDzn5lR1fyMBWvZdq46spsa+T2ObXjYefaTnQ0Lc7mYdZcgzHY+y7Mpq/PxjQa
bmbfsriGUUTKiYhPuY2WcSCBkEADd9x1AUt7aaVrvLrNebKMHhRN2F/R6XAcVMC8lgblhWFiXhW1
VxvEmUJFxEbiviVdpdw4JYTOODMfh4ydB+lnfDa0BEcUaciZoFucR+olVZtl5mrlTYVAOakVH4kV
6QYtJNUrcsrUK/Q89ppVRTD9ijwnlDaquqrMOL8CACEImR50WHq6fPZT6OVND0SLdpt6DcNxogno
7r4+mySRp13dVjtARyC1GPWt/AmHU+lbCRQkwdFUbbWrDSJwM42IYr4+7RKg/cFYdiuRkDrb+NgU
yKdbuL1xMl2TwKjM0q5lKJWtKLGH9EvaiCgKuQe7yX7LY4vcltRxLppL7m0eppwSjZLUe2KzSLjY
FVKq30BmL0tudBrA9VmPO3nSJEJxFa7JVmkr4xaZSYezdSzOJCgkq4rvdw1PJSDrapcdd0rCY6WQ
5NzHRneTUfOu1Sh4AMomEHdZFQ2z4S3UBvmRlfUhDsFwxJ190SgFV4VtrmPKrkPoD+hMYtpF2KoI
trDa8UkHHNCPmvphBM21dTBBSDc0NknGnmPV04cw23D9LPyWOkkpzkNUcti1p4oNgVDPKuIX9gou
uo7+0zTMoRSF/ACxkawsDYAqv9GZI8OIbchT/OfwcE/A2OUqNuG2hKS9Z3H5GGhNukw0DiGZdPu1
6ncnzjPFRgkAmzNXWSvh1CzTBqrOWEccuQk09UiZouLudS+zkvxV05MJF7FfnlLk47TsrXAuC/tV
U+9GJTRWokpLfIlgN3LPDGpmdISvLKwsq+4Ls0GNhe55x/TXE3XCq40tBTwAe2pkaJgs2ly/LeVp
gmxL+rGKSyuuCTO2a4DfUZnzKmuL2x5nywBAqOaF0nXvD3pBAOeEBr+Yi1Q/eG1tslnt/gMMRH3S
hSWPKjgW6snJvTh19qx36qEB+z7SlnskdfdTyUNx9OmmoRHClREbnynVild0xnvRWKfIH3ZJN80Z
5WiCsgoaaKsSSU5JMsj8HkTI3PRl7lw0d4NA4EtmZCzksWP5tDs/gCLnl+u0tOvL2IhwzwwjKV+D
Xj6HsdPuIy7apUQJecEBuTObxDlqHR6x0YrCTRXmyUUE7HV+0b0BR+yXZhgRr6qBxUWPP12aoI8u
OFxVGto7oAjp4us3tXXWXAjr8IF7sLo2Lj5lXF4meUjrsMmdS8/Ni1E/IsUadsCC+9Q/0Bc+N2nb
nmGsrdBYjufQqJZx5Oor9qkI4GeNG7EiLn2gH00dW8wY+eQI1kKNsp1uowe2Grqv9mEi7oOL9s5e
fQq0b07ekxxtaLCSJ80jTXgFWo+1P4lfhyp77AWHlqIhdcpyA4is4QXa2rNfxsHSnJIbbNPnciVL
pPRV6xhMpYprU1ZwbDkUjJDdFciYjv7sD/JO6cZj4rZ3EYsHVfJtApPsK7ttrZf5c4YMYsi7mwk2
EGQM5NMqH1mIcIAruoMHL4RjYTyGJWlGxnxEjIj2kGP40hWlv2WDg9mt27sM4O5KSa/p+NGZNNg7
J79xahrbNoB9nVDDVqWZKHHBNrLEEwzyvalq+OcJzt8x/j6q1aacChzzzlPVgBKP6X9S+fLgmkha
m4MVFA99X2X7Cv/uQm3qy8w7jURyQbzqLFAFvpu2AvApXLCuEcdog0niDuehsNVyPiIsW9zxMVkH
fGLoXjhiSu2Ha0bOBq58+E++dWr6Yq856VqzOWz5BmheJSOWWRK+bsavWlg/DgzfF5MDLMIV39D5
vPS0wcLRhslMUZEb8hgPbMIKvCkzkiCfeF8C8mqXhYvZbdgqkwGbxT7VknYptqbPwmW6M5QMxFT7
My9Z2Pt8VwPUXDWa8uQ0hN1IgoyBa4OBkK5GAag8ADeg1sk0cw2SezvG/cWySE6MuxWp5D03DRa7
wGkviZ7uIMp/T0PtOFnBEaODSV0J3qaOxLI00TlZw9M0yHVtzI8hyUyOwUSfPAa6+y5o7M1oVqsw
KUHExfaqp0287nPy2Q2w+VXsvo2wEO3MeMlw8i66ON/hJ0WRr733BrpmRZVL5JEbJ7evqE+2Tuar
8JdfYpKDIII+584d2JA5pZ5DGNTUcAFP59U2YY0Z+kulqpKH2n4f226r94m+sqAurlkMblIMhLi2
e5Z4KM+ggIooOwZq/ShHf8H+vtRG6zmzGn8pFIfAYlOcIgvvKxy+85DXp0blIN8Axax5hwzXB1fl
ryajvS2AE6wyjdl/WHQfw//m7ryWJEXabPtE/OZouA1F6BSR+gZLUYWjNQ48/Vlk9xkbG7N5gbkp
a1VdmRng4tt7r43eeXUM47Vo6/jIopYt8AymwEB9Oi+ZrqaXmuuOmenaLii64M6BUPJR1Fwea5ec
kkPIFBviM6bfete2ES+SMx/dlvFHlkU5u0IDwzTW/7Rm3wWU7J3t/JlKx6Dr9fc+nx85jf1tFCbK
mXCUjJgeatPXlMDtiCreH3/Ie4IizqcPX2PmaE8TD2bzYuOOWDxd2srzMnueGxo/47bqt8nAXmgO
CksCZK6Z1jlDKlJrJvdn3b4Ynfgm+8P4Ki2fiYYmayIcR7sqAjfjyQxjPOddeoWJQSLKnsKDU3xL
NihcAtFHOpLFQTlDUvP2sxS84gS2oBtHHyNMCs4j+7TJvswtbhQ0EUXfpyxPmXAjyErVt5bTEFTg
2e3LAN4qgrsr3kZCioPGHgLg8d7ofS4Bg34My+VVhZHHGx9alMxkEVsi5Js2Jm5JxXdpGoHllezV
HmUzaWSt+LxBwcBUEZ3+4lOZuKQCoXXU2rrOzABbGlf2WEFoyQtEfHfETfXjZ1Tu+Y748LxLXXvM
HvkmCGI632PKAhsN+7jpVMDAFvXH5PegBz/N0jm14INAB/WS4xaWdCtynk3fZkNLKIpckHnkr1Yg
WCCws+MEvnyXg/giMvqetlWz6Y30TYGMCXsOT4AGKH8x1Y6B6g+eo3bD9Dyh8rn4qKEjEyQr9k3G
6s8g58BcbUbTHgrQE9PFJ/O+5Wp6UimOqGaaVrlhLs1HuM1ihg+DGNaOQbyTM0e1rA8pTVElAOA1
ezzC/ELRnOj8TMlDrPJiPFJw5HIP9qMdiCyOGPlhpKVBac65yd5Qn8rnVDe1Vdt2f5RvwBa3mcZC
ZpHXVKLNJYzvp5mUahhBSKELgfy2Uc2PjVm/ohfFhIfhGbosHXtgFPZWM2bEDptvRrXPMmKGE0Ws
3LKgMcLhJ8gEOrpfAmPD1JVbLUo7wFP9sC0d96Z1DLFU3OyE1YmjZsogxp+/HojarwQnHJJvpOyd
TBzmrH/omfLcEezhY0q5dPXhYWp9WuyN9Es01nFqsM9PScH+ZyXYgvxh4y+gjIJMopc0u8SXT2ls
/hgFhTn44hBtlBnE5JBWEGkgtCwV8gwEEt3H0sjGiVH75ueRDEqIs2swNekqRyTEcFXtVKofzUY/
OATo18A5DzIXr51y2Zt7iB1USSFxL8PZxkc41YRLhlh0J8iFttvto5i9FdCFyV6ID11+TjYIJ1Ur
ChiXdkyDIUbZQkJ1u3Occq5iIoYrmzKHjSyg3daYmSjhyljw3ZAWPElnVyNJJvfzQStGAgIZM6lq
6u4nv++DYYzkLm6aPyOEj1PfL41QM8nsIV1cZ0mzltzX1h3AjqKCLb+oXR4dmgkIclQXbgxszl5i
PXYo/ozyU+Kd4AdsKp5kA8dg4Mnl5Ecao1w6LVW/l1+p0SbXkvrCTWXGFMo0pFaLaTiMLXGzSOrw
o9wvYwCkkc9kPvw0PlUGZSHhGoCmA6ba5Ws0aXjr072hyHS0dh9vcm6yu5xcCu+dNTunrM4uoaQ9
VtO9HXXFl7JIjk473o1xDSkuuq8LlhWHsgkuOkQ9pHSvRJAZZWTeTq+dt9bk7azL8ak4Yd+FjNgy
XcW1VO5whW7MiVlh5yAkxLm3lvU5K+Rl9O036UzfcTM7G/riytU4IYbGlv/GqOtopfEf081eia/f
wkX+6QCzrxzmbyMZ3G1o+X/HCGqBynAmuF8kT58sf2YFIJiae3q6mrXhT5PglwhvYUPNcilBq5QW
DVvNUt6QzuyNk0P5QfnQdFRdYjMJaDYBgdjbfzMDBj7L1atnN8e28AIMDq+9pOUq16oPqiwfe216
yAT/+4jtDjMczsYwvrkVvjJrmgI5ibckghPMaLKzx8CdQ05gpTwT/MyxotrfJJ3IKiLVMccap/Fj
pCNEjeEl1bgPwaTiMG78KTtFufY4XEcHFKNOvHVsaMJrx+iNNnHFfSm8PEJ5uof8KgGqirLLV0mx
gD/kfc8wPhPfdVsURI51GUQhdHHu4+yTLSUwQ2XvCqDUmooThDJn2FPydoNb4lz0ScgNy2EI3hMy
nVs5Ho7wcG8I2sAMSBsTLb8NI0AtstEB5jrfAGQi0M0Q1Yw7TrHkWDkhPvlp/WTztMG7J9yjiWxY
jys8bs2G9gq2K3i/Wz7TSXTTrjU5JnZ12QTT88KCv8NLPu0AF2lEuNi5nbwydnGZBOjO5j5r52Q3
0tYK032yg0GPBBO4+kE6ebmmeK+GvELvaEtniC387BzCePLr6MsqXU6ZhoPhg0V/4wEXhmzNRYdH
E3S2vSd2NUV1d0zgXvnZn3J2062SZbsrelKN0SSLoPNBx4vwWHVQz2aB2722F25MzXpL2fxTM3Jd
IJ0fJCH/TnbgHKKo1JFA/HaTX8yRf2oas7uNjIKrEm5w3QITN7u84ZbY22CoeTa4dGP5nuKcYUmT
3APa2gua0i6pYo1ACsm0IdymWId3fkWKvc69l9Aa0OjtcbxQuyYXK1iY3GOtkbvZFnpgWQWLHvHr
0G2cFdIde4GzU8LYmwL+USvbhVvgXsu6EQF/c0fXMh/A9D0PiSTdqZ1Z2XcJpr3VLPo/NhZ7dlkM
HXl1Ek3+1ehAWR0IHpzV/O9CG/utXtfHqbQnxqvFxYkZGXdgo86oCHU1nigVwWHSHQrZ4SUOn3qp
n8wKgif+w2WqCqVptujoVTn6gQXyim76wjxkjNFxwjV3c01wz2wxmhZznWx7lWu7ifJaEcUrgrjh
flDgHdBcfEzh6tgUfbvRXc6GlWM4RNntR79WZcSKsfWioxwd80fT3cfaybeymWEoFtWmdKp5p2vk
3/1cXCAKzpuwIgiPpTFZl5TqbHTFWatx9TfNcl3aoiyb2kMcgExWHkKZDVfKH65c3WC2afm+naGS
mu4DVRWAiSKJZZZKDt2L+4X1yBtgRSFsDPuD4iFvy97PNdgQF0xdOxIoDTZr/aUnW7+ijygOuOoH
nEWZtMSY+8bZvUiJz6jgvJpUeOd1wVXb1sooiGOj2rpFy7jegtDOMefM+pySTNwKIz1PviZW3pML
KnZlj5yYjHlp98jc14zZ1gp89l3tcZR3yFf69FetTKVR1AZ70q9rRDOPkr18bJHF0AlwetN5WBa8
r3zvO2XdXL1Ht5nYgaqwtA72DBBMOcY+7loSxkb+GGYiPzsDbjE31R5Uxk6sHmZQOftpMG/chag6
0Vsafeuj25foYBSIYuUiwdiBx5kmC/pAKPGXtOdORH9HqdNA6cxgAN2e5BZFRUyvOHWwvD9rWFVI
1Kkh6BppP6uMfB+kImNpAwuixW0LdYnRBqPhYFLpTYZTyY2+zg4km6/JQGttnhcMhTie4RyP7atj
FWPQRYAtyr6aProsuTXRO0wkc1045stgEeYLm/Y0282uyH33akRQ9iadR4vXq+rb+svsW+hcCanD
JuJ3KJM6ic6cg1+VmkKotTBLA5hZbzC3dK1NPE/dQoYhRRqznupME/TsNcnS+p2KYBIV9o/qmZbK
DpBaqotj3xic+9s5f+z15DLLuLqTSC64arR1XOrzQyL0Egh9Vm7aAvjjQMr0H99lGQa/7sxwdo79
PPtMmn3vjhfg6x9TAze/lhH2uFy8Jfn0vFPPWUsW0IuH14LH9FIwcV0Z5vBcxIn90NQoprGs+qNm
edkbe3HON3is4wxAXeQWiBT4IA6WO96mSvcCQRHqhpM+zOpmoh2ts8S5SH0GBXxF67LS9D1LVnlM
AQafCu4HQSlwpc0NDYmwxfxHzKDHtI64d0UsNL7InwoeHKsbdz5QobtkLPMnYCC7TLS8qNZMfwB6
Ix3gRzOjhctQA5XjTrkYIloxPuY8emlZ1NyzoXgOrPqkjuIvrbqnXsE59UZtnZDc8JLJC5Mf6FS/
5unllxxd9QEkJOchCCgZ5/VrmDafY/pbL5Le6rFVRy4FKCFVLx97Y2gOdmIyiYhDm0lvwbe1uA4m
pJ6QLfUf04G8acUX/Njxni4496GmWfjislC6qBhIRAV/XOgW599fOJaX58hUE4/2dDNbWjpAnvgV
dbAr5cz23UDD6bYxu3csy5/NYrToll80wyru8nuTzW1t6iI6SH+wsShr/inyoIRHZZ2dtXxgDu5x
0I0YyVa9M8Yr0JyElBgkOBiIW1v7MUX6nDko0kn8FgumzAM9mncj8dl9A1Y4cEJFyksgMApaJZid
IpM2GKj8mgPfwljm5oO8Dk8PIn0Ugt/QtXgTKpWuU1W7j4PDnpg7ZE0i89K4yCkWXoPc1YqrUuWM
d9n7rLImPZoRtbWUFBgX6PSA72Kds46Zm9ckZ1BFDCZe+w4qz5z0rwkqmsi79jrXaftPdGGmiYnC
CpzShYUj0QLNnDXUoVIulO3J0jKqo77xidaAOw5UA5c22qQiLD3BxJnRHnL8QEDdko3nh9WaiUz8
5Pjlh05TCIo7VR7UmPj7YdI/VG+1dyPf7xVLzKfKwqPeevKqK6+FT0fICK7eq0c9+arQsOjoNv54
vAj+DmMpBmcL0JLTUSnluGl4tbGjk6JnFutXfXwXE/PtBmCHsea9g8Nk2JGyCvM671VRXODpYYLB
arf9ddCYPvufr+flabCjFwruLltpV9Y/fkvaXuyT39f71nXH7yVx51gx4ps70IopTVrniZk7Zi9v
lAZ03FcoYrQVioeIUIGbdsI04A2B6o1bNCr9SUw38OAJdxS1dFTIO9dp/QDHj8l14BBLzTngDDhZ
tqYuMD04p1kgL0BVyicKEN8z08gvkA+ipxi+eKwc/jRdp6QNS4tj2Rye6m2eCu1xrGueLiCPrxPq
+Ir+FeOc17O7STPM1XmV3arO4XRsdPelidw6JxMcf3r9DF9HHvKW/hNrk8FNv6Ub5L/qIekxcPzG
VwZzCYS5OoXotgrAI5h4Wtk4sz7Ztjo5OH7krGZsvlKbo8AqFGepMQm3WMVnxuy41GdVlEQhwXwm
BV0PrUP1eeMOdGb4PfdvU8pw//sPiykOz1r5qZVZ/rf381U06tNKeQxBEBmljgyaP5RGWx+YubsX
ZRdyW1ApWETFP189coD2r+lcJoZ9iCBGkCmL1TEZJufmxf5mpi/2PA4cKdbY0u2tKxAZhBFFZ5zx
2ILC8qEi4qF11c6JuunRqq3xHlI0Br48NV+jgms4JpBg4GLx5LRTtE2EDehHC6/Sn9T9b9TIxuTy
WFjR7tdfK+g3pxzopHnh9DHI+trXCxGS1ThtkBlD3D2WPryylnqPU0QmoWcgA6UJAX/EfFqGRhNk
jjtuicKf4fCkD3zDI0PFfe/SwTfTX3fjB300MrhdNIVWF0bRKYPaPLro7hna94BN3/kJmZd8orAB
gNcH78AY9hpa6XQvVGye2qy587bdYPEAGRU1byPBQ0PHfpZhi4Sz3R1J0M2fsLDoj9OQosEtICcl
bosOVyJ54vD796+MU2on/Q6MA/IOvZwbVYn4aXTBBBh9Rz5osORONpZck/tVT2GL597HqHY/uarf
Oaie4JY8fpsXxSd/EO12JE0y9LkXUMxBeQ1156hsB/AZABtHhhB6qdgYiSuvdH1xL0IH+gAdB3bH
iv7OI8lJpebyVYzWuloc2VnBF6un43CWE49+OlMXZy6fdNMqKFvVWL1BNvgee0Fer8fWpdz0p/bG
wxQ3Hx7b/ynxo/xONc6HN7lPbLnDU0t4dVM34Q9ioA4y1vKvei0AD2I/zMpOPIx0A2IQG5uveIDC
Y7400pg/VQo6zbIESlI1M+lZShc89Q2LoNo3rf6kNeBqQpI6R6Pq9vQs8tmgND3VmQzvaBY6/P6d
Jqa3313aoNlu/evrZ9QZXbjXeRszpZXGMVZh7KI+iqjdKg8vLxGq5lCjX19CT+QHLMXlFt9QtNTA
gmZLE698rfHPBpDnripcdDVm8bcBlDpXcE6Zbl7hP9I11YCbdv2LozraGX73hdrp/QASU3s3Va82
a9OxVZX5XKt4k3hTwmLRyoOIRXaODfbHoUTb6xJV7OuqOhSTf/7NYPwTbQQh4SJNLE0oVVStBRv1
i4M7xNaZTTuZao+4BrnRZtTO6YwEXaPwX9hsdn37HeXWdG4YPt55U2xxO6zsTdeVQAprjaThvNWh
RENiFh1taMs6/PtLGyVXj61q/3uO1muaGwiGEQpKsMUmXtTzOXeAFULFoCaPp/sS+/eltO2NZoPG
NDJtXy859nCOF/i/X+1q4RmY8Oyg4uGhdaNhCNREKETN74/F47LGAOI3OdhP1nPKWPTike7aWby8
vwtxCjtk9c9iqzf+qpo0/N1lHF48K9mX1uJps5V5ZRHgLJMXn1Hluz8e9hWjkImEnLdJ8yZ8Tnx1
CTsrXtMRAb2t1MaNraR+MJMJvkdEzdHvruyDbNzIjuZdNsttk6vy5of3FnN06DC6d7aU+aGr0f5M
vYnGqLgmvdLE5mte11wBMQZfTDKuz67tAdUTyzmro0y356MmWnQvBjwNnUDxr5rp2UEQo/AkNzej
QYf3NMktXqKXqMovnUtZJO0O3brmeZmQ5DTi8tR0qgrQW7Wo1p1kBoriIGft3q+ZaM95+wxO7cv1
mWn0wgqYFpWrpms7TmDFDzobUwrMmWaBcpYO95WNYhV378JotT0/Gkxatd7uI1LAa63WINwRwIu6
aqMc8aDo0VgGiWjAd57Z8OkmnMTBiXxDaAOvC5STOe+VptLrOEkXJCtemULFFDIm1otdgrmO8jko
rNolKp/ezPy77zvz4Kv5XEVkZSr3jx8N3LLo11iFdfMwS50fTOS9gBtc8YgXR5q4c1z1H4bhQzz1
5aNntm+Y8a5+CJC8h4O3ZrIPRdcnBFH32oMf2pcO1LSDGTOkSZz5LmxlF0cmNTykZLn+W+1yh6et
cGQOrHEAJh8CHVHyF2lfPwuRHj0fzzM44nVJE3ummvFIPXYILaTC1mX5yOk1qGhvUJ95ITddkdJu
LfKvGCJJbZ41lOxaX25r7h2Bk3jv5jwMZqX+OiLkHm3T0j00Z+XhpSYMBRom5yFNp+7mgiXOF/5O
USx+DXPmIs6FggwFFjOI8UF0TyexiY+ie5i9OYTNgpScyPpojpRC0LsGbT+880WEuZUneRsN7mtT
OjjWJKV6yU/BgffM0FEud9xi2xa1E4A3fbG0XY4HjEttF9GQPX/JqyydIIvrv8bke9swu2uJSGx6
uBXIyNuM4DcmnR3xC5AVPqdmCHpUrGCnyHXM4M4fpXXJNqVrcF503TAB42a6+pqD/rMbgyxNremt
MP2z7Ox8S6g4OUhv24TVHr7pkQ4PbgEau10YVYGbQK+kzBbgZv/KWoXAwQrvMbDbhCYwHjyDzATY
LBU1LQwuk2AqwQmE86uIxBkK4vImRo9J3RyMOhCtf2rtnFuAqT31mfk+IWQwuEk+OPqY+IE+UjKO
Wz7Xhmr0psjvwP0W+YsojRQoJD9v+K0vJvD0EmtkPfnfrEpfFkXwbZy/+UzECtDeGJxUpk5lVRw0
mCPrke6Dvmfy0ITDniHREIh+jZwy0B0Om5j79TjRHU1nBZ5Ai8HyerT4kxmfbD23+KsLquay8GT7
1YDHWQ8f0RNtl0mgLbO/2qQTo42M78hXX5N+DzJZbkwcnsg8cEw9qzmhumDg8Yy9QToFt4dAberm
tV4kt6G01ohl38y8vyYln4cWQ0rK//coqEQHNCVNzqqILQmn6P6erNy+ct1dy+Gjk+kDr+hFZNUL
sv3eaHAOFOVmgJ+OUSQ9lpV1Rigkm5nRsO6dR2L4qUsznoR169IzWU/DbRZ0Voee/pch5dkFMcc6
lFB2bJc/IDT5eXM9K0y8A0zfFBcH7P4q5njCfZ7uy4zYNI6J+k6jcWxVt5AzfbVxNK5+ftmdqtZ6
YZG7L43Fb4pY6lUFPUcNdj+/G14kuD1JFTQJFf9pwEdMKyy1inl4UGX9RInEqmiKC61E4T7Uscbn
+Xy0w/4+ssJ97Zkrxz7kHPmBpCNXI96o7KM20ueC9iIQLSu3tF+EKj409QBl4QBQnkp7eJe3Xjjn
rIweAZy8FRVaoVXXPMVCPgIPlyvDSWC0l9UIuMx+6hQiV8lpvJ4E9pHYf5hzeABuXNKokjOGHJrP
3sbdFcN7DbHHmdirHdcCDDyoGxLLFzeyZ/AArHBxe/JserC9drSOrQDKZv+USBLeZ9r0fyz3owkz
dQbxr7itdOjaB6UQ0Cl8xESQL/8q4gHt/zg5QVuA2CZKcHqetXFce2sKYl5llBxdEyXTD5luttJ9
sbWR8Jk/3CMLDT2fbFwS+8cNBJEahdcWcpdkEsPEgvP0+Oyw3NC3B4KRaSvesfmVz2A1as27F2pM
z5clXRPQELUGjw194398jpp4EPNFIqsDyL98nKXEZDH3a2VIJt0GQ3tDD+GVtkGEjeCYdFxWXRoJ
R509dsh2RjP/xI71E4LHxaYLStd1dPZx7yx7nykjgOJsgCWmD/6Kmox4PdYPkVgOA7qEzca4kShG
xPnf6Q8qWw7SIJ5aL/zDnfrmJvEXkYG/Wqs2OAmIhQkU77rJuWEl/m6RG+HIYyi3N0WbfijcGg2f
ITlY30+eLY0vPOyKZ2gIuMEgtPOAiB835qmrrP7kTi2q3cw7t/C3YV3C+jQOfRIx/ShtHmHffmmX
67IwB2ZPCzIcTK9xgvey6v+6Oh6RGd1vsHVvQ2AEi0l9aAfA8HVlvfez9tZ4OoD2urvjw0ivNw26
NxlY1mi70h+6MSJugf8unbYlljnPFQXrcdNelWk3K2oW5Dpz7lFJ6MfUW2Liy0QP8DyPZwEQtIte
Y6dsdhJaDSttFwCG6I9hzm+LcTtumHJenQzrWMP0J2ys+uItvxhN/EC85Np05bQVfU9uonH6b35k
80LhlZQCJnrQ6kmySZR3l4T+hlfaWoMhSddFGeEXc200f3z5a9xUsdErnpCUCY/54k9RvvP0z8SW
TJQgtsy+dl/RzLLGJ4D5uV9Xip0E39IK4gAe/hztv8kntSFSzIFbie9khhPrStc/CCThVKj7VJTU
37naE5SZhxGZriatvXc46vpdTWtji4HaaI0XGsAg482K6iA0HSpHufOhznTVWzJ12ICJB7CN0jyi
N46P5J0ecgds+zAnHEVo0mi1mBJcBy0qYtCyLhp176vyCUPrHW5Ais1ph0pnXvF5LRPOMr/Bpf+r
GE9dwAf632ljQT99Fp//HTb2+xv+pY3Zzn94JWzyd7oO4AXIy3/Rxhz9P6brW9SjkeDydMfij/mX
Nub9h8g2GDDhcSWwLQaa/4Ub0/+ju7YgtWXpgDxtl5zi/weh/ZsKB9H2v0ZkTdv9H1liR9cNHZsX
5DLXcYQnFrTIf8uQNUvhggGneS1i57EtTBCUdFrSTvNVKlJQQP/6fd45gaE3RHxCsAk+nqsc0rMq
5mI7EcsGG3HF+0FeJ8f0p7n8b3AoVDMuwDLorSPzjr91wzqIk45yg7A9aw49JILEjW/l39Ns3AGJ
STBPVTufEngbOzhNbrDA6k4dMdocWPuTtb+wKSpKTOQ4bPIi9leyD5rSgt/O4NfQi11CinudkAao
f3h9HydlQ21qiesTgLlxcDnWBak0rnouNBn1aYDuSLLFLCr7E4ieix0KYOakGDcRRAmMLfwAnIr1
Lta7577jilA19OM201WTxpXRjyabS+0Y52nC0IfdhxAKUnxXrBlGI2iZA11TGDiZIx9lN2P09ZoB
NsEx7XClxamrg+1k4THQ9iYDX5lB0lFDVlqViUnzq8r+uvTVCskur7WcTARz67jtngGqvteNtoAQ
u9d5mu+b2KrWemV+eJn7EfkZ/mjjjotgw7EInhKcvW8ng3zIIStdrAc0IgS5CjOYXVpGH0P5MXb8
d0gm8S7C3bE2neHJrJp3i1KLRGRbzttwAyi52jMov8bsXJCJjT9uPN3abM/C9V7FGHmSiZQhlb57
oE4Od1MqBKGerfTWfS3d6jrT6reuCR0dl91clSyojDPiveZSkhdWzzwp5SYXPiebzH8vyS2uIb8K
jCT5umBSwrgEo1dtaIyJ0eLH6a9nz7gURv0npxeEPli2jY4gT489Bd295tC9igssAfmYyx1SN+6v
ZGP2Dbk1EaArUZSQdS96wZHSCOGx4Y3c6QVDvSpOUM0RQZTnkIn2gs4grOaWfkqqg5rgOExOQ/Uk
aLYg3FePTNFQmbwc5b1NEJjs/DxXrTKPYQuHqEwyPQCRAt00tsanFGfO8BQPyKw1tdubPD4MpKtX
BLz27CzjcRqSd+LHIHgsAn6N5q89bc42Yx8RDwHCx1AqowCBPBKpN3ZhnQTbBAWkMyxKVHOr3pQy
t+CNAsS0+886fXW7JR4Zzhd3nupj3f90GU2ZymPwkyi5tyfsxNwK4h3QioIAmFPda+StKwXMAi88
RbKJfZOS/rmGZpaNbfVB0a/LkaJY7qUgbC3jqcy8aW827jFpeRzHhJRB23GrmSShd3xnK7ul6XrX
UR54iiMC+UkDpSNtdqZDwgE7truhuHQmIFGTYEhqneFXtrVoPvETrdoujqyDa3XrwsAoLXCZbWiN
AFVaYWczM57SSJISA1CFk495u++pHwLEHb26tbuBIP/i4a7aoNbGm5FIH85psjRyCWaFxhGenNFR
sTdnW1shz/16sP2ivUtN1M+sREfpW4mpqZJvto4zidIAOzB4YURHCRD805J2L6QrUHhbg/ay0s6K
W8J9NcwvyMw8jYhmK6BS3qrDWG72URJUwuDrnZ1d4dpqM3jZTD0wWmjO3cRlVr1iBlVs9ZJbzzzp
OKUMwkne/MnHlp2mMXvsJ9aoXlkTNVjlcYg5fsJD0xGrmO/Yj9k8Ded8tp6aShwwKYD1MihN6PiT
qBXmlOjL8ZHmjaOIKMVKrKvVmcNmLvRu7aSiDVqesnHWth2z8JUdFic9xgqKPfY4wUZckRk4xYMw
1x7ro9/uidDLI34bD3ZH9+WH8T0X+WkjQtIMdJXReoAdMQwN55wLEr5DDPqgZyHPm+p7Cg1/L9KY
tgu6WCeLuj3Z+DmZ3fxacKTehNFdkWlc+O3M2wBsWRktb8vQWYeQlz3QvK+USsi414yTT+QXfBBV
UnMOJYwfik9l0Gp0vetsbrUC1E3qQTkp04tQDf2ahplv1BIzLCygMgU1cBsnyYOhslhwU48g5Gh1
NEfT+DZoM66FxrxZGp7PclhK9Eru7npOjVSHLuFhLLRvuj9DoGv6q9b53k7r7X0ouTU3bY/TjtJq
KFM1jDwfv/bIxD9zKNpWCn8RSahust8Ey709sWkywy8ISMyCLz/7WzpQUNC57otOR7OSOPNLG+OB
LOrn8dVysnwzl5RegFS+6yftHqfJdogAB9f+ZebnHTim855kzS0d8vA496R7C38XOTHS02C/ergy
ZlUaRJGtS5+VdCAB/XUHIN2jdheq+KvoObunlDFm3Gb3xozz2OUEvTd7Z9pmixvPbsWhNqZPNkeq
2px7m+X5zci0ILPHv5ZBSM8pQb/6n7HHJplWCEK6EVYrCntfJsXwc2kjSxvroY1uGlGESCdOUnfD
UTfdasvacRDtM2duuXMniiC0zmwpz1qEK+pGsCs8utGYgOsljOpT2bvGhB/B1GrvtQm4V2szNa8Z
3KWmTRtn7nbcjmN7O/ZdjVcsPFQ1aoAT81RqwzJmk1PQw80KQmK8zkg/ZF7vy5ZpanPq2GU3APo8
sA7XtsZbHo58vZizZhmSB0rUVlfkV63+kPpzvrGNnC6EeEfT6bkY7yg7eTTFRp8JAptE99YJvnkk
JLExl4Gmat701giKOOI+UKMZdud2EPfMuyRPLwjKrt1YjXERQ3MaCNbUsbsrLP/BGO1zpOUPI7KY
lTD1hfG2xhu/zRxxoyjkaVQssT7S7NBScsjxijKjVW9lZ0yC5Lt6+hPL9pDU/QPBWuL6GW25jIA1
bTokXbP3ZxyZRsWTG5b9ganCU43F06zefGU8uFW1bbL+PGPyw0UyrW3LezYS82r7zTNGtXcVl0Cb
WQrK0H8Lh2aTjaK6RbTTJzlm/9IrvzUTJ3v7p1YjpNii3Sd1x77ZqP3AhpLQOhu4KZe5vM9JEGH1
jYB1rsSouduyAA5bln/qiYTRrDPK9fUOXjWgbjJuXH7GjBPpYD86cMZGnHtHEB78l6E6imzfRPRF
ZH07HDFunMz5zJDkTgxgExNy1QzqyH9yv8u1AJntyL0fjyRVd1F9aFR9NkGUwENpt0k9Nbwy5FXa
ieLsLFnOidsKA8pKYQSiMJn7mqj7u7JOfmJSM/RQuPi0eNa5y2/b3vSuMVYuzJdSBn5GeMS49JZ/
l+FB7pB0ze5ZL1ycBuHLwZFmdbFMBMjlNizIeKpE/Cnb9DlS7akO+9PoTCyQxbdOb0yQ0FTIkG/Y
RcwYNqRZqzVndobE4cF6HgcN2XDaF9HMz8S1wqOyT0PIVmfgwu8Kzja+RcKuN4l5ZIxuqiz9rsPs
j4h5gNIinw/T1D4yDLyq9gM/FBJy+01OA7+bOFAN9JbZF7zZcM+JP0HveCGn/lgbIUJgmWyqJZXf
/j/uzmvHbSDKtl/EAVnF+KostaTO8YXoyJzJYpFfP4u+FwMMBvMD82LYht2tlsjiCXuvHap0JUoU
gr6sa5xHL05mP2VkrW2YLFywVHz5i0uyw6fAPhkN9OD92fF94ccPKg52STC/BZHbP+jWvZm5njmb
e2rq8MgMZud16e+UcXokT0XpD9sIOSv3UnHgH0Et7MxqjVikpyKaN2aKfzioCH2tSueYFt1a1ZBO
k4HtaKaYpBBKwAykXkNAhvjeoOMksoAxgbT03ijNNzXiJ6agvLcj+3O5xLJp/kKDtRUa7+xYMGub
qxwg2DRQyU0nQyQ4BMtv1jX7OkKiKrBIa4GisZLs5sKQiDZu1ztDsT+MxDPXYs6wA0bF+EVEDoQH
+9wa3r6KLeTzqr96uieQKm1/W3+4Rhg28QsfFJEApJaQSp08lMp8MHtcIgaPZUmoKgkmko5hwPUQ
5BgUqzcjIfObiOdsdJptOE8M3vEJeD8WyqqNSaexChIybhgk56I85dX8TELr1o2B+VRNx8Ho9C9o
c5Hu595XnJp6Q7bYy+xw9U8KbW+OrrlJl4xJm9uwjPYkJD1GsviU7bzHFOfR9iUfNXZQ+IHM88SM
/LjEhNG01kOIuKzAB+2Ext52iBqtCzY9eOtwybyBqNtR+FHslMtUU4fvMPae02k88CndGEDmNv44
uVtMVpZ1p9z6u85z7NQZ8X6Ib5B+JB82l0ZqouR1AmY4imi5cZL0Hk6/Y4cVMzhrZfBtqU+Zzxcm
197KGWDho6jipBBvNW8FW2L3y7kmDVOv4mfCscdLT69ZPVwdrcxjaEZypax9XZlqUzPXwlNHwUXx
dcZ1/jtmvXvrDXcMZMtjVFvI1frfKjHAMMtoPzSRtQ8y5y/2IWcyvWPzvB87aDW1kR3LqCChowra
TZRj5J2NbNNPVM5WAGNVNu6C+kbR0MwPXoXAso+MGGUUZn6BkNvpYREWKTT6ZmRXYMzxc9Yi3Gt9
GltAopuqTRoCwh7JlSi2gB+pahcq6A0muOmpB/U/T1XAyq+EKsd6Eg/5vi8oMo0UMGhVBj/osF/w
DSb3CdNptE4iWMvQwpBWbwAhuDtl+wBsUsKugNER5t4wAMzJacdttDLHwt7DMgcvwTt+DibnMVJL
fnDoUZHCKpS0+ntzySWWstwVIDZej8lYB6fJI1U5rqdqzWiOYWl2wPpyRQg+UTjZLus4vG4ZRRrQ
2QmbG3LYwvFeYwyjQwajZR7DfuvVCMyBtSyBj6TsEBF3MHCCn9JxuhJ3MF49Yj8x5rNMYR/sZ+Nd
3rnIMZMexIo9v2cwsOuE1W5jEPxENY68UsQkRpNMGAVx9hDG6W1j6uStMwp5GAh7GwX3Tl9V3kcm
xQZ40/iqS2egn5D+ph7KzzzWe9/L6R30fIaUzfj5rU8lOuAUdpeshlOEV28fw7lCLOlVm7LK6evZ
t3K08HmOFO+8irk9/XsiMymF5tCUr7Ku5M3IYnffaus1ygSkAAURo46umZe0h0gAaXGVgzTcG11Y
w+z7ELeMbEOW24N5Q22Vw6dVs0/OBxQqYXNuIts6//uwcSsxCRkGEpF5lqpMpDspOGvJeLoCJFgr
mebv7cjjnrQ8hrMpZFTXW8nIYM9DtBMfBba1Mfzl8cNZV+EpQq6OPMnfGySz7G0X1zCpX+dlctO3
bnrsQOGuRIuUruFIm8m+JQ5v0HsO2XJniQoeqLTOTQdmJHOGnjaufogdF4ZJNrtIjrXANt5ND860
G1JMm0PWGuCikVokUfeHOFVtBi94dYtYrzM8sqcokNimkLqNRHuqkivc03jrS1LUt9LHKxPrBW/h
P8u2Kd4oHrPAQLnswL4Q+HmRYbnpzg2y10LFD1xv69aa7qFZbfF1kcnek2nfWLV/U/Xlyc9seey9
dgnndRPccsaw9JLhNUGEj6c5S9Dfbjsz/aUjEVs8EseaEi9NRPSBnQpKgQVrKY+qTzyy1R4baHDy
iZp0E8weRo/dW5aALyVJnhm5vUeYnfOmHfTJCLt44xuM7aUN+LNMQpO0DvTbuXFr2MPdlMT0AOYr
N++dUbVQ+Ool0MoGHoQEAH+KXv5/kG4wqpdbk6iXPWZcRLI1lPKWhG6oP9CVxmoLtnR87cNnHFvc
stg82a7L6TT1oMwIjeX7S4yqdE/uEE67sMDuh/rkc5J5eHG6+XEenY96Np3jnP44dWfvBjDmDMm9
zSR1QtRLu5fw4WEwwRFAiAgU1RRrmUXG2lnEOqaTkqQZZs0qpfLeVNrEb9SZAPuEUx3qDCKjYRTk
xOT3Te9RwsC3MMK8uQ/JL9dhjLQnHph25CyIJwsq+hJ3tq6rwkGgPf7CwKGhVBAZWqQ4CGLqIxDa
RXzRPLPHGOH/jEu8TrP8yJK3xBzPvQTL6oF21ss8atrRGyEz6LyflGfsxsgqwk0I8/Rydkt1xvkX
KvgOyLJJzKng7I51dcflrCo9bY3J8VDa5WB6rYMp8vm2dJ49VeXXSbPgY2lALPm7MacsHqqMpFnU
xHgLv9LSVM+BCxdQu/G9YiG1pjTdzl7Tvc2DYexw0RmoDPr3YXCmJ39Cl0xUyrQzQUqtxGAlx1i4
TCVQWyEaQMPpj/IlbVTH29Ld1A4NIEl8OZoErMfVLsD6gsEOXmAUpJ8FT9xWUcqDcOJbmfY2XGQR
BsrItRVJD4Pc+Bdx7D0hZCZVQLdIlJBXzBQzPVbzWQz3an50usjZm70O+J4ipZxprrFPEkPIp2Kt
4IjLfW4sNts6/yh6HwrcpL2HMa2LGwcn96pkxPJAUBTFj2lnB0VBSKxb7b8nOrrj6i0i6j6KtSn8
wQjF2/aaykz99EVxGXBqvtmsxreZre1j3vlodKfg6tJqkjDdNV9ZCdfIqro74tquUIKhTbchpAhA
s3aEeM+O3ZcYtsI2AwjMUod4LZr3d00HdPEZCq3r5uYfoBi5OCJVN4WmKAkOVt7EthTT77FJUvn8
74+EXdNzu0a5HqEZvrQO7rehqIJL7OBM0mW9rc1w2LVC9DsICmJP3sB09MNZ3waLAU94Wf+R5OCe
wuY1LvKJYWdoYyYwqoc2mvy9LPDg5jUiiwAWUKLoreK5Vq+ea477ssJDmzXJb1qV4yOW1sRUP2yW
gXXnvnHnDbAQyEhm3W/O460sWTFr1Hxyk6CpmbiYbbOq3mQ/ILGsgf1DwufZ6bOkZsZg3zn52zh5
9fsUKP+AGoQnyfJHQus2Yz99MhbXh39gy3/4QSwMPY95Zp4tdXS/ml00PB0jTaQLPH7Z8Lx6MjWP
CGl46/3ymZyI/mIksXluBv1kK0c/tKMndhIryDbmNKAK9sCICDxcDExuuzI4yr7mXp6so1FAZqZN
tbdD5BZXBvev1Ixiy+Yo2zlqtj4mdUHrF754yA9XMkDoLww73uatJLDeC9447v29CzbmwvASdk6p
erzhGW7KRkQ3ZW2QMLX8omYX7WhiEutZIQaa5XDKSjWf/P6hHjGXB6S3kRem7pCaaAYlidhajvEZ
ughAQtXF+ynz52OLROE+npawy7EtvnV9qvwzKCwmMPwmwk787zf6f/zNf/2bioXGO4aXvzH69XWX
fSmwOSjK/Ow6NXAFcpyjKLthgkZ5Ue0i/KMbDz3WnUw0xZt27SOCk/g6h0ayRdAzlfqCzBtXdIJv
jjpXfdaV+soIU3ioSAovkIiCBRTWvd9yPFttE3/GU0ioytz9USgfp3pyP4zl1hWsoe8TIqH2VmPX
BxVx3NVCngWW8h1xVfV9bAIMG3tfvzT5wAircHkNlouRto6no5uhVVA4D97sEokTe4jpxunjadNE
o3dAcnZUZIHcE6zUvFT1Myao+NluuzM0Z5+JXYbMd1EZz677ltXNgJ0T2gQzUBLbFEPgNL/3u6H5
EHRsO/JzPnrF/kgSUfwO0wlSvPc+wanlGMJL9e+PAAyOFWGPeaj7a+m4JJnFi/PKbGDctqV8snPE
RXWg74rGMHeoc6PH0WJKB0TI/YK/8ZqbPPi8LNI0LqP7aJPFQg6N+2IUdnmdFYgJCvkZcgiQ7w7l
FuyxgC1hXcY03wHbuRz/qA9kuEAF2DJUbnwYYqG7BPdi/+tM482c68vc8RgLB8/BPZsj66omhhtG
dkNYJjoILzWOPETPk1pCi3P29oMFa8CnwWNCQm4vqzqMdODeiD/+HaPmWuD858RASoDsyx7arWLt
pY2EOgsbnErM+lCG0WlKiPbGH3kk9oNlkyXNtRJVRUK6TvZOM3k3cT4CFYz1Ze47xPbkgWqaU1yw
zsHCEUePgOxKOsWtqCBDeSQrDZpA5b7p8LX/DP3cIw+J/H3dTcymuIy8aZ8oXHbkKx8XMUrmpbuc
WvwixhI4XnMzMDKyIm6j3nYACtr2pnDT7hYtfEZJn0smRrThl6qbj41vXfNoEFSpCYPzqmhWllPd
UUP4nHzkNaXIG5d6gK1XEZz7SJyCYniN5pgV4YD/HOEsKpkFMBUQ93Oba7SySlmHPqNiaY14hCIC
b9KWEV7QvN0rZlzmjSGyamPx2BYTRNFxSSx/EJ3/wwhcbfwBDSyV772YAxQ69asU3Cj8hbXVboWW
PGa/ZRL/lnruGXk7zLKCaYLlpKcB8/OKbRUCaaRZ1mD+Oln7CDfIBXTY3VpedHJposgJOmcdWRZl
uJh5zOatW7w/eTe9WB2ErHCEIBR4VbKzd7FPxiI+gvsRtByCSyCEsaIq4tnKXiL5jAIUMZQ1fB0r
viDHw73atX90aH9BChKwLg9BYRdHTzt3EaYxdFSp2NbpwarT+txM9VZUNCISgJ/JMp0P7o0I7tOy
X1gr7BGWFZEyrOMPlsghdIvifexdFlGT/ws5PtX4MfGUQ6McviJQqbspZhNm4LI3UTsGxzo6ehGz
Lc//NkZmZGS13pIfzRtIi94IknXj1LnL5b0MRuwIiH4PPcEqHO8aV8IBzfNrXoxvccKjQkdfYwUu
zmrZK+fQpDFAPign+B7TgTGcGNYOGekUYgbkBi/b5UvBxu+W/Tm9MLv2lTTn1dyzKWcqcHQ647cu
FDaXGPl1npdszRMPmQnRMuM0fMQhnAAXOJIf/cjBYqJBoGVHto1pgiPIuXI8h/WamocnPsytRuBY
46hFeYPrIx3tTRM4DE8n0OGDzh6VNHemnsX6n47LDrOtCMNv8P48HXGA1h7W74aDcZUE2NRNlAJd
ZxK0C62EOVIxZt+tF38XYzJuAi71Dqg5ym3kUkNPV+VzNrcc/+uqs8+dEZAY6tKvyGZ0yY4HVQLm
/o8P6DRUlKEMalgrkowZWjRTzhL2naNEXnA2yuQWqiIUb5lrrHuE84gaa3upfwgZZca0hqe0dVrG
S72rASXhOm0zv+Znz/KVqBhgFrF/GEN8sSmvtVF3BGKg3U+ohto627llAAcqFwypGZKge6XIFtQX
4ApprWJqsdn2CVPCmdsQ7Y3ej7sft55epXJcJ2lzW0/FkiqMxBWbv2vA9E+L8SGOI/JFiJldp27H
6djpX8sNHwcyj0lFGLcAAN8lWYSEUWPuU8OTWSZvrlN/pQpWhW2BkTL9W4w6ePelTfoaeKKSsoXy
cmX5DHUyZ6Yx4jzEOwLZNRCP2qgOXip/yhBsxlTjTPQmlLouV6+U1Do8UyhH/Q+hrlHKJ9s2BrOF
jPgR+8cH78OBuoyHlHXs5ppuKk53NGb1DQLVKWOjkOXUIl79FeQsb/z4JwOYjgf+hn3XuVDI1/s2
/J46784ujQpZ6Kp0dbZPr3lHRINT3/pCb90EIeqCXlT+jmE4HwQblX06f4y6urUCwiYrl94JfMxH
W5kQWTLCn7GP2SXDQiMqmjXd6syaz1sSMu2bJEHtaE7Ga8I+6jxE+snPirUs4n2Pwh7noD0zSDUg
WTTDKso8gkprdlRkdrU2Yvo8KndxjXbcyKwPVxgX/uKx5Mbb0dYEu3kqtgPJsWLQt+EwRpuKjAWj
YtCBbaTblqlzA6kHcVwBOgfG+0H7175w+TzbNGO+BgVZZhAxQDasZNO/RLAq2ySu1lY+BehbRp4R
wozI0STVXTnJD3hPnPuqdRb2F0FPLDeKhLgFLx55sSJdAA/gtRLHwyjKop4NZs7ouKpKLlNOb0Z6
60aFKXWbfgyj+c1annmheBA2ulHHuuNzfwHEc2LQy7RKES2lBPu4RYHXmICRSnt+0hE5e9xpZ1bS
3kYJxTUmO+DiZCGw3nLXogXAifb3OxlQtFPqYDbhgiW3YxclIR5+uzfIdcj0WorxpGV/irLoY840
SYgmiehJ17CNHrlJM0NBMTW3eJfSNRZRpbuNl2cm9zDFPbzKaiowpvCL11RX5LJfmRX8eZkVMfUr
kQ44D2ltbevJwnKlOEB1cWviK9gq0k6cojjWho43TpZS/gyXKbTYIDfw1BxKNDvrxXZuoZR0LspQ
8qfIRhtsol2lexDok9gAnUiY/mKNdJMUw+PQaHIzu3K9WP43ngAEP5fZVto5zkF7b+s34d+qoZz3
OsonFEcJsV4orzZTxYy9keWh78JPM06Olk6ARbiQ4rFL95ab7FEXReusORD6YGEX9sxNPdVgN5t9
Yk7dFkLm+2wNjFH97Jm5FXKRX5FHkisUba5nvfhViD6SHQSUpuQFy9iQ8AU9Pb14ilS3iQnIYGW/
PbxkIPLoKNIQD0VfcN2M7BrQio4Qtc556KsjlpEbIyoPRVHcEfqexxw0vLnGYWRIkNrLkEvJTeOT
DtO0hy72z6LUjwgBzHWEvaQrxtsQQ0djsB7FHPPDMAqz0YwUwEJF7c9kpvsdfmbo/1Mjh3WfOiRg
MUtbRYnlHyebzbxfscYXEAOc8b4zLfNYFxHWE5hVToWo4ceh1lsBMviiv7+jz2ECBkhnNQKhycyA
HWuwKWLWnvj2nlVW3IYzj3nAUxxyPcolhcc4B7XnWAQsUCu/jXALm6648wsGBRK2SY3hhzkPkvCY
UZyKhge3Z0sHpGg4qv6zM6GXwKwj5Bj8RSJbdOTxsicBqbBN5wV9MiA2DRb9g7R3siKa18rkatDT
XaLaU1Vm8yoc/d+wHl9kGL51DrVayxtv5c+uhelICt69YJRwa1CULEYCahQ7cL+rFj++O7lEEeBr
aQcoFGDVOWiezST/UsbjFCJiyrqSEC52VD23WEpFytyOMUVijRuj7xDhuuWfjIqN5pG/hwSwqCKg
+XAPnycnPajO381pY7zMmhktbhcKvZSdee2ED4hh+42Yu51beFsRg491LZ1R7uQPAa0nIisHpTM6
+tpBQl7qJyKlKZvHcbxaHmOOHBnjoddGd9danMh12RfvbtXc1U0y/jkuVKTOLb7nkTcgD3vz0baM
ckcdEJ+RzZEzpup+N1h580gbT654UzlfHpuaf//dFvY1bWz9PhXLVCOQ4g44n7G3VOYeA38AaqWY
NTKvxZlg2r/ISdTfdHCDuflLfQwXpNsUL5ZPkCvItOhKN2gcO04ExJlZeDcOBgzmuffe23m6tMsL
Lqp2WwSh+pKgyVmV+/Ej1EO9G61kvrHlWJ5FTGUxErD+6PcoFTsOxe8IlMm//65L876UMngTNk9s
yrj8buRTPcwU3drz4qMdR89CunIl/BqcMvbq1v/lFo53E+Jy4mohJLXIxWZiXoXZ3dMRQFM0y2mN
hxY1pYHsAu4Cf1WtR9tyd2GpvhLhP9UWliNH9ve5WpLFci5oiukj0R1oRnE2VA64wHEiYrAGspVH
7ckB2bJKo/SvZ2jG08Nka1Mz5SAaZ0ONDBSCwAG78jfOBJ4tQLYXyVOtEVJHBdzezIHmpEjW1aGx
66wkeJsT8cOlqwfMWTK8xEwqN4Rvc9ocmBITND10qCvDcMvwaw8fwt+Envx2HIySivcnK6kEa+My
iewzG6GG2U3+ly0PQwiKvGFVflms2VXTg1DsUeEQOPtAfVEBTOn/kJ2xOxAK2waNtYlNxmiRMfYp
z9YA+jMvdcQjRB1MfvEy3V2HRZTe1TTV6XhvjRQ4hYQzharz5E7WbSpRHEAdmG1EdzGsDAwD6t3n
BuJaoO2LpfxWlffss+DJfe8lGYgy97jc+wLlAsKxnLiLGRPnMGwRvp8CgrW2XcaEnxLgxTV7ZDXg
CLaeeqeweh1T6VzUYq4zS3G/qObR9Gx8q0EzsVS6hc7gkICdcpEYBQbZf+xACWBKkVxowvMIz4z2
RIAF68RsLaT9BuOmBK1oVxib3t0Ns9veTMoHhZx3V6BXN1Zk6c0QgWJZJtls5cjShoFfIDeAcXUf
oyc5BwDltr1Lz+35b7WvxS2WKLhI+Ei7PtHbeJZy6xk+PiKV5ycrCl5LPfbLpYWb6F/Mu/My0V3v
E+9vVgs/1Q9eNUc2+aMUT7l6LDRJG2SonsTgA5GtK0ByvTj60k6OqO6xq6IxG8/dEOKE991DYFC8
9IW+Xx44ONOHLywC69h2CDbjndiuM8OwSf2wtl7Z7iNJFwg7AOlRgjkQIhIiSbsiWIM+ugNXAJqQ
NN6T7K18UyDmYlOErQygGjA23odaeEzZOXcrGMYIkC1lbYn45VnArJjjwUPs5/+LEuH+FslXJaoQ
KaGTr9gM3Fs5Zb41pSbb0ZgHY30blTDeJwWHptXFIYeSweMeJ0ferprkLfCG66LuwZB1J1xFf6fp
vhykokbHOpUOxQ5bpJbkNY5s59ep1Mw9KCbqsLlFXwWTTasRPaVznS31zIQT2Wfp4nUxseUuJiS2
tOsmy34ypJkFKH1WEPTvMqYfShx01QgRb33XfuwIJWEiL8+Wy6zY+S5HDHrujNqUkK19YN+1XfaA
MYs1M6Y/vmcZj88WTGM5ibOd6Megnc9OqS59V1D0eDZywxAcLMhcM2KOMQgQYJ19EV3+JCso9rSs
xroOUni3nbN2HcJIDGxE89CAYCHIrE7KNd12ZjEp1OFrSEvMmnnEQtNADSJw+Sk2jd+4C38Df3pk
FXtoghwMfZo8xYHCdFQADSA0VFIvmbyO8RxKjpikYoJEbBDBaAucNwifRSUO6HWPaXb1J/WaIPHB
OmkDT0tu3TR+5o0g8xOz7WrUwWulkVe7heUzPYEjmIFz5IaDD6zbixuJvcNIm0IFzlejdmaV/bRT
+sEc7CUpa1rn6pAJgaiovWtHGty8GL5wQCHmStP7Ga86n2eDZ84vblANr0x5HkfHe2rnlAzD4Suw
tL1S4B/WHvzfQzL1j+QPJpBa2j+031+Gx5hVIXFyeaYSJ8MRG1jf8AUrQreCbF330TPNwZcQKLDh
1NGbzmzqDSf9lKwL18Ecig2o83Tl48/cDnxGa5OMM18IMNJSXrIJJWth6/loWw78R5jQjNke4Gis
Vcg0pIKhuXEClAgjVw6jcmZBzMlZ6tco/7z65I72A4JjIscIC8IbyI9epc1+0F59N/aIUIu3KVXR
dhTGp2C2zd2/Itd3Ql4BYBKMuXdnORGzSzCuhSQQD+Mc1nl7VZsRQwzvwoAWwrJgIF/HdyWLgdSN
vuphuLGz9qlDY9G64wdRmela9/mfC4Wv5aFKTpN6ZNzKs3bSaydvTywz54sDUQM5bYn1caV7s+Hq
4njIGkyPYzCfptH6rG2OoGYkFSy2Puy+eyr5uRoreKIGYb3oUiQV5hmiAR8cASM4zSYkRiKBTFDj
PwABbcL028YehAvWMAyBGFgG7U+skSM0jbEdcwqSWAyHGfPiasrPs5ZP8Oa+Ak2FW88FROLw7KD1
2JURgxMXj8KARQWJE5qWvP4x7AZcdDTjZAsQRdHfFU51K2X97M08PXAz7lO05Piy/9oSCB7gqYX9
ytFdyOi2Dn3242p6ibv2cRaJS+U5nK1WUSvjiOmj9JH0YnPftd5bkBP507Npg0d+Jx20ysvb+ln3
kAPcIOatrsVGYBiPRudFQXRfxaSjrqrQvccYQVEA4LkNHgt79PhBG+JfyIeIMlgADsEL60Y6G4LW
fiJA+RQHyP4z8RkYfBkcq5xyMlqOnL9U1yj5GZhnRAZgo1/mycnGGspbl1yOOHZ/Eq94zgU/QTeP
kIzYhMDvgqxHUCS22ksMvWejCkDT8wx+mrCAlUeFNSfyBXupPMXN76TopUZdvgbAptYBMRPrrFe3
Nfz8lR7dqzvE1bauB8iU8DqZ/zncDZRjKot4z7qaZtm0NbhUMmaawsHTwWkhQgZR6NFuCH9dNwRN
M/eDt5AJ52yq8lZNcLBbkX1sIm67QC1e9RnYhiAmODfiS6yJr1YE9VQq3YJKZxawjDb5Vs7CSYq4
WBRDGK8bbkKneJogfRQ8UuY8aLYoLJcniukhH2qdxyazt3XVyE3vZQIVjCzXCrP1WOnfwKyPTp0/
53g2RzaupiN+GfqzlEQy20tgBo6xrfv6GaELmur80WHmGfhx94PfZ4c17yPM/AaxFge+UOapbhYp
klsZNN16o/ri2GAYXPUO7aQJn2JVFoqSmSSbGhkE8cfTxgbwshIw7YTj3hWzcY8tnUWCBf8Ky+0G
Wrv9kPEDqvkBeOdByoY5ZjmdB78CgIE12SvNM2km47opIS8li3bMM7eFNb2BydkYOXIt5EjXaWrP
nYsuWQGnrzvkvx7l2jrlUbYEbkdb3Y87DB48NyMR7v7fSx6Kz7gtqx0pDKSnIIAVVm9zQwIHsYvu
dQiJrYW2p/MG5wUjylgg0Bl1B8lCfjk180NLxedETQyhO5bC3LtDZF/I4OH0GZLnViFtfZob47cn
gPtWBskNq/B4i8Ot3Q51gkIFtOdaZwyc3NgEcMk5oskPBAJJN5DdAEraSRXpdV9710UKnTtM7aih
GIYarOtDp9rOJiNCBluwA03/4KmGGBbkRAB7dMNDPr6iUsAR7Qwbz7SBi9Wj3lTWg0sKNr2ks2QD
pa99bxJYb52Yf3zEpNLu0IAy7vV8Ju21gY22r5gOVPedxcN0jJk/Z1KRQqAnVhEVqhnu59KJXkVX
nf0amhc9km9sTWnvYaD/IIordp2XkqOoqbfQJVxzmPDsYCDY8soJasKMUr93gT5HVvemtZWCR63P
kOYOCaFUuBW4EHN++CRmvueABdsgmMOB0jJcHW3azfwISLyCrph8hGFPcxkM7OIcbv2gA5+fm/O6
UvMxJ6wVuDG5RcMud/1vHgE0Ur7hrdveYZGZvNDpQN0O4stMLKIgbnM3d/VXZ3V7r2VSGh3pJaIb
2xue7cS7uNJ7IVByxgDxGHLzMjACKm3eJhi55Bw9FIvSsrO0u5kg5g9dx5YgczaxHphoW8bn8jWa
nmKNsLW94pR2suBihNlHk6A9NGTwmwVQKYFsMPYnnLNX257sh8rex9hgtTffhlg+Ms2Yj6e8tqJr
Ybd/6dSSoTHXe0eUCBPz9kWY8dVkP+K5Aj6E9GMGXjWC4ZEZics6oDTNVSPsJz202TYLR/bb+VeX
03JGeIMQ6hm3E4vQda9GRGhmKladBnY3sDwvDM7CyXWKdeLRSsFFF070s9yege53lYF3d3bFPdIp
HqltT6o3oyGiYhURJs7RUOrT8aj2yglUo+VXN0EEGS2JB2RJoaY/iJ6dhqLe8nkx7YBt0XGS6IbF
0nr51Aui5NvIO1cNbqjOMM314OtLI8znCc/U2g54cYPSp9CAue2EOWapFvVAcEpzbum5xbLXskNL
WLdwtnELj4F7SiPU9G3xI4q43CalOGchRkQ3jzfmEiFLONDFUHDCq5xHq/adDeu5HwKEH/hndJ+F
v2msxZykjaeiGm+i4N1rOQf3esi/3S7EeV48Na5CQEsF0CA+JIWSKT6Z3qxDWQbNCOUMw8VpWPHo
id3iB37yxp0NHsNFdTRqZ9po314roqtX1qTbbR5PhLxaHxa0TyZ6WbwJY1SRegay2aFdWTsK4sfI
V7Mc7PxpmTw6ctp6nTrYqEFYFWbJxsnFhnqABLeaqJ2s5dlkQJNhH1G49BYG1oXYAOQ0Jt8j60cE
nXG088KKNKciXE8M5dhIR1fXhyHVzQ65KP0vgYeo91tE8RJg+ilBATviKWkkZ3rZMa2c/HKZZwzZ
KXbNgxKQw+0W2HRWXKBD/SUQ9c0IL4TVsxUO4TncMJVhtowGM7SZHvbgvilf3epoOhTCgSvX9hwB
QgTvg2XiStOD7yJj2Dya/m6pTF3b+Q5rSTc/TTsHd9Ywj+YJ0Uo0zNu8FyReTcPO6lj5V03JA8Zd
J0MmN20Ip0rxvYm2sR7YBZ0IErpD9jwzQw9aetr5twqtbSvdpwBR5c2icbAKB5M9lPRjBRFX6J+S
m2EbsA/csI/Ymrb7NkAjXY/+E3uZlulZvqllS0+cddV+0mfp+uxk5uivjnk8hCZ7P2SFXPuWB1p/
eO+yi25FdeUmHpvmV84W4TTDJQvS+o5afiM69gV8P2/Ve0sPqQln6YNfw+Np4ZTXaIYog3zZXvsJ
ezerpRpPjSfR8b67HZqykoS7D0sG1jHK5nfoRjsIf8BtpnPH4A+MffwMvlqSU8ywGHHSLtUQ7sbK
u0S+vAyuuBUh+i6XqJ31EFiY/VyUjz1jDRIrbjDt16vUq35KP2XKgJktHevn5SHQw9yhdCzukoBX
6I3MHxtMI1scoy0E263RW8/CrC9QpjaG1Vtsmmim/QHIgkPiTuTNgvCg8CueuwEJY/nxzzr/fxcN
QKLu/44GOFTlz9B+dv8dDsB/+f9wAF/+hyVtTyLXgrTyn9ydyW7kSLqlX6VReyaMNJJGLmrj8yR3
ubvmDSGFQpznmU9/P0ZXA5X3ogvobW+UmYFISHJ32vCfc76jO3M2v/9dN//8B4WWf0kmzI4phU6c
4g834F9wAF39RfbfhjJg0wKOvRtuQJ3TtP3Pf+jGX64jkXRsytCkpPn9/wUOYLpE//+tZtyysBcr
AIPATSXZEiH+jgYwHdkmQWzb7BnZtm3itQnfySCw2A/benDJCbm7ugjptENujvKT5xFEc72dyeU9
cy+NiK5FG1+wdl7CkAsUtm4sdw9ddnVLB1IkfdCsck70mDLU8Kfwte27d6sqbhLiBV7xNa07H4U+
vZvugAOs+sqdlvPCtJ7ajLAuJpHsJbTabVygX9HbZqUJBYLhOpU6Htvf1fDwb+/ev+gJ/ytr08c8
xHn6z384/+MFkRbvF0wG07RtJd25Q/rfWAnAVXujMRk7srFJnmDFZbTjtCeKc+gL49tnIV1Y3PAJ
ffgcdWhjF1bJ/tPWZy3S1Uo3fbYIJMD90OUXeNMvQN60d4SJ92TKLQ6HCXlFrQmuYRvR32Q1xlYE
3XQchX5R3kBGzfK5gPO03uarIW4kiqPzk9R/ZMqQ2yHJkkRtfzRCqLCMmw7D6D4xRvBYicfhnOWh
cTMPSUMXSaHtPZto9cQOua0sfvKso5Moj5FsuKRrh6QrcbbgkHEtBXjIpC0nbup26XdZdBQVEOCm
tXXUlJCjXaS5D6Un3AfqCRewR4IzP8upTmIYVn7jHkqBK9sDrLyqyoLZrFkRT7K7PYT9YDFywt7Y
BSG7lm6hy6RPn0FIp6ZhY6ip3DDe+nGnX7pu+rYG7UOCofiky/zNf8O6YR218qSZZrX/z+/2zN/4
+8dfWrZt0GTMR183KNj9+7tdBxUyPA5GnH4gIIb4Iw/m6lGPfq5CgIoedBiQEBGWsC7fHeKaQCLp
Ascs2SR9cXOh/+8zKk9waFN0n2n3NFHPNfnCx6AGWkEGXBEFmn7Di1CLPHSas46mTbuXe3d6HMx6
CvRO+QZip2/fQs/XYJG45YqY+roIgmRTTATdSyeLKMVKN4guaM4iB+k4cfixMwZ2//kV+dOB/rcF
YeaH0F/NsjD/Y155/v3zHzglN1aXNjst8nk6e+CYmaz9rWbVGw2NAb2KnEPnjjS01AyVkA9/SaHC
M+Aj4Bwq2eYtWAuNuH6MPMzFxSKdbBn1qxk0+qk19bOXVs+Vpntrjxn6vnd+kbL3DghEh8GuitV/
/oX0//FA8zuYwnGFEpZrCPHf3mI7H+zEGSILfZNUQzxgZeMugqw50feO0Y5Z1W4Ch7gy8Dgv20Fs
+3jYDXOzJkwrh/zEkCNjjW81066T3hhnV7R0U5a87f/5RzUs8fc2d8uyTGQ0wxTS5ecFRPzflmPO
da4JI19uUs59hYzvJD9SmgDKi80Ts2V62h31Kdfm7Cb/mk74Q0Y1DOsh9MxjCjrjEGCLyaumOQDj
YsZowdwLMgQ2ju3ZxtBxrFbYVfzmIpqeziIyEwBC1DrM3aupGTnBELFrA8xOVnaBGnPvbRztdLLW
W6m6W+T9MP/hOpwkT2LqtmRv91EVRoxS6A+pxQ3iK4w81MARCErtc1t49sb5sq7DvpgGhiFF2G4x
HTvLyocDQSCGG1dU79zIePMn50vY6l54BF2LIcc7Eg33IOqfCaLNA0zvqbO/C2IUDQcdhKNV0I4n
J5xT/slTpNRD20dUH0bDc/17sug7sEucKIo5TNWQcku5zGJ8ynZh/yVpS4wzH9QcVzGAGBSSdtQ6
OyW9VwrGm8tnehDdV1DnGyclek5E9Fr3dXzy/OaRXvQHhyrMndOE4EcQxzzN/BQlAxPwYHtdJu+A
QmZ/PcGTZshyfJlF9Ki48EXDWxm2xpcXweLSYvmFavOD6PZpM/8P4EQty+lSNCDmqlZbjUp2l7gu
L2YpPj0aL+Ehk/8yxnBhAvtbONhWSa44J2nl8sF2G7EUcngqyPSu8d18FNApEGkZemhUh2gFxcFm
82WZDck/B/GoootowTQ/wrPl6ARszCrE8lusaHTxj/1UlTR+5bS+FwBAIhlCzI1851SK2ts4AbWa
MqCVcqJFKGF/OcZGdTQn8dnUwT3z/twYdfk4VX6De1k8BIC4ha9b88X2AG8c505wLT3Ya4OhvdWd
fsOLC4CcB7Opra1paulttOeSHnFJg6sYajrPm4wmaMj5ackBvBExv2eZ7MdWEoHY94xT1vwp1qth
IBZk9bjE+HwIwAyl03zjw463jiiJHIkeEJBnY8PT1NGy3ZSqN4DK1cRQd2yaaNXZ4bVUak58+iRu
wugZkwLXVZtmLd/S915T/qC3bkZuoEvuKZX3Zome0ffwVhTMN8HeHGyj39Yyw8HhwQGgpwG7Mw6I
ynJW40hlpoiacTFRM0k6rFTQTT17xb115dbWYhion0tHd9u68dfYaZuKWmgcMe4no6+r4VpHcHDh
JlXvOuDzU9GMazPHvuVludhlKluWAZIcYF6wcuIah8ZAnfCGiFC+6FTgck1kTbeSX1kIRKiukog/
iTbO7Anq62pcY8RAB/PcGabbqq3DGFgyqAKxeDVbkwiwWz8aafGoI8zP6hak5Lzm6iWSvdYyLFBj
e+iZK/IB8jd4b+5gZt0jDRHrrqzwW+1SvQmPo4GaQNILh6hhEpYXfLtWf+uy2AbjkS4TP3pF9XzU
e6gqsKoIKucxdKegerT7Z1iqqNPjCLFwvGIyeS7S4OKo7hxMPR7bqnhndvE5AIZKSlKyDEHVJqoB
w0wwm5iRrKtOb3ehSwuzTLnuu5bGGMncE/krtgKs5aLy/QckHxNPYLhBR6341NCdrBzCQHLw300v
uscy/PANDRW5i/clSQ/mc+IZnJB2jhuJ2dC2YRmItQmxGXsOqZbIvyqJQGnTXvIQzloayej20XQJ
ByakyBA95Ho2cW1EgZfE4FC46DKKsmHfip1LKVTpeLArlA+dilRL1qI3aon5MSbkq5tXo+VHL6P2
O7CmG8q1v+yFPxOM76kkftNaCGeB0hcAPdGvLNGwNmQA97uJ4yYSxohDcz0IdcRmcTAwbK1yoldI
t80iK2a/Afy+Ve/ALSnH9WSGVy1Q340dRASAmrW7wmSNJoAc4M2+1kjg3a6ZhrAFVAdPQs1groSE
24gHL7T3JA5J4hNsWrVN9IO2to2t/Bd494GBcMNpeBL3eGgeATKQc5vw0osOz76Zg2eJaJUgsLs1
DYysWUSDOD/6i+ipK5MoBDpE1S3FFJ9+1pyM3P2ahjkdrOnMYrHdrt2Eu7NM6qdk4CF0eQV7cgZK
2t91AdddeKfI7W4+9RCArXWe1QoLDRj7q0XRwsKfon1hTQTodfmgxR/0CmMi4ai9HlZ0XCCfcETC
fVTqdEb6D8z0+r0lzB+NPKUrklXHvd6bWG4n4X7Ssg4TrUHfs7/iHrAi56Z9F/I3DBZapvnmEkXV
2nBuXllt916FcF8w+IO9uPp5s7NVsK0tsmtxK58H+0TNEcZkE2kAwHK3IX/0ZeLg6CQALq3/kap+
iuz8RDdAy7PQXxKbHFHFqIvukZinVjx2xnfopRq+DP9kG+1n5Y/rHoJlFR7LfhaLV4jOxLltHCDU
TuKVb9C3a+oH8cnvub4No3imrx1psdPuScNwN7O77yjNoyuFrMgFDN96Jo2dLp7dtPQoEzcCOmB+
hsToCZH0bJx2y9qLBVtSqGDaMcDuWQqzPRBXdvxtYSYIohRxfydV+aXK6ElPwwM4dQ7yEveuiHea
sl+9H3dCcEBlBZ/jAO11RfYjtGrP+NTjmkMe3p7pA3S+DUmhYcK1PFhgeF71uDlUPE8LGfo3TaYw
mbONreijCm3ialT7rT2xLbnTbbq6YqYZk8vyf0k3eR8aI8V5BRIPK2FzyADxlkbUk3stfqD8fDIx
oF/P8ZbWwB6M1ZvKFHocR4bKVB7cagcCiOJHUOOvfNwUmrtuCCQwQi0WzN8x7uSvddzdY2Ka2Kk9
yjOC1xKFcxG8ulFFwVtDZUdfiMc4HzlBNAhFtNWHFkUwE5rDAgV4i08XQUWQy/Xt9jXUsWOWeFD9
cPRR/Q662aOxpqJ71NsQoYMkDlRDTBuubS7N2v6gHbGHgg2dXYTTkxiZnPlcWsTkvw4avg96AY6N
QRC+Kg+aOIsKmDsH3Y0iRbRoZ/pArxE/skwwr1FH2iy62fb0O0Lb2ACo2fWawiteHQejC3DRJNGM
ALWBUfefWggPWhn6UzkHtP0aaZYmRb1Nh0VRiWfRayNbLpZUObF86TrIBGVcxuS1bSt+SsD0AMRv
qsfIMY4DH/X85oiWmUP7YMdegumfw00zA0K4/+1pEdvF4fjlKgvwOnTadp6EW4bC8DHdR+gzUE10
PuGl75IQsFadYmmpHHaVUit28xs2YOG0c+OntoGlII+u+7TSl171SzqVs4sa1GTMFxtLRLfM648D
MYRFiEpCZBbmp2i2Qb2f9EotTX2UGydmlgzE3F9bmf8A4ugJXArTbuNWExHJmxoYjEnqv2jLVaUb
0S71ucDaxkMZhgknOvViY/XnoYspptNINS/ZLOYrG/lbjWK3LODegS7W1M2HA61kqiE9IBTymIfy
KzXwKlW4H5c5ffOFWk/I7lE4dWQYEX9HYX9aAtqro8wdgXGBDFDzNmhPXq+d8Ha/knPnDR1gnHhq
uMeNR30AHOawQuApD6FKnrW8/ua69Fz6NoJZE8Lj9hfFtqzS1zgIOH/iH8mhxFPlC9uvNB6L2njo
KY1k56GcC79ptjJT5JN2aM5gGL4MuvVwneGKwc/2e4kcBpIkVB+hwflA3zhF+burrR06Bfthn2Jv
ctElqrp6JPryk9j6xxREBx2Z0e+zt3YaMezaJYOKERNP+Rab8Y8zMiWoYlrNODeFSClUOYW/Pbd4
gfbr8rT3wIqD79RHHaK0UpMt+2/iPERq52TBWxbR7hAFJq9Juomb5ldcgSTUwFfYAWsWfaL0RFOT
ZZnTNo52RYtgTkMfEN7O+ZRqPKFQXLK0uTKOu+fRB+mxaJm24x1s48HsULnCD9XKj8ltt7bbfttY
OtB330KHG04CAJ7QcoKxcKjNT9zHvwd+xbSsLhS2eWtQ+vHOFfYhKy3IB3M5NhkUrGx1tK09HUpi
Yl2dwiSEoyYAMygnk9WYS+k2RzJB6Mdp528oYkiWcXqoHbxEngoeBAIh2YPqMU3rvc5ZBWqy/pVk
HjUwzgunNQq5An87YnQAr8T/3HjT1xDnjPrHrTdQW9CxKzOdN85UkuL6DFC85vWk5wq8dDgDw0ub
xR0+31Dv9CA9hQEotybg7e+ydk1FQ0BZCLMV9DlHp6PMl8BqhkLVOJHDH65/nziA0dq4/pV6D4CP
SjhlZhumqgiTY/wYa32wSuqIw2W0Ab0hSYEXz7RN7KXBKRPm0pOVavaqjPufXA0vbRq8cu8+dTrq
jK+Lm2Rq39gGDX9JSEAkvw/SwtBLdDOnXjXK6R0EXuIyqB/WpjUSe61KBnXQjelBqhdliYcz1Epg
SQBGLI9qBc3+ItGbLfQufyvH+Or6MOkposbDZAV4kdsA07VCwew//7zonaIgXsPN2sWXwiAKZTnN
sKwS+1do2i+YkNvFVPOLcTNbsVgcIwVCBRtuRVNYcqB2cZMbyQtaDHxhzTobhHpEiAxSBiFN9t1T
o6fmqkqMPcmre+AY4boSwTHPZvdowVOQpuZzSO5M+vKMQMpgwzjgGf3jO+W3gGpGSvbRNeKLZ1Az
r3joEMi5jgOOGef4FgaSovcRSvSXPA9ulNL/qnNTX48BPTJltOcxvTBv/4o1C6w4SBynvvg4BR3e
Aqv1jik9eIg0A16umptG+dDo93jE+wjG5CuPzN0UIWLhcuUbU4q5tLTs6kwcbiwQFmNMTdFdwVuY
9J4praktgS1A1rC+Oj5GU+zd+sz/gqC/K3xYdD6u34RLnuaHP50Bw20kkM/xpH0dYSTs+qLU8W58
15VkjSmqHIZVuHO5TKcOuP3w26dbgaUl3UMN6g6stKc0mr4wYRKmsYJ7bv2xZqXIx81LW2IM1Q1q
uHX7bijrS6cHNZx+QapCEGs85O0x/NEmZ91O7Ww4y39FcfBu9NNThLi2Sy22iwgZKoW95nnPMZOy
IUvPcJGfoSWdk/SzoQwWbS34KSmOnvFdeRDvQeQsLJ8LRjiar8E0vHnDs52mmDm15Doh6i+MRmzw
aYvU2vR1cxoc+xD3PluwYyVLIGdG8RO0iptM258Ytr+z4c/cP1Px3BJ9zbyGIxvEwxEefZLzx0TT
ToYZrvMevQ8/V4z/yvvdUVC1aPry3mCLBn58BwOCT7gG9GJYG4ABX3aYg58iJUY3J6YZVWNXZgo8
55ccAhZhJr/yrKDvTJwqs3vRDeMXJUIs+1l8CF//fGstGQ7JSA63hVXiRv17XHWIgJwHhi+YMDzI
c7O33z3mum2tvHZ8aRw5s5dwrSXdW9PAhB2Dbk3seBfVI8iPjvREMO4GOOr4zVn5k/REBROdJz31
kr767Qj+Sirja+DQlEpGP+fc+hYp8V41zpfsnK3J2JLdkNxu/8NoH5AR0xIGJA6vl9+u+kaex7To
QeRieDDg7YE76K7uOxxFgspGWUGZYEKf5TYDXGlh87VxbDu4+q36fVA0E0YcDIrxBD0F/yLl3As9
8Aq4Yde80q/mOnGYGXljwQwc5uMYjWpjU08F7wGDhQ9Lz/KDB0/mXPSArpFgQ7LEMF7U4HgmOWyq
MCQX6Jgbd8z2oyNhRoX4S7xjlxOAmLzx7DTS3UVifPQINrdgawoKNKuwONne8GkWjbsyHPM5kekJ
M922zvJx2ev6tmrFuFTuJeNgVGP63Pv9hxDkqkxhvGQDJy9daRs318SutNMl9ww4bBFsYEMhjuHk
fglrPsFV4xPAS2J4IjR4gGxHk85M/ZH7mzxMVabjWwy2AtfBtVU4E5xJHeekMti0VnsBOsJVY1J3
lkO5qfy8fZo8/THWx0+ncZxT6LfNjX5sZkE/BYHTO9UTIw/lY2ImvCvejD+gERP0rmSog/3nFe8v
VNXMxb3RglaAgjUuYQNSiskiC8LTTXbQj+Y7VsjdM2m17ymbZwE5MMdOMOJf/OFiAK7VYu7jHPg5
h5SyfCpFWa6cJhDbzCnLpyLPtJ0bUFFLGeeykaX2yb5LHDWNvn12H701zbnP0j+qmlPyUDxUmC5O
SeiOt9TTbEq/ojthCVj571jasD4jiDI2saxTZHPoUCC7fG/of8djt/WMyPAX8RgtI6cZd72Pz2ms
2nVI1dSXyyWdCUMjbkwYnM3AWnYkn+yeuhHZ24Qp8uwYTGAH3I24AmCBBJcSqNE3kQeXK14/XctO
H3fp3IQo40i7JppJg1NtUCHHfqON//tv6oDUH/Xp5gdDumdOpeH20toXrNcXlpb0l3C0nRhK72BX
IyMapfuUbuW3OBDJUUA6WpalTfcN3MqTGVvuoWZWzqgledDnL3/+LYD4veAOaHPlQ2X0i3PvCAav
NUyhs6m39kZIRTwnvcmcqHqc9snlzxfypylX8vboVnW66zSDyFXa67eimaojtOofcIDGLZbaO8mn
7ISjnnWNroh9BYHynrI+PuiBfv/zX3++jJQewAz9ATKrrSdeSZ4TbOtMFtAFhdAXJQxUAETFvfKd
eCd6B1vwGH8a/eyC1rUJpyRxXdRO75rg897B8+Sjze/iWVZ+ZwaJsiaIlLqpET04Y54sx8z1MXVm
oL2bnnVBODUplBk83UdTZHMH5OmJYuNSxS2MpBEjMJJaRz3Uzda2uXGvsrg/p3E/u2ZltQx8Dmmc
5ioggJQJama48l0jfdQcbkiT0G456bFllhruhnRq8qYibLNVMG5MjRPnZPExqstaWwPGDr2pvpVa
JY+qMj7QXsDuTPoDe6O4OIyzpaincxdgm1fGEO2ccexAWMh8TWWFe/LCigJQhtwqhuFlBb27j+Fu
W8zPt0ykavayMji3EMkJX51GIol9gbE5owhx5dDbVPBg3zR8bSGG8LFZJyF855ElE6uHd2imdKmr
vqZzj7U5KBlED1b9yGfTo5tZrU06DQ9u0Dpna9q5uSDyAizY9k3rAEtG8GEK3JW0WS+5Vju7qhz3
JYPRI/YDZztYxROBd/nMqQNzXz2cjUlTdErAfqIwRzt31niMcnKjfU+rVQTEYSK8tpscdzoL0/xp
u2BkRhKEG5WDOu0m5mhEoPOzlZY/uEiBbRuq2zI85YgH8WqL2/Mkijg8kvrb97JhNF82dO5C+Egy
jUyrDzgn5ZxclLF+863HP49cOQztA2g9FtOBCbrNTnlglYJECFsbqmi1kGkC400vt0HZzgUDJT3j
fVTxqYP0gT94OzrTuMsd0z1QNskcrKf3SDOyCNLMyL4l0qNftaBzDO+dYdbBDbmTFiAa1mOmoMPV
BXh2IbozfUMvThVoT3Vf/ea1zo8gzV4am5IgQgXqUbKT7AHOAMbAtVl4grB6+z6pKj8PitCuPpGL
Q1HQDnVVI8M5zMAd2usxdfLFiJPxGHCdaUeTdh0t1XZ45uPrny+xlf7S2cEnolmBlNHVLXgE9Jns
Xrh0jVFq5A8mhuEY1AfK7IE0jlkOHX445z3tJ6CN6pkggIEZQbtE1Qw3DtXJ8np5qiNwEZ7jBLuo
QiXpZDxjKAv9MRDRJR2qM08Fi3qfOw8UNmNlTl14v0CnTwMzl6mgbNcNZfvIp8PlvFcywTMh6WQR
+ZoajHffpT2uBZ28vBYmh6Kizwma9cYaGlqKEYiFrq07wxyv4cg8l2CvkYY/9sU2SZHGsQZrpFAY
9yz/UHqZdyA7ttK5f21tXX8KzKli9+ek6UWeTZYhSJeGUehb9Bruix5oF2xRP61e/gKMxAog8clz
k8bRWJl3w12EVWrcBKCMLff8fY2vFOHhEpOAAvwGYD6id1DHjL/J9wi49tbN0Y+bmlyBNhTyYPL9
2gQF1OTjtlFGmp/N0NiUtRvecjZjc5Q8gjAJJe1plHsX/aJDU+D2IKtNbBf4X3TMvFrZHgDzdpM7
AAlhvKMqi5UKPn3TJ/5xsvVHnrsKdao1NgP5voeiDj9y5hXboIPglUf1I774aiE0YBtR39xo5bq2
U3I4NHz8V32kvyQjcePZHjn66m5Leamakm09IkgDHImuB8r5UnpXyThwM0OA4vtH+7KE28u5imez
T2MmMm1Bfr/dUm9+kGRk1lIgI3fheCUAgWDmrulnpvKN2X7diWMvaBiUHUlFn45sVzIaLq3ficGw
Gi73wfCTk4GxBJOzeLHBeVG71jF2M2x5iifMl6HZF7chTT8SDMNxFbi/6yp6MiOie24lxlXrDYje
dBNtknaAZ0nuoe+bbjsZdnArac1YRn4TQ4jIKKemXrIze3zxhWg3NeDuydSpQW4He223TD9LsjmU
McS7RkvpcCI18Arhhj4Cp6ZQ2nOsS+SLcwqF7/dQYBVm+pbnsfeUJYM8RsVMSMqZmlRTXT+Ypp+g
CG1bjsOoeW74Nk1AqJSz0Ew9houe/RQRNouwsMnQlHjx2674za/7OsU6nWaNeSv4pCw4HxDlMT1G
p8yN9MIF706376MCWb30ZD8wip4eGLOS64FTg0nZX6Zebe5CPyRNT+RswTLbXxs06EYvkc+GMn7o
Ne3kpQCn6aFeTM54wGBK3oqljCtpBwaIjoPabdbNRK2D1tJWGJb1TSrau4XTwX7MWOXqSPkrm5Ej
Z1jnV+rGv+OEqFMQwTHlcd6nBkC+3h269Th4xzFgXyOYAvkh6syD8tx9wjWDeZt2tdNu4yicMWXX
b1i85zK9EUxDYTMskO6zM/SXzm22VaXanTt4HrxGjqRKiq3fjOUlD4hEaVwu9GrotjJyIPl3pF7T
mFjmODKr1kHWF0GzFsB8jqV06CykyZbrmb5Qg/zWEXQtppu7uJi2rkoB22SbKhn2Ysrvjl1/Ug+c
e1yJiFFqYBO8dhp2yuBKTbqSvNjMjAxYhZkL+ummo0uYN5ZK6dIfgLWNzrD0OV/xEIWE+XzY41Ud
XRVIuqUHnREUeXYLR1amKuiaHaNQHkGxMkjymG7/ahDyXFUmvKspkA9k+4MV0/93bNks2TrHrbAg
H6Pk1R5kfCpcqmWcAopHOIWYYxgENIghpa4oQ5MuSxsmLyjVE+GtQ2tWBCta/6EdEip4nHWBowbH
rRvs0HvW1TSlWzMdCPv4zLqJu+5LUf1QfJDtGGF/GMqoj4HAt4B/gJN9Vd5tM4S8Sbxu8NYtpr6X
2Kr3FueZBc1xECILLsY+40g2bBJPon9uk+acQkNwFCbxmHpJVuTiBvyHZE07g8FITN5SQQY6AXoR
DppDh5r7pnXxeFcBtK8gFqeamcl+PgdTGuLmh5JqAE7ZS78Ysw2vzlHLM29VpYwayJUSczCxO0Hp
HRnHLUo3r89ycsiN9c10jkIP4kmGicnJ7AMlfDtM0ICA+11R0qNsMnAV4kI/qO8QaTZTm76GxMkO
5LOa1Wg7P10ZohdE8lAS/1OF/4jEZCLyzU4k1vEcTy+MfmdcdLOiK0z/EKTDy0+T0HVUmIa1Milu
Yzzghrxa/DXdRUI2YpahglzDe96NW3STNm88thnUpWlMmIWMGlrXmAZYJTFmKnNqdxaXRYL0Qbpy
kvBa52icddEmq9wayjncAUgnsz6iMny3QuwHjA69mZr/ookG+w7zaIY3oMe4f8ZC7E2ktY1ItY1X
T/Wi7dVPZYQI8cI69xMXZYYFHpPvxv/NOtTtOYGqlak8WtLCR+Ewtu4YRkgve/brTmJ8DFlWE2aD
eglPlL1aGul3zYEmavBa9mN9VZ6YJ9DMrhpp2CsVubRwSHrOO0So3OBwHNnQfSnczKuJDhfMoYTl
5xmfj3oggnyP9XmpIl/n3B/ZtGHk3So2O3Ri0iXD8xjw5Drg3XJ4MVjBMFQ/+ZhXAX8my44nejXr
v3FpNKsyWVld4hM+wCwYDR9p/CDDas4x00glO7nAvE9Mq40u0Jqr2PtghvkaCpp2R3XXdXfAymEd
U1G0C04H6g5+DQKtDRWFQwEEgp4+vPZpGCgycYfy3RqMmZGSbPoWB6cWyXpXhR1kl9alpQktCZU1
2ElgZiuf61MCr/DZa5oVUxXn2BsGVNi0+HawfzLMa/Idr99bBaY66YanMkvipZ7O3nFC1bS8kL0j
VnyYsEYwQE6phEmjQ+UOsz3CxBdgaVsOdRVpJ784VQUfUrgl44NtwJqYsv5qw2YX1ATkDWm8iAWi
w5kFfHPtlXxHUdJFEaKMeC5Jm3kSpbGL5f734PgUhJCYCxvqDqHx9wE0zEAl72aHhKbTY6SL4NuB
W5PQjNEMl878dkV67RuUnjh2Xkvv1SAwi1QJcFTXvOtIRgSpEKktAj3fVO5JIewvwX1WS1MMj/Gk
P6JtRusswbcqfOq5a3nPu858DOc3JMlgj8e6nnFX1d9bqyatp8z3OPcJKkaIIBwGf4Tlbzh97KWv
ODzVsH2KFgA/bl9/kbj0K7NrrGzLso+4yvwWcxvrp4OCSi4wsHlZOcojcUDrYtk5dMBr0VGxZWv+
TYoBC0qcgS2BHOjLx7CA6GArn3kJ0SWQNB4BecU4EzPKdOQDsoeoNOwDWjxF6WhbJopTWAPJRte0
KlWel/4c4hnt7uYyzmTS7q06J2C/ajkGSo4wqmi/EqoF2LdwZJTROyqGs5R284wzmCl/Wu7V1L6V
qfmkqC5aaPKXYACocb1bI6094Cf9HUqPM0/MfZSpHxqWvklKhWeQKIV0b4mbAkMKxFsOCNuJ5Igx
sGnWMJCxD1cmI30hNwUGNyw5xBmic63VRE1Tc2/TfrYNJuOQ+d2NMP+mL8a3sSaVHam3Mfd/lRMv
D/T7H0ZIH32rG2s1JsnRfRSY0azcNt4GR4tWvUpKnFeGIKMv1UMo6kNJkQyUcrPeiLhFs8yKcxyj
h9Z2TLVkxFxEWrv5+nzSzem57vOB4yXtijNhsYjrz8KOxKVUMC8rZ2B6TnyW252HSaNIv51CuNd6
dufxOGK9ZhiERdPbCqn9agXHc1u52sYwBIa9WseXrevfqjduBdH4s2PSHkoLyngCTd2tjJLNIhI0
UzbR1MMo0WZusAVUt+V026WMOXFl67rerDXMNySqm+rBbxl5Be6V5V/uQlMEd8vtiDLhjkWb4McC
5N+HQuM1IqQZkUC8FBXFBHr5Hkv9HBv4WcRgrkXBrQKUwy99BBjTQGlbhe/S8IYnFHQIounWochv
BeSxXhWQtem41Ie1izB5ALtN7lkv71xxwsc2M95qu+/3sitxA5GlvUxufKusvLwk4aFFGFsKyGXr
wKvtRSMsTGBF85UHMODz3n0dlYABb9CU1Bsg6Vy8SBP5fyL+TrnK9JS2VwkoC43M1yoTwinDk67N
j2GRaUs5um8xz88Gt/gd9I6xmVQ8bZBye8c5FNx4LacbX3Fz0ZeYb/84f/+/zcQYNEj+3zMxh8/0
M/z1+bdIzPx//CsSo+y/cEoLpCrhWK78t0SMcv4ilOW6ePJtCzF8tkf/n0SM89d/cXdm221jWbb9
IuQADg66V5Ig2JOiJEr2C4bssNH3Pb6+JlRRlQ5n3shRr/dFITtkkQQOTrP3WnMZXHmD/ycFFQKb
3/c/jhjrH4j2VM2xEXirtlD1/4sjRvsXCbaDRlx3TIE62zAti1zOXwXweE+aqKZiuiU967o84L59
kXHBlDcPK4lhYLWf8vbeW93dlyOGTI4QaN7kHRLeRfQoh6YSxcEvF5C91gRI9FdbivgtwpP6t4qD
CFE4qk4+56eP5xdbitJljTkiBdoOY/8MdnyhNWTCuqSWiqByvOsy+MCa/JOCyxkq/dik28CYPqZR
e4hxePgRUusWaUtlBD9FkHxwcMegTfsM04NAmcGyj82Cjvju79+4Yy6Gmb8YCnjn0tAxKmmqKUzz
N0NBMvHBilyPt4FtUo23q6+pmezHtEERY0Mw7YrhUAfh90RtOUlkAYJPo7zENUm/MCCj4aQ74zkE
1UuY9qpv9KOwSiLRnfeBXihMPso0+CRb60Tr/2gN+laEypuiUc0safhDLVxlE2Z0spcnNxvzh5Q+
4R/+uBkKtFEZ0KFmxmxuSW8oB+ootC4cQzjuoHf4O9otwMefRsyFUjUmFVrtxELLp9Q/+F16VloO
aUPGklgivA+fkcipBXHpUe1R8Dvg9sclzlF+Pwb4IUf1G0f7jUo+NUSY4F1VoDvFeXehwCiZhVZp
lz8SsKTY6bcW+alaTCnngHsezgEoN1QhoK5hxS6iMYYe8sUA/RE0pVqyCwnm6RU0y8Rx1Qe/s/yE
HNOfVfWgh53CXQwIeeiac27nL34DUUHBfT6FSgs8h7FNQ+HrKKt95oOpQIF06ZLpGofqUZbRomte
1Zn2KBv1UVgkbjpzue51eQjU7i7Jg6afvlPN8gUBRQJ+otTYYSIcJAjA2Onmra18OA2zufCvoDt1
M83bqSGz0wr+aET+0cmKZf+q1eaOtsgx4mNwsCXnmzKep9REkuE9oX24kN7QEpTbrJ5fQ3hLK6pY
H5/LqGnSbY2cN20OTxD/v4aJbRBkSxXRjDbREhuRB9HeL7Sv5ZB/DDqHu1AH8ChJFEQX1q7rmHdm
mSRB9Nl4hH7xCus/J5lG2YHFo3NjfWdJ9tefv4uLTUkkMijyNfMST1ZuB3X6wk6QaG7ir1rVMXZt
m/1wguEqTOcGy51CPnoofGn92XIeekq1ixhvj8BYOvNB9INvHFekPyrTQOlYc09YyIKVw7oEHolc
uUzj8fC18YTTal2bbCg1m7tMRHyFVjL9WUv/OIYB52A/I7UB4Ee/fFJkpUlhBnTLnrRgVjzHCUkL
LyIiqieOw3BvoNwwTEPCcvuCqa9m8c7HAhaAj9oq5Zd1vr7zo6HexXGhrP3FH0IJCYLs4l3lWZ0L
TrMyZRTaQNWtaUlT763E7fJjEOS5OyryIev2UWodSavsuwmNIIy0Vr/MBhHgRclQLHH6Y/DnfwYF
CLPYAZeBqVlXBnX72TwGdAfijFbOaOZLrMXa6Mpr2ze7YpofiJfatR3kaNJatwe6XMT1FuQtR68F
pU0PipfrfBzj1D2kuZQN+CQ4jp6Ip32z8xztKYYNKEQ85TW6Ad10LtQloTHm/DNzmB6DnrwBlL30
GKk3tP2Y979ZM/LjPlh+QoHwNk+PDJYI7Et0mkmOoBQh6w0D8hl0xpVH8q5Y00ONUTf0jXWuVbQk
nOe4tfq5TjHcEmX0ESoM3CD84MdH5HngSjRyyml+uLaiPdDL1juR2ggNx0ecXINa0fFoMENlunkm
URW7juiTVQl2D8osollgwkTEKj1i/2udZx9B6PwRcLKeyCqH0NXVu5xYwBUDZLQ9hB8Z0wsDzQKr
sYHyQKFLx0jBzyaGDWDcmfY5byitJ6TOTgpgyaKzT27qz5kYrTCiGKEgPV5JByKURLQZolboCxac
2oqRDznVe4gSF0X7T6uaH3lCn9BYZltADcwZ3D/48yb6P3SAwyPMd3rDrWXz7K/0pDupGW+ChLH3
AintJgn44JXRvPQc25SAmnI8GD+0uvxIif+i1oEvO65xnnTRrZTcTW2hCOdpdw8dbuAYNdtSMpq5
nRkQjKOBfAkrGLV5XwHxusyrVPC/I6Ib/PCnTZbkGsYq/1CVO8yKXJOUP9UQuWjMgDbSOwQC7bWP
ObcH/UBziPeXI09bFSExUviU/vuyA0Y6Y87lKKoPdy3r7/pAX8ds70XWH4rkAjsDP3+C3EoXBQrr
rD3PaXWbp3ZBkPwsxuYuWJmE4tPSCb4B633YqXnBe/Nw9AhLh1wXA+8sRoZGK2DlNIoEUbgwo4iT
Dto95jZOsNr8IPRSX8kebr4BPyZmyLaQBjiF0uTE9M5KNfSY+vpL8SMonfPocEVhT+WHuDkCoupp
B8yvWkiidZjB8oKC6EcwNUP6BjzS3N+0+m5QCwr05EMb9QGpVfbBXm/RjY4P6nsfCC62sW7u62xi
3eIO1qS0pvgHSL5JN2iHX7A0ITCPCD5KaryITkPKc8JlKYPSpeCEjohN1hr+3bjubc3zk343WNbN
HHkjvkkZF1EoqLlQ28Qzt39adLWIC9zP4THrJOhkWU6RmCbknOPSj/Yiv+ZU2XjX9OCKsIO5kB9m
c4BwzdHac2iDpJaS4k5hXxGMqUey4LmNee6sArokpbSfUQINKih/KMtsGUWUSTp+YYtfevU5IPSC
dbRU2lMbk5GMTH8lLbNlUqPfInim/bKhA9njtiP4Ml7F0rA53Hbv4cDrFmn00U/lnRfbKRW3JFV5
SKKgobNi9GCl6G9/vrBaMWRj8UHAcPY5hq00/dAbJHaR/3XAgiVQJWxTY+BZorPmo0/tBWYpEDI5
xcsgI1kE7hyVwpXe+dd2oSJEzk9fYdv7eQ/GuHpNp2kfLRuONgFokac/Gmx+l8D5YfHzINEZy5bj
n4ZWxUiaQ/mwsxu2d5Jqow9Y09Dg+KaYs2lT1DWzMgMpyZeb0Y7CG5bkArZwvVZRDiu7R9bwSpNJ
ChOR0RtiF/6Alhism7hEN4Gbz9cVfd80oDhlGcYbWQ2uRHd0mMbggtuv2fUadVm9/uLb5rQl5G4i
Pmoo9iCKDFcPjKMjOs7ALEAawlotForH+XgJPddA0aThbpwXFwLK462GRpa61EXRoHWYAbv/mnkw
ZnOTltYaVQHgbZk+BzOW0c/PNzlQKJ0qRK0+QLiFsdz3pY+TJUhW4MHvam/8BHDyNVfadlcvqP0U
0hNPiOebymmKm94T+t2J89p1kD2vAUciiEfrT43CctFBROnAmWUZ89bQa9shCXIYp6RMW5a3rD2A
sVOg1pLyYFOXW3SJObYFhEyk7q7Kj6qvSX+Y68bV0oGI53jCIssI0tO3qMyIP0kpcMwdR/ssrcit
H60/5PcuaH4waTA/j6wSIuaOcZzgbiVRW2zYzBaJjRtopIdZ2/hoOIAgUGVYLg/jMGUfw4S0BN4p
oQFQP4W/L2TN9JiyWghn76SYVexylS/nBWOMPyxZ0mBJ7BeLBAEgnzx0DGqJEgvzo/W9hfE6+dyL
XO3Eum1JhiLmuNJr5tHRfqMNtCDykbma93GZZskVEmvJ5LtOiNUu+/SYN4hFhp5ZG27CDa3QO4/u
LRxCLCvsPVg/bModjFQNUw39Y8BtOaCbzz2qE2lv7FxfRwKdVsoSdJzP6SnJgqNesK7P9tNoYFfU
l9h6gg4kBaKVXbEMeQYJknUe/0yWR9mvSUlVEZ5lEZ9ax+axQUjlplOebtVZ349R+Ww7Gmw3m3pa
oyRnQ0cWUBlcmYipfRIQFcBk0zakN7SsoGmnlWhHHoTiTjCWbg3K1WSq0UFG2kaDk76ZA5/zUyew
91KDjRcYX5wzsG2c+C50mnU5p7nrY0reFCUsPx2+dcUdH5mxUQLPkAWXmIHw7fO30WQGIGUlx8/j
ExprARGOTkpqvNm+WCeyhGhOIZOICDw8Ttx/tRRyVuqSSRuTAYBt0NWKEdnHrugWN3b2lsXXz42w
HeOZsfvvA5KcVUbFb6MbTL3tmcq/TRxE8LNpjGKTOOXNSaoFYzeTFxEHL2GgvJD0chrBE65MKXma
HEarpJ+fkUtdKETAh704B1n8HrSqBhdDuZsBcdgqySE9JxpdFlujk0dJSPAasAYbGWt67mOyNFIO
Zs0QfUgWON9oD6yF5H6gwNvYSfpjkiqQAwuMscIpAPPXCSEQUFui+1aKxeaGGGGXNS2V05Erx0ag
ecdjrgzLMFq+zCNi17B4kRXLyOff9J2mbRXTmjfW+D72rFRZC7doJOkj89/oOzADUuXdBHoMiW5a
qtAEZAyItTa1+NHD4KIlAVuQfCzydnXa9llabFP2wyqqmhXJECP2jSTaFVayuAhmexexWchQk1xb
BSAxndztvIgb0oKtVtKRcT5Bx6eTkaRmvGgAVexvvG4zkn7bkpGcWQs2OK33ZZxsuygnks/EeVG3
8kjtxz6FpMWyQt7GAWE9jWTjGCjzC9CkbRNZlWdI1sQg61+MCDCsk7bGSmsaai5YPxmT2qanDYbL
Bt55r9YQC1DV2+X47mh4LSe6My4xAjpHftaVJu9fJEQswgFIkIE8/velD+3f1WxsVFLSdKSKFNr+
ayUpVayUPnwSQ/vSCaEo3yZ/2NTIfxAHM3aKQHlrbMOg49SO26lOvXJOPrIkwzUnRkKDZ2dV9AyI
z7f1/22t0aRA9/+uNZ5/jNH34i+lxuUf/FlqtM1/4P7STdO2hY5RdYFD/EnfAbj3D2qPtCNNbg3g
BepWf9YadfEPOj4gYCxhq8LS5S+1RvkPQ19uqEDiqEthWf+XWqOx4Bx+qY2pli50nfAbqmKSSr7N
C/1aa0Tar0Wkz1fnIit1N6Do36tpe8f80N4THjS9tm6hJceztEhg/vxi/u93ug6FlH6SsuikSGq7
sExF30OFQHbqDd11TnX1AK662iKNTR+D9F/BgblJay8WTREJUnSsEGseexCOlO2zjXX0lsklkHPJ
UEt71dWXV/PLGtZ7SuVp7pJLmjTyR4zmoc+n8qsVNQeTPpRqhZybjAkHamfhbw6cuYFFquIJGYEc
E9nNGbwb77/c639TFtXU3wAuKneQGwTCiM0vFBd9qeb+UheNhgh8UVv2p8iMZoIBiXO85gqqrC4c
7V0rmgxkDbTiAW8oKs02u/lJMl9wetvImeJuM9YR8kjTDPDC238IP/z2KX/2caXfHMlZLEGdkwQh
nQUzmjbwwIBKL3+MmFlJd4jz4yR765hEKntDv9LfYCGSAoRKt60RlSrR9TN5MBd5tK9mGxA/2jf2
6JnmiZbFCvqo9tRDA98xmXFADMPq2FJPPDUEomG4aXdsPZQTDMHphjhmvEFnyTfomWZXKPR5JxQV
io75BInL6KFU6A+hXuZnzi04+AfniBZMPStyHPGI18P987uo5NSZT16f4dlrK1M80BUQ0SkCB0Jd
6FoOwm3UGvDKBIZwX7HJQCDlniSqjMwFZWaHNBHUB7YoRlX38vmF3hpy4ti5Fss5u8X14kVc/GND
TWUDtnP6iluZPu+r4pf2D8l2oqhJR1qFPmpGMWg/57S52dhoP1L0v7ClJ+3RR5TYRnMcNn8/cv71
0bN1SyyldEtliv6XgUMXwWg11PcnfS4hOxLEisyn0sPn3mzjazun1I44DCOpgD6qFKg0ddIgOO5l
3cExR2PVZX3/oumBdluUdZ9/ko5WbWTcj2Tj5ZQ61d42X9NefKG0H0PjS6eRGlmP/q7IourYu4Rx
mj/6EiCxUmvipZ2vagSuqUb+8qqbdb/XfTztPYfz17gi9WSoDExtrTsIjg2kU2pa5dirki7GMTLK
74Ola1TWiM0hUYv0Z1OiJIXiqp58O4NdYz3+/iJavz99tGoMQwjNBqOkCc38bf5K9FSKUjfKP58+
zTeNe66RQVSRZE+9Qi3PAu4imdZSwP4Aru+1uk9/LrLUe6cAgowiLfNQvWr3z7+zvo2Yx+9tyhwW
z7AkCT8/6ThsrVqrnwwxFDdKsTyqkx1+OISm7EVvitfEoGhIk4Y2X07+0JC1xkst1fdIn1ImASdy
Q6k4N8pQNnv9J3/5UucRbMx25pfl9uSsaC62mAe/A7VlRtXie09w5hH0PRaWoY9vlDoQalfmeBvH
uYbBmuDJITv4raNti/UmEruEquSg6+qjXjTsRhR9U2TeYYEMspPABZuoQX9OiQpCltz+CNQwvznL
PPP5XWH3PwoRUJAdyv8ANZO/3SdNFTTHbFYuR9OQbDq/zZJaMWlSGYV29LWagNiaOjUg8p8WOBpb
aZI/4iGE/oLZ8FkhoWwlgtYCQOYg5DdE+YZwhHhGP5qOaWwXb22t7EW1Fr3RX2EBmM/U2TQ8woW1
NWRxjSYNlmjVhkcO5fmlteWzoenF3kDiYOv+lyoobLyW1XTRzXI8hBjw1qWGJwUIrIlI/vr5JbSL
+ERnCTAvqFYz6cz/0JiSy+7rl7UXvQDCfAMnmgWEb/nmrytHHoWw1ngteg1/5ISkQrZXAUQ1cqY6
gege5VOwHfTQeAY2HYH10ertsICftQLrN7OH/moU4VtYk8jDEzixGe3KczoL/c0koTzO/2iRGe3w
U8L3KIxgZB/aF2cb69Ye2en8mppGuXV6ozkgzqtuBWNunZmJ+X2CehpU6TfDRJZAQhMFr5pWVaQ6
wzkteGh0LEzfMo5pI2Xar2UJF7Ouh/4AAsh5UpQW+3NjYHamLqcr1n+YOeXSAP3twsHFM80FqIV8
R/zOqAI/Bbpgao+UPNLr6AsmQ5i2+SZAvf0NprlNfIyibMCmhc+Unvs1Uz/lEl1p7pPQYWtQ7PCq
sW7vjiXfBjQnG8DO1WVKIg6V1uC8ZpEEcD+h8JgNc2Ai0YudBNiNzigBHEu03AtpZuE2VJLgVLNk
ukYHuSYdgQFVAcxlJ2/Hk0NwqT/WMRJhbkrfoTltg/6VfGpsq7LRXVJQAirnpv/t7+dFof/LJXJo
0do8aqwskpb1X8dWlsuc7JehOpp2nmzL1h7uNtGXRRErb2JIi33bIloWg0n5HdXyBpMZmj2qKt+j
g84x8Y965MDr12p0Ix6xZJ4n7aw0SV0SDe0inYACkOvFYWI3Ap45iNXt338C+W8+AWujxrSOv57W
+kJV+2VfpU9lykaEzGtQSXTpWstVx766004Rrz7hZIqMq3vKGdekkHtJHfuFFuL01eagRk65Pm1q
k+FcxyPeKpWTmpb284cMrGKltTVwyDxNT5ZtwT2p0JkB+XcyvbqIKFhHIslv//zClgXkuQZeINSM
jNl/o9eqcvnvDaXVvGqN4+8dMjQ36LpaL7F8/YI8DOUoTjk0zaW8BG33+veXR/8NKqeB+1kWPNsR
TB/LceCvl6fyA9MOpBhRsAzablTG5kknw9lDsY4H0XQoA6AixEhurGHxDuem08tNGDT13laVadW2
tfWoE0gHXUF2tZL7OaUHkFDz0GTXhGyrIiUkEX37c5xW04cyIMuCqay+51GKZphzr5cbOu4Mgn6L
Opbvs9WB5AVZsB+JmX/SnMjrhHXSnEB/BdU93pY/iVDl7i3Jan9/OX5XJ2iGlNKyhWSoCy6N/I2x
p5iSjNqpIWNI0eLRY2kNLhNsvUEx7mVIb8ieQg1Ue5JsC3uwMVZidpnn+qewFneqSgwWwfa117Us
/mm+WB7xgYsFu23b5VtRQOPB90hjtgu/x1hs8dgq02uf4sD/+4+i/SZXWD6KaXG0Mwlg1tAr/Da7
KerEXdJx+uJE1Z7K6AOJ0vxlzOur3nSRV4+18RwgLz7KHGZAUlGASIIMSe445N16tkUJXBgtbJPB
OJ98NEpdzk73P7xLtPrLmv3rNMyZFsGWoxmCR0zFw/PXIdhE5egDAuw9+FYrnAWb2HBeB3PFnvom
Jm0XtucOUXpUbqtI29WWBgUhX2NFo6uUXnphHsJpPFTESKISJxqrhEAR7HT0zVRln2sdd+myjogj
//TUCg1HQHfByIYztwOTqb9eQ635AFN6FYG/D0V7jgf7TIcahNNJ1ATIUED6Qr8CNp95SZGq+hWa
yNx+byEztFHkzVng0dTzQvpJrX/KK+2sVVeD5YSO5iHBi19iwKWC7Ip+OITWq05s5iSZM7T+ZcbN
TquOi82jMZXRjpPYajZnCizWNe1zLyHEiWbRZkh+OPGXGH/T9KpHG8tfIbFP/b1R7gK6q+N6fLaS
dfyddn5mbtTs4hPb3FfX9AbPjd4x6+5LbfwEdbUK2aiHvhcsyLnmqVauo3woNAkcr3a+qcqzTxO9
s496j9Is2zThjm0EzPpU7hra1eXGAuiAIcJH1WkFzhZ7wabB7DOh5uFmhRyqRmw7s/LWV8lelTHo
IkIFJa+AfF4Mu2xWn8jx9oCYuND+7r5ZvPSGfiah0Ssl5TAJatoiMgcgVhz1mKGp1/Wxp+Jmb4go
FnPDOVXui8ii8EXsM+CjGfxKCRg2haxX9kfyvNE5fA0UBW0NrLjsvfT1cwp7kmzkpwApMeZ7t7GY
0rvUflYROvbjztDFrk5g8KsUPG1FXDrMzBFuE2yTbO6QmRbvDhlY4z6FLhVoX1ne6FDBahe3kTIX
soYVCvimfiTwKkIckS1sGQsNJwSo92BKXHu+poiZZeefwpsfBI9g1k/0sOVqAKiB6vLgOOa3KOj3
AcwvJXDwnbdr4Y6dr9BcsXi1eWPWPpuC7jhNDJfg6D+a4M0Gxa0bh1G+kv6KE45thHhFvazLj0wJ
N5FOi2X6oyPkIjOtrROgco8NN4H+UGjvXQ5bt3vudcI+Uns1KS4BFYhg2/pLMr6iRC+Dr41569uX
Xt/YjyFIydJgZXqKFKLxogMKV35Z6BwIeKFLdiE2Kahe8aoRKEdOEFYWYR2rFB+ds5+JGY8OFhcT
nWrufzG/FMFB6rdU+8J6AXOj+NqTRVVgytsukKgl7dRoavZNBcoMY1reC3Ax4k7CNQ67vY4Kv+D5
iOB+l4nDL882PU3cWi1dtSYXq0XVGQmvHB5q4l+sjvbGD6G33piou8SAhygohi9HMSxDcevQKY12
SWsc+C8fsUN6krthR8S6s5tQTCLOdqlpuc3MT0Wu0AFVKhK9abdns7SmjuMlvfRaNpKDCjWF4Z/4
lKvip6KqAM70JKUZaPnRkqAbMiEMF063V1IVpb+zUQIF7Fp8tGKV6M8zu4097cCLnWs30zf3FWX6
sO5PTSsOfaBuZSufMaF6UyZBmFYbUD9empINyqMdLFx0yIwmTYl5QNq7RX/PVtuFLpkqC4YS43lA
MGxxKMJdpXszkhb06403A48MTiXq5vAgeCrmU+h8HepxTXNeJN8jTTuYbUeWQ+k6WH8NXdn0Ui41
vPOIjyn00c8TN7mZst5ySx6645jaXOw6fmQWjfZG8/0vuQEQVkOCjmAA/9jU/kjHUXlhG6sBsljT
/dNdUWXsvEPzKYvQ/ImkXbFEJZ6DIBxWw5XmCVyFlP0KnWSJFF+D9TLX34CEpbdIM4dnZxz2VcwR
DEI980Mv/b3mwLNT7eygqzWms2QiLc9XaUPN1p6GRuHqaMV2FgSnhR9Mdo7s0D6jgHcsnEJq9Z4B
7dw2PqHDdeEk+7KGYqcr/RdKURo1uyu6zG4rJzjM0SJSrwxP9E4NFqNN9w5JjKBj6uZdNXsgFJWV
0bDJxSMFi/j5Y6Xd0+BVwMp+/jEYM1J/o4YqS6tQ6iNe7ZTjVBZh+zbkNWHQBXtNJJsPfTSzp2Ks
CEYRKdBuIft3ya56aAbzdbSx1RWD1LDMqsM7LjX6JKKjVTxZ0GG18d408D/Dtt7Q4R23esSoaPrg
zy96TIT0mMXYQJbRMjvk5AEiRR46NwKg5mSwH2pGD2jaXvayJD8jnng6CUQ2/vc31QasRyG4Yk3y
1VcnFRWQr218myJQ3cWqa9JOLcT452t+/sPPL59/988/fr6tf/4dHiQyVXnAW0mbGg6kSjU5M+mz
Kb4yu59mpcBYDhkZrKrVUCRgDK1aX5ZJOvif/4v+ZXH4/BLmGe/k89u8Xc4nBUru9dh1C7FBz6kg
pooH4uJiKrlXdSpC+dYtUsCsaDri+snkl2fhcMC0Q7nPJGwDCZ02btljc/pYOB8tvs7RhSzmmrSt
i6C9DEJnYV3SOIkNIp0tL/StLIY9WZN7RXzp0JbH2hkdiNcp2iVDgOh3Bvwkr5vopodfY3iiPs1p
Qh4BI6tbo5JbGU4vRaXvhyX5I9egPZZMnM69KeZD0YQeaUoe8nTmZgEao/aKJjkUcqnREstICaip
2As03jJdFdJyK3UxuZBVhxggjpKzqAu3kcfUDk+TiLa9TscvNpkEAbG20rMUOFrkWATU3zFGn+mg
7hTb3FCAcovQ9CTPL/5cBF2gmHLD02TiZbHmASz1Sjy1E1ZVstJL82tptEeC77cgLTZlD/Mqjs/z
rOzJGWddVaCsmcihMCKN8opsfzU6I87I6To53aFvK7y7+Vmq+jNgrY+KY1ddv6Ud65Q/PwiI+Gak
r53VeuzOT1bTeL3N+xDaFS3pmRwWknHQT2Bnr1KvtdLPm9f1AKmY+PpM7JRYOQ2LUAW+Q01c3WSR
mjW99EswDjlh9ApcA6dkRvb11AtXC3yXRuC6pKPv98mutskGz8U1YK/ihMm7E0M6y9udljeeqnph
YKBwZEWm4zBk2/QHyuKDxTObjIT/oJ+IfHULx+JE138bpgFslnVotweKi3t0pweLCc1IADrhGqh1
e6sg/BlCqPnsKwzHS/PSzRSVNKGI3K7TDMSv0StXiC8FkKUYLxjnetqu9aawtZWqqy7hHB5aw1Uw
HZQcv4OA6jwhEVL3TtHhbQ490+89K1NBG+sHAxdJ/T5o9g12NKYfesZq4Sk8Cyk0HHWInzXe4KDy
CLXNNkbUM3aeGKOtEqN/nuyTpqRbK6RVUTI1aMXicQaExFsYZze3Hyo7DA2sJdnRriVN1nqNlgRC
v1bBc85u1R62mt0cTX08FqayyQnlyqxxV3e32S63eexsWof5gf230XQbkWLxIZrcx3mDgHMzEOWs
cZx1AiyAPcMaxAIcN4TdrjUPXL1kbyYbbqlHyvrBqRAEiemEnY29pnqvRHSsK5CkmLdMpJwicryC
zT071L38ivdmZ87lGVwyaFvgPYb2yslob2bt0adX39mRyzztLqk0MxhFUzyVUw2CGKGX6DdV99UB
5swBmZ5zuHV86wKB5JkTxbtatNeyCF8zHJVDeTX93OtlzdNevGIv2VBs2qmyOAc9b7kXnjU8F1VE
4lmOvjvzMkXxarplSMF2AnnAOMM3ArCONYr8s9VQ++u4t4DUzfScnhScTLIx9tmyxkLTKciYNRCg
gLhy+yk52CApi7Y8Ge2bMssTroJGZNul3yNnCzA8Y0032PjYB62LD6BZ2PSYBNXg5VY7D8DSidLT
C4ItL5/LQ188zDHf9zHcmnn8npr13umiI7kDN+5Qj1m8840NAn0wtv5ep4XE3TyGtfVUh64PCx/A
QxJ4IoEdzX2UenKOsFlmRMP1WuyqDpWL/Nuyz4ensKPiuxESrGai7JY8cLygALS9ACcT+MU1x1VX
icB3aKmXsUHKxi30Mre2m33KFBhbuDkzVwMlVJEx4szp0VT8vcCAZaY8/wX3kbl5Spu1ul2CcFJg
0CIlNwAQWvVB2+RLRYpA0U3nzhf7iRir0TykZDuzvLhjtm7M6WjjUi/7BnSCiqIC6UX6rjNAgGQ3
DY7SAfWzNR3Ah13z6RrOxo9heJZ5fOO0ugI1cZ9CYx/Z+xELZzPfKiL6yknd13LYogbfWOo3FQ37
1Ix7LHibQs9cCgiu0RpeVSQuSJuNgnLXae4Y9q5J3h2Ab+3pM28Ms7sbmAWJmkXp54a7SNB5kHQO
tj4tE7/GFyW3tex3pQ9YKGMA0yCxZQn5Gj6ucLnr6xSiZJFo25FI4NpHmaQQhqtmXp5bLuqjNUbb
c+XgBsa0RbsrPTtjeGpVFY+BfhodQBQ0Pyh/v/V9+JqM+nMo2az4ermT8Efjy8TGQ1JvMGNlVwHk
Yz/4JKtFoEaRPiUuyLnT876S1EnyGfimgw172dmK9qsa6K4JkmtwHTRy/nZMrnb96nzz4bFxDNUM
D2CDL45F6tlqc1YjE+4FJJioeFWs7N5oJTj1lB7afGRC3keqfZBt9p5q1h+9BYR7ZGFV40NYh9s0
LU7L+jdW3WGpNaQQsODp7CyTNxPKs2ZY95wAlbF5Lpk5FBfUrlsiBtcWRy9AtSjF1vcslWZfAGqb
lcmTc7snKfluAeM0q2HfhRa6q/DFbL5o8bxR+mmP/X6vqhMVkHYLxXAzAyrwDch8ZbvPMlf1OVuG
pOP40bUN88ck+gu1dfSd9BuE7dX+fBizJ1zPu2z8Uuh4Cudip/i4IkWw09R0G0KFStJ0V7HZtPRH
SmIuazsKMpv01nTZugDaC4LidZbmdRziY2lEqHXBG9iGh0Zu1/vROdZsnHv9pZ7HCwzydZTBkF48
TmLThyyfKRWSHI5Pbl+iPLjTgt0DG7iXyngrl5BcFZDTffbXMk/ApGMwr3R1q5aIkJ3gkKts2CbI
Zr7jlVV2NqGUD4nyoijkpivaDtvhDoX+DqQN7Aj/RdHsh3D0Gz2eezuaV9D8F6nHFJBNUCG5Gyvt
ExEh50wPiehoD0VpbhQt2Nlx7KWKdiuX83Ktot2Zb6mAOW1NF4gZr5M/PyXxfNIJJVDamxXLFzQA
p9RgD5fqezlwCqp4wChU2Q3AR3M/WMG9w64c2eQwCmMPLcbuzQMUAU8rtJ3qV9Cpwfr431OMwwHk
5Cxorpq56cfBIxrsmObBf9F1Xr2NA2sS/UUE2Mx8laicnT0vxETmzGb69XtIz72DBXZfBInW2GNZ
Irvrqzq1b+zhRCUhNlJ1bXTYHLuE6/74rk/+HqMUaO/8s4zNdxBTDxIar40onhry88N8pozUS8ae
cSzUT86Uby6rOpOoaaZQX8cgwfWbT2vy70EgD4KsNlt9jWBwUhUPtRUnuItp3n+PcIFMpbzDuMP/
xLoiLC9Co5yjAtCVUxIu9wEMOcn4s8IQPedK1NI4isqGe2zxXeo30KVXQAQbZvGUbxxaw9r3lbqV
8OqdmbwwptdagV0WiUcdN2t/MDcxMVTGdTiQczjp4bc8tI9wf67zW1yNA/Je3SGhMF709pOsjNOg
Hyi4O1rTAGOqP6Vpends69SwKRyGV5VLo8yrbc53QCX8OeUBBapoEZpPKTzu6NYTfLzcSmx1299G
Wo1pXTsw70rlW6nZB8cInnqz2VNDekJBxpB35hLAKh1nM2pqvCrwVrv2Zw1LsB3LMzPsY2dolFGn
qPMQK/Ewdmn43jXRh5Hoz3aAcbYnS2qMt9J+SR3zZMvoUjjaodHTMyOeS2faZ5UCJt9V9v64G1Wa
jwfCTw69GWLX6dYmF9bGrYad/XMotO3Y65vWttakBDZ1Mt1koN5jPsYBn9JJxx+hX4KQcSvwYKrj
d6nVHJhXPUtw/EFOCZbjXxJFo2Bx3AbWe2HZxzIcdm7LFv+dKPLJH6qdygpec9IjBZ5HRSuvZPUf
ko0sezz6VtDrrPjk0helO5y1412ksmidUD+i6cQ07k3h89bL3lOqgM8VS0BFY53THqw2Zaogjsk5
78etbYJLpCkmXetcQuGIiN7fjG3FpyY8sPdVbEHwCZ4mUZTKkRfR5Lcs4S3cBKcRM0ih67+6vD0x
unlKkCmaxF7peEOLSL03rnqzdf01TQXn6f53N9icYF18OOleJviAASobhzSbbkzMLpIW5k4nTV2F
FaWMKRii4gEV4tW27SdGgnfRK9tRJE/0p/edvs9SrOAQidrkqMQ9G3fU5kzsuxHXdaKfjbzfJCCA
7Yy1Nh1blkkiLJueSAPe2ItfQQOcDUL1av2dys1z5xufpGleTKn9tFttbxlACjsfEzvs604S6KAS
N5InSpKPsXhXiGs7GScxfoFSZ+4hMXCRorbj9nQo3fJk069m0wqJguthit0Z0uaylp/jlGuCylx6
+CAq+8Do+Dnlykckg7viBxu01ZHipnaD3DUMrLeGTflHmoNXjjcb0U1XTfJE07bitBeNrIGMeNdq
Fns3eSUR6+FT8/xK2TdduC3030r2pzHg6wAySVm5Nbz1rCrZ0lpjInUoNvmsajf4zVZQ3W07sFBU
Z9ewCBYKzQmPyii+V2FwcJSCd6GLN0n1iuiNz+CJE9Rdk80+olE3Il5iJ85VHXM2j1dsXuiRylb4
MDxysafLfa8NaEg5lyKLJcbU0cgg9qb4DmvxZlN36bfNmUqz55CaCkziK79GQAENs80UOtSVIOR/
ZhqeDG5KB4J7kUT+qSEu7S7goheF5v9QURbpZvnqciObcqE/4WzOMUj9L7mn+q/ws3z3xCXCAXfE
nkuGYZ0jBTQhKoQ9ZoKFJpOAoolyZAVuSr9oVrSdUOOoVH+PLffyjAH51xOjxECHjOAClbSITetk
nPJjFShY66XI2bE4w5FFeHVso5BuBBpajmpTc2kWNm9UzDhHMdR/b0qaupjKLo/RDOaF1X++7jOi
x5Q47JdDhhuVcAJLnv3vKcvB5R///T7/vsXUDDiim7TxltdgEX+WlykDFEzMIuaMPL9Mhd2+61CU
t6qi058834ARJAjBFXJtiyw/BrGfMV8lt7/cg54GxmEcCfa71rucX7R2fqmWe3J+KZQOVkcKVWVR
2P79lcecljsmc79SqlqYnC+BLXqGPEQGXtvlG+Ta/Ip+fa/5Wztm/NO30efDYE6uVsDcUsM91PNP
nEwz+/qxy73lWEX1I/oSBvoD+KJm/hbLN/v33OVYjHli/Poxy1eAhdts3ZLnJuHlb3v+PL4xv9Zt
XeJeHrHrdYq7muKR0GGzK0dKRMdya6Mb+Vq768nUxZgG+z8t+6RsrDYuDRuKNNkfCNC/1SYziVOJ
YSd7uVGheSfD+FKN7g+F/k+xoZR1FdzqeNz2ZGSz7g9Or7uuNezK+k2BJq7OukIyXsc/rc8EcJoO
qmzoGZPbAE6RaaMAJUcBD82mj30sKSSq48OU2Q9RFzemszv9EDEIjRrBHya/F5N2KmF+m0V+SWt1
E7Y5Vc1w+glDsqgerUMo3W2uzDCl4Bg0/oaiQ09Jkmtx6stgnyq8K935oqh60tZOFH1dE7t6QU75
Yyrb3i9O3YCZQNYFDIfkKEv+brLcRsT4610aR17bUdUYkfztJNxolPmogMSD6FBP54LFg5rFe61x
j4by6XfWQw/nEptf88swwQ20ssTjHYmbYbZnVyQhIMFQjos5b9c7koXx70aFtRfDn7X2sTFt9Src
SHk2CUsFkDxS8Es+MG1d0PzE4mRsMrZdwb40lXXJ0oMCARIVCfV+GSOOzS+hVFsAd3uzmM5ST7yQ
GENPGqEbnV0FBQnC786gtRN/FHFLEhMdXEykzNYeCfeGnlO/+OyuEhjNBUuYkB/RKXBBHOsWEzYq
S2BtwwtNh3sjiV5a4hAC+XGc2NuG4gGS5zzvHNt0xhXxkndgSJo8WmlqCwUXSnfhg/+dF5CMTiZG
WkbrWV2/NwiitC610jl0eqS0krxe2JpezAooYdCqVgoB4ByEtUEqpfJo0dyG/HpdAY8V4yQjm72l
vDeqssp1FDMZrJPwRThPgj1Kl7ter1OVNnRedoHqnvoQaADxOdp6HFPOovtIIZNOs4MOiiT7FZkf
VvpHh9yhwa0GVen5wOITOlzactup2r7U27WSSgBpAEtA8QjYdn5WbWCXbCK9OFVW7+Eh8uzqUUhC
2y6BEcan1jRn8+P1UJDNsDGskk13+M3IDHuUJZ00TT9QgLmpMnaIZCNyGrd7ms4pZrNRMpP2nvvV
Z5S7u4YfFvvdJnLB4yTmd3pCdxgrN7TRgURayIWeOiVexCUlQNKT0/cKuclm9kXpSCKUlQ6IoEAX
D+IXNAQljMi+MLm0GEAHLmERAsBUeAN3AYE7rKTBXFyhixSgVmcAupaEh8G3qd14tEP7B5s3rGjK
DpTbmx3ZG+kERxMC3arU8HemIOMVgmfs2vEBKpRhYpVFPSaHa2teHNAOsIt/zWkTu75ogbNJ/WlT
hpIh5cUJE1ph+WOZNZoc7h8TG0AB5pqObWi3Muh3+ehuJ8u/M4/b6C0fH4eFTc8vEZ9xZO4dJdiF
0HNBrm8S3K8tOyTZ0UGprcY62IQooHpZH2lYPIaUjiQOQea22YGu3dmd6Y0S4cqfPOywSbyx42rr
1hqEdVocgM6YFKOa2CSSCUsuE4qmh0s/+mt0Oa/LKhSC36r8kQn6kvnRHS+bpEkdCsIAXmeMGYCo
XooS2tLkDJUV4K+EtdQe6pJ1iE1dg/9nBD2TCQqsXdB7OX9T4CAYHqbbNGb7IiH4ZSQbm4nyIMKz
S2tug1ZM/9LB4Xwcoxel6R/pQ7tk+OjQ6AOzHgkPRlTDghs6RooBBRkzzGCo5u41sD/IznqFofCp
KqH3v5lZyQDfJvaMbQNHLv1XaxMctN8z81SMrYNnpbDznQHVVuFU2bgGPncN1mxHeCCjOlPfVKlL
+8h0DMZi55Q/QceugLAT06Sw1yaEdhpltRl7hJPs1JrqS6iCO9bUY1U5W4NRqhyCo2ha1ro3PzYf
wmYaUZXPgJWgV1TNqZ8j9A7D4lOGepVM7i7wq01CR2MUvRWquVWgTpbgGuaTp+8me0ElSlfiSK/u
Bniskh7iLsoY3dM87qZrQl4bRBrOuQDy+b9bpFnrTNlYpnOCe7Wu2VkKBEFbNruME28a6rwHnN2E
GzZi5NP38LGKgOzvjaT9mj6atR7Fj4ozfWSFyAaq12nOtYr1jTvBmzcMtgHlPsX54zY2PASa1ic8
4wT8wV2iYIqHEpm7UGoHQl1/wuYQjs962U3rxp4HUKCZQ/3N1NsNhSkHg1captTGIciQkU3Tg4Pg
DKLU40cpo9ehze+k0j6CIvymt/UxtvNDnjgfjGfXRcYZkWToft4RW0mAWqfj+ie4zy9maNciZJbG
Jd1qzVOH2Qme7zQoh7kBKcoA33YXuCnPodt9apH5a6rZBRXmax2wES8jBNTJPIea+tQoFjmLbB0Z
FIawu9MfiUivhoxZ2LBg6gZ2eMraHP1dWYhL4EbPvjBvxLw/C0V5cQTXlly+NHl8lpG91yJJo8cK
YRog3ujZrUSgAijHOXTEgIDz8nnamr527wd6yIrJQwDaFGBg9CjZ+tWwYcvp+QjmBZyGPg53jn8u
HS7dhuLVBeKuoIUwVo/zy6CNB8iUR4swbs4fP9Jixs74xWuaPfRDZx8CyQohCLE8lOdw5GLRxRfX
MC6cDueP/TaDytKNd3Swtc5IJRjGvSLtm8kgMqBRxvSVQ6K1x6pANLEuaJ2vtaadc9c+5aU49n20
ogb6Gof+qVYZhwG6caW/q6ZvFC8exyI+RISRHQdxMeBqpzubGjm8n1sQY5eVJI0t33odtgzZgrQN
Pd9idcGuRya01Rg/SQOBaiZ8X/6UzvNY3G3xlrFCzwnsNUSTZxrnhyVexHQHQoM5Ad/NOHkpAkt8
8u1H0f2ZjHu1V8K7lL8z9l/sNaEF0FUjX3SqLbW9q/G+f+T2m65gaTqMb2KmZXj1izY3kRzU3yBL
bsVHNOA18kjvuera/WF8d985p0Aux7x2La/mujpQuPOCJ4BFBrnFOZD4DBAzM1ats5XMPlahXPd/
Opj56OcEHC020VZcc73r23tidxODtsQ4TY4TXAtFUkPmOuJFJv0z3BKm2mrOOaZon5CKq6M5ZFhR
LQLJUaBZTHKw2/GDwPyOcFWj0ZaELUiDiAr+RAs9BOoDD9MoHvd1zn/KSNUzRUz2r6ZQn80sGK5k
OKufVShZefm6DflhqEkLg6Cm1tjp+DC0tPGWCpT+4JK5vWy5mgKNNBSTRWoeUUuZsLRN6pnsh7bs
A6AChTvMuZ98YKBujMPdtA0g2BAVdnGQ5Jz1lPjNnbRzqqK59RN1hk7XUhPFOe01mdsPOEGLM/B3
9poqjUc0cYtz+N8bZbT2WibYs/gjLnXLhVNgTjaLrbK4LMeSPGv2YGzrnbAmOrhDAiZwN8ZvWlIe
minjjTSIl6Kok8fiq6GDceYci5dEQLVsc5+PEYNq1aJWt5ZqcQUA63ElVE4a2uV1uQHNGqFLYRUS
Z6sMijM5vfFax8F01YQYAYv7qCiV8W05xFSYfWwWXbti1G+TgoA7/2WWvxb7SfauCR9+8Dzbao7R
qKxNPWJgwX5oleGZFiysmczTIoeZy/Ivl5sy/h4JTX/4cGhBq6vuVlROffYpSz0v90ylPltDeqVy
UByX74wJBZVByHpjqUAeYtV8lm3FNLAIWy9j3XgxIpbZc3xPMRMYVh25HI0/Lsw5/2i49ID0hBDo
3aQMsVQBC5U9Y3YbRugqdljBdW7Gs4nrz8DuFnh4OGXT9yT8blgUylfqNG3V3DX2cdn7r7gdTumQ
bcIsK59UvfYvNezwVaoN+nuWMSDvo9+4WSAOgdFbTdwr+vqCIm8ZKFXuQx2EuWf70DyzyaKmJp6y
n73jP8HAYBHnCMVrjO6o1JAZ4g7NviIYc090PllKw4SnmR+6NLSUnWrcfTumaqttrinaz4pVYeJl
hjF+wFtCt+6r/mzLMH5X0m9unWiXvE5pjQ5S65DJFBxvH/SboLDjE5FCQenFL1mZGhNfamXImmS8
JrUB810AJW0tenrM5Byoyl1t4RRqSleehB3H18LvG29ohmjT9irumWi4Y8zX/+jSXtGVGP0awhGN
W+GzFcXKUQDuol2gseJdYCp/GKRcArPSfxV9cilUrLC1RNTK9nYbhhcnr8PLRLC8zFIG/iSPMo8o
+02pXXMXtVF/Mq3KhmFSRz/K8jax12PIryWb5W1SWVt3iNNnQ3Z8ygGqEMPPwwsCQ3BJVAqJoic0
/2LjYtw+z1jgcxLWyaaowm+WUcuDbtcJmIS+x4yGiJYUKT/eocCxdUUM9IQzmd/pr32fjs/zxLvR
M7kbYGFsfOQoyyiMP6HQdkhJlE5D5lrlY6Z7E9qBt7yzAyhPDvbqRtNf0cj7rH8K6LLIIK0/F+jE
lI2bbzUBNQgfNBD6dm++hRqghqHrmEQbFQhqoQO11HPG3Abd2ZkU3UuQ++ZNK1A33bB/aZkAUc5K
k2cVT90LK8w7HiPz6o5K95LzEq51mq4RBAAfWBFk8OAp4QQSrso4v9hB2H8fhEaoLpPVq54zRavz
gQtQ2nFVNGigcwPewY26V2m0+lXM78hGqv3dajCYmTMazqfbAXNBErwYKt5hWKvWL4PdAsp3+KOu
uUxlDVCoGs4E07s+QsgV6VEJ8uhCj6e7mRq1eZ4yfgsNg0Zrm2QuC7O5EeMwL6RlCcXI5gbXo73J
zI9WbVpMlAPkUBlwvKG11n24rgsbt8wcXZXjiAEDh7E0cmYnqZLdLRjgTO5GdRXPoYjlhvbsctVY
7bgeHYxhek15w/x3it24eA7mT88EPD4eU5uBYRqwZsbd7FRZeCGFRvDQj8tHgNMlAPFM0c78k22t
M7xC1YpvmYupQutNUjgV84re4f2oj8Gl78ENirntEPROcW0ozltRqaO/tKTm/dwlYDjfGGoOhxhT
+jaLZrLBHFEc4zZ+9JP2Xgx9QIFa02y6eRaqSoZ30UAuUGtYUSx5DoK0iVe3bKs5m39UvWm8G3YA
3S+yxc0EmLJ30u3XGUCjVHENz5mwRxeC8MQep4/SuMbTNACOQ8JcglcpvDM2HRnNjmSvlkPLDZCg
fZqpKqA4PznmhvzZVCGrbQa0rDRpj805D6KcnHR8/HM5aAWZXmET6OtSghhKO0oZAUR7TFhYlWh0
n6lKVB1Dy09PtA0Sl4nz9j2NAlxKFCLF0vjspPX9K2ecadBqasMKnx3FGi66ad4tXYbPyw0n8mBN
yFHZt9gN96EFORx0911VDTynscNAwDKbJ8SqXTYmxlWHprZzYhFvC20E21pg7WAVOBkbCxi0XPmj
5e5dIz4TgucE51Jyu42WKKYYea0qJx+vy43odWQgk9xZOf49NEhBoKpnHc6Kb2OnY/3NNMrJ6xor
u6RYQM/8XMsjI+MyhPXFHh+pAscD/JbcMcepdn1QjN9wCVWYR4FBKBveYlp+NP2RPE/d7mIcNWY9
pBeV6f6FUk2oWPPD5R7TEwWnpbb/d0gSNfEI+RhzgkCcB0OqZ9kaf28UnVJoAHL5VjEoH1/Zzex/
HUQ1Hpsk9mrboSV9vhFK4+xMxXkshyySEV/Hl3t/j2kUntNSmYqY6yQsaEwxjpfpZnXBodRgfDe7
itE0j1ulIN2S+hjD6sprq7q50az398Z1ObV3RY2C9J9DyzPs+XjB85fjep03h74AON35efdcEv5P
IrN/LI80Hb2jKOwO0ncaPTn0OmZadXPYQdIChINpvuHqBya5VsTXsWR+hs8zOmLlHrmsYp+WLDlK
LWN916f2Z6Qh6OBeyO+AE61b5ablCqiG/RnITsCOzn5btWLsZKhWNGnVePKGML0FlERizLH3tYbc
JVhKPjUJ9ZX9vKB2yrY7TvMxPSzyOekeJIwmA+QzjHFskyb0T8usUtriwBTnEDyNRjgH7JIgAzps
5gGNfEEz+Y9WZ+0oHQqB7ZBp1nIsdNKS4oLxsqxgE1GJc1LrfIjV8RdRa0k//RBoyja3yuESa/Eb
SQJjW1FcyvoeTQTbu9cPhtOsDeOtG4bmpZ/agLlUK8imJsnGRRs52VGt3E21G1bCN+SPKJ4eEKvb
V3cysr3xU0vMem/RMnCrR/oI7K423tXY+bC5Bh1prCo8oy3z7SjZi+JI0l+Bp//3ISznYsiuM1Cv
zYruuuTcXAHVSAT6V2BWjfLfsUDNniafKFWYvVD+zULFSUaF0w0lPPEkOcWzkcZN7STY4TVY0MJE
OmGx8xYYPfsllRKEDh8eK9jMP4y8L2a/TnOxU5qTkMwalEwWDKmeT68ZBZOk+Fa9mbs/WzeG38UK
ITL1G5So4RP/9LR26cp6lL1kyizj7piWMr/4hsuPlPFTApT5vdCRIR1KW0/R/BCqzQ7eJvZhH36+
ObXaqzbd85JKySWyzYPQ0N70pR8s83E45lmxr/DvvEVjfIERS+NvIe0jtM34CesjVBSdHTmja7wP
zjMjaDvXx69v5vr3sRTOjp1dtQ2H3NxoObBuuGgUaUaWT7wD/NKoUgVOVr68prjTKS5xo6cpRzgN
AdsA1nGVi1OWz0rnaHddMfvXEgrk8rsllBqBodMOUrKerYe8fG+rXNlNfVJtFKvh102+YbXVtsmI
7GqrKgt3K6eqTEwXPFiUYrjMc+y596dqnfy63AsCCpd6F4tj3HbwBTSJ+1Or833M9W7vtu5wwk8H
+B0+/Kkqc82rAizJqptAiJiP1W5ZQubuCBzV8XPRBNXp341DpODroagoFlWyDAvr/JRS1tGKTQak
9Ez0xY5+GX2jZmRkwFWCKSgoJnJCpz8tV4WgUHpA6PW5mC8UatWWGtUm4tYPQbY36XI70YfL3KdA
+WwMMrb2fEyUlNAy3U5ebP95idW3eS3WgyP6q58N4pQox5GV2F4zrXwnaed8lzblSXoT/nCMjVKp
vocmW+xETfdYqXXZpuh55vLWSRkDr0MFa7WlIltOQE/rovt7YzmpfzLrbGMwNQB6ZTd4/JoyGHE1
BLC+iloi15utm6PLI6y9uUWrxC+lpmYHczJy0k9RfO10c5uTnnlMIm4elWpE1/Z/HZrc+mCXvCM6
iyqnqfcfsZL4D8r5gr0xzJ0+87Hlhhf+hRqKmsGEkW6iefOUzDdUkAHkp9OQL4z63fQn9VS56oWC
nv4SjfgAa+faM4i9sDmgomw+PCZ4xqXEaxij74xW4debQC0pudJnQF8xEXyVkTnXJOf9flLbbkOg
pHpmcvfkOAyWhIO0Q1XvcKldFOy+NMLL0Ni/07BK35lCZV5SRFTk6XP8wvYjxMHo94RPZW/YWvSA
jUGqSkTF99J9AcV/NAaX+q7ezV6oQmQHy2UWg5qeP7TZ6Sh649LQmv5FbyjtBss3wLotoSv3hHWv
YNKVQAqltMtYh7NXVp0Dq2wO65Nv8OmTrGXshh7GhkklJID8x9S6J0GIFDV7qo5Mb6IPu0Mazavp
hfNxj4lM/dPkSfzBvyNarASmsbdSMIBDqD/xHaw9UDWTK5KF1dBv8t8hfsFq1XN+PVmW/uhajBHL
IxY/GbBa6/sCg6GrApmVVM0uAg63Dmd6w3KsssnN5XX0JIJPtQ4yoLiye44lfZoq2LHt8nBycweb
UPhgN+BCJnkvq2DcMcDuMPTrwSeUv4fR2vLJCp3qFpuU16a2057IW9AdXMHRMWJk/OWFXG5oGMw9
14C1mjQI0MsW0IcHQghNcZiCtLQrfS2VXR2pSRsG+90c/EMwhOV+XHbRKEjQYcKCbEHiT/flXlyV
6p22Po5VwUdoFdbeZnd1LCriRQVwrotTR7+xk780aTd+qxIr9KZW8JHzM7Yp8BGAxeXd1XZU4HJz
JJyLAK1TJeWJm6J8slqhAp6L2Z2qzXl5NJgCr5sM7LXe9WIDnQh+iN7ld43QOOkZ8t/VBKPWGbt6
jZeKCzn11hThtfXZdOp11mv23TRC5z7U9s4Yy+ayHFpu4JDgFS+h6Ph+bp7ranpFXSaCRFfuOZyK
8Bh0vbOHYdlfbKfOtqGq9ojkCVfqJIvfZO7O0oTvBSxpb3XRNA8jY1CQZ8Il0DxSFxQ04bUwMn9j
qqX5SF098Brgsa+6gaIq3F77liMNxaNl/+41ahoGWDoCRvyTGeMNL7PkT9DN3pWi/9Z3mlhpVi5f
LZpG6BTsuLA5JqVRqbYP2P4eY6pedkPbGayQ+3xXEA78ujfNx8L5q8FgGpf/93lFsW6USeyJm+jv
op6eUNzyB/Qx5oklUf+ALiw2+OVE8nyiMLMU03ORyb/3wv8eW77673mF1ZhUgJPcXJ4yzd/g697Y
xU9GNxIHDP80dsfFW9VUur5qVHZqrZOnXvc5VURVu5W58T2qDPO0AGGYGphnxofPvSgZh+NZ8mTK
Qrsg67NfTjmljqFU+g6M784qn8mE0fNeX1wTCRS0jv66PLTnh+0MLsDuwJI1ofm588lNhOxgPhTJ
bxnXmOR6rpgfgflcS8c8VHNQT2ERkXhDV/QnZQB07lFxj71tITEtN/T9ImAN2JaU9JhP0Z9FSyQi
XNlJg9cRXTKxxjkGZKYbQALbL0kv1ZgBArO+1BCKvkGgcbG7xvpzNjTTJnQy/aJkUgKC6W2sbI68
pkVP4lf26ktZSXVFLZT/HfrywffDZ0Y2xWsryNWWkek/16Jm3VkwLJVOYp4atcCexXnxORxCjRxo
271po/WW3pTMDD6VNi+OEygrb3nYV/zWXd2K60AO81kzzQv6dbgdioi2u5F2jE7QK1UmdfUpNH/D
NX2kANzKz7WLKh9kbvmZ1aFLaZGcGAi5wqtU6tQg5FjUQA7TdhICKn3bWecJsbRbGSoZBTp2tnoL
5cecbyqAYasWUPIuKxv7kpaK3MpUK8MtlccUticDU0GTBiFpcWLjTI0dvVQLVv0kNr4EzdoGsK8h
KtOgjZdjFqUNeLb8fxWu67M8bY4Bu1U3YQYepuOuF0wU/ip7BtSngf6SdWS6nHFnua+fdH/TNSPO
6rXWNppX9G11gvVSnfg1XGe93K0LI9xB2tQAn1q02y+6MTui5oxn5zXvpbpbDi03/5RlTQ8luESK
gWYqKzRSPVFPcW8TB/db9dT90t1YnhCPuqXvXD0tT1hucBZTlTQljAmnzDjrDNgYMOqR4ELcAglL
qWBcWdkclc7mu67j6OflcR+wr8hwc0+OBEqquteWVT+f0j7VLpzlHJCU0twElFDOoQ8DQI9dPyfN
mx9SUw+LU+R3Hn2JWGZYLY+SIWseo5O1W8qlDU8ZO4QXCG1fSjx4gGxbx06ybeZtkQxR4Zev1pR6
vC5f/XqoMWNw06DbuTOnibwVJPK2vGXzd18ONQrU/jQub8ujhb4xPyvWwCj29fQojCS+hoKpGFXy
4WfiU8zF6JU2wdyVH9ngwTRp7hRf/EgDzcQdrHaMrRWV0XibHFj75t6ojeqbUXUk0twezO/yVYTv
lU2ggEBof4xzJfrwJ4s9meK8gO0rbiqSDsDU+bjFP8LRh3AdbL5eJKUp0s3yePkPO6OwsfajI1Qq
cf44UP7zxOVxo0YbUH9zm5tqzU2U1tkM/L/3/h2r9dBTIS5tJ0xv2AoM/D21wcIRcKnffKskLVoB
JXYRuEtOs3xcRiSGgvmVamuUXlqIn26+UwV6cq5GIJblm5tMOycCFatId4Jdexhqlt8BbbOy7bFo
NGyWaaSEWwckCv132yg/WV8y/Wxhv/j1qTBAXjbTDlNSs5lqcZeKjOgzIAblDjRvWk51laX+SEsn
XtE+d9bppCbvWL3DscN65u9nQR2LDVs8PE6uot+49JM4ZfXOSVik5XeiVc1Z1TSGSpX2KqnnWCkl
BcpVgVCCfdf1fYbX4cMxON3AdWJCRYRGxYRbuPTj5sl3kjJPDJK3mj8VDCFL0oDxrH/gfMdzO7j9
OdPIRWZO/mS6WF2CyLyYeAr5czGfiYqW/VbcAVpGhwlR6TPnVQXfxafNeQ6z4RzGqBZ+71L9iD84
4lSzqiv30y9qqszE63wu2am+62Vt8W4NsJy6JH+YvP1M3VhnyY8mD+5DIH/Mf9JY11lFFoTDVVxF
TACD1Udr8XnuLbSMcbKvca+Q/ZDaeXRchqwEYBMie27sv02deElz98aMjdhIAtWV7NsPreo+OJ9R
uawMD7LRxS7TBW2abIoM7bdOgYdSfBTBCBi7kmQUq6faj8lbgaONu199IX9VSnouazaW7kQiwgGy
zE/aWgFyipIcmo7OLarwtgnK06pmqb3STI2OW0bcBvbGZKZhKCTZmto69imtnDh2febhKV1OatJj
eK6bbWalT8WkP/u5dUUzi9cW2lVFffOqHaKXqtbeI3cINsIYj52Njbqd39x2Zt21XKGfPM22OkjC
uJeUhdLTHQ8319VvaQFLN+6rtYNWO5IuwKxD1sJ5YwLnjJSJdO7v0jBNjDgkzUl9CVu1qQphfEp4
QQb6D0chCxnk20qnb5pThoUPr3RWml+PLALbfTUUNySj72aIqxJ3JZc5ShmAxP8KNHBHVRvc0ccA
BuNLDePuozSdd81VUNjM9MQomZ5GJz6Isj0qnFk3cTbiY2LLNsx+tNJ3V6WUgVeiBRQlHmqnpGfe
Cjw74EI5qeJEKXlVptXGoDnSHTI4IoNLvCXKdiFG+1VnFg/WG+fIR+er25awQgKfv6nNC5nIgJGz
xMblsRRtZ+9KpyFplvf2f7g6j+XWlWSLfhEi4IGagt5IoryZIOQOvK2C/fq3wNN974ueMCiKkigS
KFRm7r22kT8JJzEWWjMXIoziTmX7p2geIBkRLuK5Ga4eg0+tJGEtdaH+ORzrVYOcb4x+a2cbEpq7
5upR0yEj5kEyE4HpdeRcrlk8KFpk86D7SbOtydI7mwK3ruhXQ4FpG2UMtvc8BX3gEf6Q5GdeGsvP
MgHMEGTWxOS4Thsf8arfp633nSeS0JdZ3BCbSOQKLbVy/hFo2FBY4EiOoSFIGurbDq1w4LYbK6Ok
nHAymliYR2M/OZjNxkY3VhNS96a4C+vIWlWefNXi9tdn4LpgHgb0jGVfEYFsaL+aq72ViFCqCE2U
2x4nmmVde+xG91Q55QFcCpmaKmJ6WWjEb5f2u5OxGubm9BX5oYUxUSfIskBWasSU5p5tLfFpGv/c
zAVXRLuE3hW7XxqTc7bE12oIMVzFojpJoiLVK5unX4yHD14c/rDz3REazhUfY7w9mooiqBVr9wt/
1EOm0mcNN1fb/6F9SY2lOQZSE4wlaby2KqQ2poZiKYqw/mYpM2WrWsYd8qNru2w71HwoOpGWLVGz
XRvPuBSzL7uQn5OAEIKp2uk0hEpG/YEZl2OhJwIJH94BqOeuan8crzBWZZHch3a8Vay+BD6KdRb7
09Z0CcKxlTozuvrsPDC1fnwqmynfThlSw74k5SP7iWqCRyk4Xq0MAHknrF/AEA45PftunHBLCgKe
59m46YvxMe7JTSqhwgzWXmSyCKbQtTapl8IIAi2gey1XbKyn8O60VR6ORByG8UlkyADhV1guvMbS
+dXG6RUlO/1Sg2f4wO0aGfvB3Id3RdkdZqLpkNu2Nz16Dm2YNyGNp8xe52TB+++dBVWFYd8dW86j
5TmoDCE2BDT+ngzC+NaVMICN5uFKB03gp+aPYSDKijG7m0u7vEnH5yXp7zhEzMfLFBdHhMITnJcS
prXyLQPtRN+y1529b8cdEdW06lkT8cZvlU9glTpNfvfUuStJFhc72/q5KSfihmENGJ6aNiSy6YD7
k29Y1s5GiwPIMP3KDsXe68wfX6LX9VmAsCiPq2kJYeH6/QJY+641/D/REhHalQVkJ8ciNzUkGXAK
+0sPsn+gUe7bLJtxXryx1Xjh6Om2ptXeT+j9jFnX8ah3vyZdzFVtDLjtshpCfI4UEwp5xLTpiKD+
ZkjC2xLtZd6iNDWqo+b2cN7aaY0p/NfMNUmSFyEVtbaN2W/kJear0AIExX7gblgybYAUNU1JUSY/
bKbyQdYZL5AHi1XFiRGMqvvSJbmZMpzO7ZDeRR2GYY9oZKR7UEG3nQCoiFarvTUA+WNhoOmfuw+e
Fne3JAOBr6cDG4B1w4uMZRYCFPBuz0cE7IDuYt+DWgfZBwiRCKYuAP1b08WonmbjTNuue+oRRBwQ
aw2zzWsQJZntBU7wljZBnCAuc2bxyuEJY9Tam6ZJZGlNaylN9NesS9I1ckzGsPVA3UDQeUZcLfJq
MBHKjIOy9ONAeeGIcl76T3Rr1oNjxrdEXX7HC5K51ATaN0mc8RXQvNwwzJl3CDIU6R6tJGky8Nnz
3upj+T3IsX2KnFvQVHoK5GavFE2LtNC+AV0VUdXRfJshClVczJOGMClLF5RRKk6pHLKtMdc/pUjr
i6mMFk9DhbQGooCsyjUD+YQZMm8esY/rBPyWG3efYrSZ1LQuQ8pNogbi9RqOUMudWHBrcUJ0BAaD
RTXL2QdKkR5laF0Kj/XYr/N9htA7sYqtrB0ClJ04hSuDnL8L1UOLugUDVpVtsf4S0VTlX6S6rk0H
fFLpDnvH9vSd3s5fMm5+/QkDiElVHNTCWBhJuD+z2KTxHpNwA/2Vwxmoloy96RRxcY7V8Ek5h/Gb
JAQuoc6z7St3U5skMRGnQU2iPTUpIRyj37AH6H5yJA5BrJP/FANdc+T7KLWfFtF4VFsl4fAQxUiv
u+sPiSAfux/JooTeSjxrP76mCUEIQpgEIPTJRUnrDzS13OvfM7F0BeW8FVliohNsucoPyJX7xKXf
zgJhQ8KBr78vqXvCqXC30mejnuvbok4eo0bb+REkimocWwho3irR8Q72fTkfJ8TgqIoAMVa6vTIa
piAzkVMzxzrAOv5jlO0rQRzTqphJyYgKfzNrqoJGh4i21kN/I8f4Q0uGRX29Hgmr9bShvy3S+Xaq
a7nRNAQIbDZq23S3dc3vBuL86fNz/Tzqx9yrLmONa7ls7ufK/NHZoanZ+3Rq48e19bsaLxKW6G1N
xMPBmSirW+2MZG7pGEeIMkpyBbrwyCBnH9O+WFcpqSZ4KvpNEff+XoT+izfM2ort2sVSbE1nt/6J
Jxrcpmhhk9DniLe+3x1FBzaJrNxPpyCnbtD+TMkcbnSp7gB3V4txgR1pSEpZ03v9s40NdUin15K2
CSBlGMddQ9R83K/D/saOnXI7qsBC+7EzNITJzkgzPItQ6+gc3JbJ5MCk0U96Hj06s55IfQjvbNky
UODUCrRlyOlW7OcdAHdxdS9qNZLOVJyNOOIS7Pev8BK2U+TCXMoAW7VOTlaFi56TELFBlNPC+Zhp
IxiIIV2jCAhAfo2d5gwv0drYeesAsWpG3BMYfQ3+NpmwfuBYB3eo4XzW4M51QSCZDFcd5eKqyf2X
hKg7+hE4IyJ0Hicn5k/WHSOJzibYY/QAKPcGPVKvxefhSF1sTJvrHFwjPLrujEczAV6Rke6g9wen
QqFcOSyyLJH4ASBBKctkDIRPvO8py8BzLy4e5LQeOVxjUybnSrfalbT6bZ26JwyuxbGo+I+1RKbH
RQ0ZVdcgxjHf+NEz00TQsiRS5X5V78eYsOXIJuEqopEOioHCgqQSvUk9amhoxnrXbMPatsD86Hfp
nNzMnuntS68grGjQt22HoZteJnJEErmznm2/pzf1wcTPFiiHZh3ahPOAVJ0u9407VMjkJatYIZL1
xLp2z7UahS7skdBirxpJmofMfclmajAFe/SsD/7EkewotOMihtmGMtRbtZdeh0hItVsxl6TY49Dr
7llxkKfIo9+aCG5NdleF2sOxANPchR8AAEfT+TLoEK10NbaXeYbP67pw5d3KfKdAAeae4+etmnCL
SkgLuq6l3Fflp9TncTNlbPy7gs6hZR/M3BEY0WBJScEEKk+by+jUP6QNDVUtiFsfcb8UTHY0NF+5
6xobULAcFhpd81GNpFdrJg4nQAzasj8rB5WvyfxlbuV+2ixg2z6yT9mYrwynzXa65t5atdYcLYS8
g8lPQVRyeUU9CytwoczT9wl6XvbZbpB2nr6CFrIzCowDgxG9RQxy1qrw6c3qxSuI6Cevt2+djmII
Dg19Xmfn0m0kgBGkcC4qnGO68ZrnI94IBwGeSEdqhmVXBL2KkAS0xMQYDj7CeA0pOpf0F2aLj03i
l+S9sFa2M+plaaGsjv4QSHUTQnSNlbAoUGwaR+zrIM/WmNMM9NuQ9pJZ3mhW8ccfUwzCBZtceg5v
KNHvUGURAJUR4EIcKllNLicasymMSVHMOrwPdQ6Yqrd/4W4cppYRQj0pZhWcwn0Ps6WHiVRx2m9U
a5mkfUbDiljxU0jjmbENwZKzk987uCnk6CAg9Pyf3ORCGXl3srZBufmHKhJ4rWoUhqOHXWomLs1/
8Mr8jFetBMCM5sgjs034L6z2tstkKpUd40iLo9KwxU2INCPMbjthvvqD7jIwTc6MEA/Z1GBolDaS
MPPbD73vxINiGWunxLPhQvoNMvryVvS4a2jMcDIhWMfGAXffJqQtDL88NGkA6eBMD8Zvvfy5CFd3
QB78e6ZDdtQlS2jH+J69g/HpexNe7PCPY/SC42k4pC51aa/AOVLGf+aJehzaaSdRxDFUZZNOrbGz
pfsiC4M9RGdzToAHFDiWfavT9ibRkvQg8Aj63kftFdmqJS/R80aI9gWWZGEnCF/GN7Jb16NXVExZ
FfzssjZvyIxjOCLzkG30n0gr9pNhFQ/Xm5R5wi5Ccbi6fimptPDqkIM4T6I5sLncFT4ooTjDVAcW
JNoSkWMcZ17jsZlAz6QOCbMTKynm+YWzM8IXyONjXGR3jV6og+rjuyouxB6K3VO9iEsz7RutO6US
1wh65EwkwnSfz/W8UmoUFIEE+WmFKNY61nQQcfNaWPpr7dXabTlxwU306KxPmPc0HWO6gPrVT062
kQaerEgw4jei9oxPWQ8g+XaH3vHeXTJ7m/zNLudw7dcFMT5KHZikPOVJ8T3SkCIE9BGue72HY9yy
0x/iYCiTR0EXdiNgUs1DvYNSwrVsZDNCg/m9sIvH3GpOjjTxxIPb7mKmApVX3BH4eusP81vv+Tsy
em9tAQAmbfFOWj5mwqxEJsP+l3WqeUvy6gKIa23nLwYax5sZ67ulWXEwobDkyiOQZLXHXAKTTZhd
5CNoMM+D5OL3nlwbMXaFHq9R51mrFjrj7JfssLviiPzg1tdImC30aBPy4TcSs0pYLqApenWmBysn
f3UZoqchxo/YHO+aqvqozexTa52ThjxqS5IREH9eCYLZqI52zMoIvJxta60PHjKRtF9ZHsG4qvJf
G6L+AtMC80ue0wr2Ir244rFAqn/yRg+MBoc33AOvOZGCrbbLP9V5hbM1aZiFRnFfmGnIwD79agmb
QKSet5BJh+RtLEHdGATk4mSh2cCbg9UtoZIhnoLhznD2dey0qbJZLQmIQEqXS5RJDilNREJ9RJa5
YQk4pkWxgOoqsvE0mIidyZpkYhJRtbKxEsb4DnWg4n1Nw1HY/QeZW9uslijHDPezC6NPiuPHRHY3
WdXdyqFcVVaL07AEMT0b/asf5x8dAQhBXdJDGIi5N53osY/kIbWn75kInnUzmLcRF1OW0t5ceTDJ
yO7o/ejJAg+pl9oTcdIRvmG8V4P1QPYqAQJx0C6ByZnozlYFWDm+w8F6komzScKScb/1heIesgW9
s03PCC7LaA0Z5idHPRhQ0R9lkx+QO40roOu3U7KLvC7a0i2vySTF0SmV+dMk8Ra24pExBJ3R/Lut
ZgqBxjI2EMl+p5SGhN5SEUR80F3ROoFduBKjGyllbfcoUmeNL4Weid3fD037hYbyiJxUD/qyEnuT
vl8ZyhtDx0m+eFl9ZPootlmGm0G8MBrYRoP8ljU79aRtzhw/9OSjs9YyV5XKeI9n0gDx6AU+R2rb
3Rpmf/DnBAdfyrvdGgNiYQyo+pAA5+XK3CvnS6+nt8Yf94OVI1tvX4vpmAP6pJs8ocmObkJWFjd2
Hx3HfFE6INdOvkRu+Fn/TJP1OIbumu3U2Q7BP3KOcPZa8F+9/jzHyWVK7XwL+Oep8QuI1RLrQDO9
QV2FIoavE4oCPd1Ioc4xzh1vVmNvmt8wju5Bu126ivWgXMpDm6GFzyVnbLk6hRAcmICt4xql4mKb
iRz7qXJm3gblzxtnOUBSjJJjY7ylFNxrrzPugb54AVngIM0bYm0N6wXi+If93rbuNhlj1LFs38hH
69+dBqRahiPUOKmQ64+gfbvw4ihSsbOXUfeUDMbrmL128Q/Ui3uHANbgkrb2TkYjNEcxPoNHPpQz
fWFsRIFEXGLXE1Un6wEC2JSiUFMvjs5VLE6mrxhN2dZhfroxpuE8T3BJJwdLAH03hIHsjlr7s7Za
8le8ejXjTuX8Hk9d5rzUuCNRcN5Qc/ZB15a3oSb/IGraplP26ZqgAkT34V9kLPbKGu90Gv6Nr3HW
RtTek6/BzanArUzdZz8lP3QzHbiG9c8sCo4ZfGs4TfaRNX2MLLS7mffYpCYe5x9mxB51BI3I0mr2
vbXU35LxbVZAWSxDwvSSn4xsp7WmQXq2w5Zhjg2ayKWZWdLgNUvSYaYp1IJ6CbBst7TiOWxUGTi5
xQY095JNWAneOmuotlM5gGdqvg0y57WYdSaexD4f5q9Y63EuOclWRlSBRXnb0DFHOfk91v7RKBG9
0hmAbQ2asuLTpYUEQXKiWsZYljzTW7iV3g5ObiYGhPs+VDU5mXSa6AsIn96JjkQO31735qQwBYEm
tpKo0RGuIy2InQ3rY9PncAG76RD2ncUVA6u2kMwOO+1VL+KfglVhJSzx5lU2+3kJ4LHC3Bv1iVjh
DVxBV6rpNO4t1d0ZPUZ3+mXEFrdRvjM2TWNi3myxGzff0SI1Lenj4fdC3V2xIselibEjPdr++Jab
gAHoDdgLY2aoWQUjYkxZS2OaknjwyB8fpoSdHvvnpo6tDSRGlnO2csoURz5YLAo3cokLa7uds4RR
h9axdMp1ovkaR8F1bUlPXBLGVYVmOfBczSJE9gG081vXpyFACQYhg3MvdL1fR2H/oHdVue0K8Rza
wzOyUfwk5YCUKD5ZpnOXGEwEdPRybF1UkDn2mVibG8ML17hEcbbPbN1DlDW7InloNP3JsuoYvb14
j3o2KdAdbua0uEnoIAZe4tzLzHz0u4Dg1HJV4NnfEtmC747YgioWNljI+YOkrRVsVQ5W9U1X+x2j
w/0Q02k0Crxuk+Z+i+oHydlbSQOOUpjHQm1ry3nZsQI70SvCg1qMjCJ2jqXi7RLFc1uhHUlzcWdh
k9aK+kCd86YLQgMrtkir3mkpy/Nhbzk0/oWe7ugdICh11Np3TGCfGcMUpJoGO8JVgkRpnZrGA0Bc
sTIhzA+qPLgpGA1BMFVZ6p8QreA8e4tSnCXKzWmYhsZ8nxA5tGKrC0GGXNbJaX+ZRMDlyKw/XRLj
wgL1EsNzUi0z4VqbxIaMRFDALVCAyUMeiWYsRQUVbopJPXJCQSCJrS87lu8mteCpAflRzohtfG2L
74yFCx2d1rAI25hZGTwteeaP3hJSGZlbS56qRL0R+B7StglXKnNenaa7aceIixBOtSAeixtnsG87
A5FyWDeAUTyqtLCRz/p4TN3xg8nXrpeM42iZ5zgIxZT8yUmHDOK4HggyKW4ZSJ2jcXgaoJiwMVjo
Sin8O938bGliaArfb+JBScTrThos3nE7PTHJSoKWrbCvSmYPdfjc2N4SHRw/Gy3T1dbWAOn39Ydu
VUeaaw9Tm7KMNO+g0OGO99FlIdHOePAY9U3rdIS3gQNPmEdSu3+1wiN2xbkJh5T/2V/pTgSrtGD+
EcZ0X8uamrPBExMDOXStMUir7NCNzicjNL8VN4nR5Cs3axrAF32z8uLoy/TLZ4obrr0aNuC43yGY
G1ZeIe5S8Ew7fxi+PDrobpReonGsD153YZYyr+ZlpOVgNqRlMGzMcXgm/xTiQLVst3J5ajc0tX49
KIVU2UR1uTkLIvMZFp6ZYSXgSrPh8HGb1yhOidly7HvyP/ETyE/TH9dCdCsC78fb2SlVoJvjtxsZ
cyBciuXQLV/Ylr1kbGNcQUUgsP8i/nYHHJTInUOvvCl8d9sgIENNgSgj9mY6L+UXLfHb3HrGNhOt
fKb0ATXen95uz2ZR7FRXgZ81lbeOG6SdGQqFOe3uHK3aVWlydlN8rOXEx62yG/pPPzXXoIC2Pt6I
13Lu/UNXQFzU9QIpSURkIO3nllbUqtK1fZ3S+JQ+C0fMCFwA9RigZtHzck99jiRh6D64JCeolNvA
5HI6D0h/pN0+0W939o4jkfBl3Tn8CefBvy9oZ7rqidraxW74QCbRAl2EAVNwDSwfh3QoMAZib+5N
JmqlQQ8b3N7MeTgksJgscC2gCUREDHGZwfHv5autoSvKMfTTms2TM6dVh1FubXPQ+LK/8YpmyyXI
3FKQrZcWki0ZG1VRf5pjtJw+KdCEuogHGeuH1OnyfSu6Z9NsOKtM9gPUoL/o8Z/8GQGC20WwR1Ku
EipCQZP7HBOKBkz/CrKa7YDLaRpDfsdXRjQHehFQT4d2UjvKzTNNzk3LBpONbPxKPJYb6C6bXxvN
p4IbGJRJ1lNduYBQ4/S9F3GJhKCMlgn8h9/hrqELbwl1cfnQ57x+pfIlsGfuj0Pq/0aTPgSKEAzi
W7Mgr6rHSZwNObkEnCBk9kW+7/ESJBNv4+j5yUfaa2PAKtWtsoZtpRrKLW22KiRXY9zbiQ3SpaNX
Ed32nXdmrWLhzHpCQ7STMeUvaZ3RGKlf2Zl1h1wf3vShPdc4yglQbmuafk7Y0djDrbtEtLd5B18b
zFqSJFsPkmRgkPS9qkf2HIlPC24uqX8C1WgHR4idOQ/OJo8WLGtX33dhcW5LncQuuljwZKiIkTr0
KuMfIY+UYa2c6cZ5v5VPhlJduukm7rp75Ut+GWUW2p7csLp1PaMTdmju78hJewQVDE0m0ZBJIDsq
9OphRra46u3iSe+TwxBZ9EHBqTTzr92AOE3zZ1Vk311iviufk83PtedY0pad1fhhR86HMAG3poML
7WBCOSarIbCcfP9ttxqgba1d57UJmZz0vWKi30n3nfKaHT0lmTBmudUpT6nj3+kS7TN9eKFNFHg1
502UPyVz+zF96u1Ak01bp+5OrzyDmbs8sM33COSiewjiCpm3j0GxQcwGb4IR88aLMOyBCNkOIECq
6R4N0asRmd/V1D3NM93K0slfWpE+KSlxzfoBNUMxpseBy/Ske7dzk7/rOSIkx8iB7I2gyOv6GaMA
QwB756vC3jmkrcxM2jo38XbONJzsxCKN3cJ7g+NJs7TvyC1HshPIMWMKyTox4JtcOp/YSVFQD9TL
664F9O4D1B9C0LGhgoRksPmHzItgJC/WjD4vKqk3beN+lpZ3MEXzp8mrW196YyALxk3iYFBUr+om
hT+XuVC0GLPWRPc00XjAl3lhcw3vm4QcXa/v2M7Ag1L0ZVAt07zjqjwQamZLMHmisJjyzuekAHSa
NrfjxLmEwYwuawJrIXoTyIqD1KDnLsD0s3MmzAo09a7nisY4G2yZwmsfWvZ3rWU/mWv/TCDtEoW7
x6XVrF6HEc+Dl5r3SqNHswQFSHTcAYkbzOWNeV2MCLpdNa3z3rVWShav7EzgWCEzpKnZARvPiWot
lxdMipM34jufxTMEDvYs8QwHqHBwc/AWyAqXluefWzuGWbJLbKNZNSNhBRFWReJuDdbe3kDXkn5a
viSvJrEhXbXD2iy7TduXxLvNWB00MNeAYzArMpVhq7821HQxuxJilzV8zFn1lJAr8oU5L94TxEbX
hrBWllwySgHZziXroAduyNb5SAjcvME2FK2GXJyrfHy1dOu20933KtfXXmj+ySpml9PUeSsZrTr0
MGvD7cVnCCZ62TcZEI5keRJN/IxJC1M914c8/tbNbKCqf0Ma/mNaNBcQ43wW+fQ6DuwhZcxlwzci
4gtqYHnAwYqcqru1EQUibgC5+zI0xoNrazp1eQytkaorjEh2JzRDZ7FqjBV8Gk4DWl6rKnSsFfmg
L/oEe85mNG8qPASoiUOmQqplGVFZ89y3GFlIvHcbJh+9/lm204GUbLlxrfluVIwN9Zg8W6QcFcS1
ciuJElu7KdL8BCk33K6XOc7rrd6M3VoXXrfF2/2d91yRNJu5p0allQAYnQ3ApXH/hHxqrSt+YZjq
9zb/AMwfKzn4gtaxyW7G3ofNRL75OL/VI1yryKRvzhbkB6wTywN1x2hYiIn6dYdkZDX3KBT06LPJ
afbrjf81GxSzQO7u+4Zdbufc9CP8rUrNPa0n5kA4QeyPmVZyWCZwWlza7Ulmsp9Qr25htlwnGYQT
EYXZyM40MMTF1pFyXEuXwiiTgPNo6jl6apPxQxk/TYTqmsMCUKE3vWrBDa9qs/vuNC+8be2PStJF
d00vZ1sy/7KaqBtmV1s5AlOnvZtofzq+yefc4TONGEL3kWEFduxRWNZbo0Sg4AM7mZbpgZCGfp4S
dqK5fx+XYtpbdkk1PA31xlE56HJj2GFLa7eN5mY87hd7xfV544fZR29GhIEUIT1WwJw2DKeHKtuB
2B4Tcw7CENCin1wKJX9Uo1cYtsFOT970IkaI6aNNjy21gchFWHw7M170OrXaM6IFFAHOWWcTlqG+
XqF+mtv4tbDQe1u9HhMWop8p3kesiCndyJzVfyL2Xu/FWdNSIxC9eFceELO8H/8of6IZy0Gl4UvQ
a3qV0EdXcFuAgitrPzZ2Q01gJ1sDoT/HtrFcaPE5pODzyjaraBF0Z6otI64qxE+LbCLCV1Kr7uxC
iTIZ1G9q8ni27dAcU2m/54A9aMS3N7adH8hJfdZSRjWmtSXwc2lwgpVzTMNdxUZ6VysA2ibNkAj1
3G6GlhHg22JBirbjMoRBZ8qEqVX4Ur1X22WHrQ+Ujb5r7umJ6/eTzggVoeXByVR4b+J9QcwOmcwt
AbSLxlmXBjrCcaK9hmWPTDTWzJQ3pprr+Iznmuk3sIogzrhUcgjNRsg/o5dOUAxMwjy6DmYtQDXl
41Np6D+VqYc7wyc+AxjaxPWS966r2ETOZHiBPiJBV0sZZ0uvJ7iECkBq7N5OJodklqTlxpZTc2xt
yKfXm+uXbt3WSy7eg08fGd60xdDbWSJ2/t7FudWiUq+Q8fQYCLDZoUpt+4nbOfLxa4YOxbtUFfJE
eUYgp23TyMTNujx0vUE6TslmOye3Q/Zv5355/PcmXoJx0ms6DvnLe2yvq25Bh+KABgx6vbcgQv/9
slpAVxacZq6AY3GsOUOzv3f1hTY6LTdhETL9xnhJlQoa9XqjJf+9d/3SX8CpxIgqIHYHreJ6Uxce
8pXr3esNYRDke9jVxV7YtdmSzZNycQtoWpLpu8xSrzcqLNu/9wpf9Mbm+iAmO4mQd3lSbpgNL2j6
KJaTro3dARb5+J8b204oqoezVcQaRh/zW+QADj1eIWWGsfJoirFBEEAjQ01veRFuz0eVj6RNMRmx
i4puq0T0GA4MsVoXJJU5zAQHLO/M9R++3mOrw5ug0jtdc8AaYAmdoxwo3DHDtn1E0bp1nfFULJ9u
bz+3EtFYHKHEm9yVZ1U1DP/MAgsQ2YxpCEeEjn8aNN51PSH54t9P5vppXW/k8rmFikgHxEdE+Hxc
j4NkssWmM+yPVKLDL0/arx3Rixh5k1zjcULKui6qhvkctbhl/NAQ/SW7TsNrjtFV8VtmrZNH8FP4
upqF+pz+z/tiMz4jVXd/fa/+fpv5NhctR7AJbNTILH6B9La6Az/uenfITEC3TTFIohPd77+P9eh0
/n67u96NGrc6Xm+GYmE/Ny7CgitNOPGUn3GSLQfscpg65uwR8Za9mpLC8+/B9L/H1fXgCrMi3EKw
O3ONDJu36yGpegPkbQXxxRjTFMFVfIgQOOyub6l/JfBe3+zxn1Pj7/nxz5elLJCqIsJw+VgLUAHH
670qmmnbtcwZEUbQEm1ke/x7o4v/3Lu+Y0wTGPe2TPDjRs3HnI3TcRozdEzLTeZoCokgW5ISXQwV
N1DCvmmSe7XcMFboVj6EnK3thdSNk00UYVNynQTXFN+LKeXDNZuUQTZt3aShNWKPs4eVUrgXZkjO
eUimoyosa9WJWKFmAvfSXm/o78eMo2//fb6BTi0wVSoP1x+/fsOMfeIhStoE15+6fqOeErVPZxKn
jcSwTo4lLqEeiUvjmYxpaQwXJQ+RhIaqxgP6anlFf3d9Rhy24mJb3Qcy8CVC6b8/WXSwwqOa1Xoy
83VN2/ne0fzo3m0GfUNLSP19bDDG6F7zS2JemspE682X1xvicMeTBX/m+lPXn8d6JO8mLhLdP8/6
+1Q8RmVddLdxkVx8vXJPadPZF5ItMSZgi6ZOTu1LvDw2YXjeFAy917Odx7Bx2ImzELbv16f8+zw3
OYWMq++uv2iYKY45AOYNmg/0u+MlqR3z7x+5PgEXjk1K4kwBh0+SVZA/pzu1v9PyiPBUBJPoAmI0
8XoV0mtP3E2uk1cV5E7mXGytOzZzaJ2n5WdZ352LRgbAqsCMu7s+dr3h8uuwxaER8O9jxpTm52U/
OCVNeBib8Q+9yOS+9rLpUtebkb7XvQ9x00V+dwvO1ry47vSYZnp5Uiq2LteHuompoEdK1FpD6nF9
6PrNFOX6wTUpBq6PXW+ENUk+7P//iNZQ80WUVLZJPM6/Ty0HCd2pHpnhL0+5fiN1yKJSrv3671+/
Pg7TKMhajxCTf16VYPNFS5q5/PUZ0/LiC6Xabedq4IFqr7lAXS59J7yrl5vWh1drkzzXzxiA/Ghw
LkblORedFXlVuVOD9JDHwD85Fxjn40IqZRK2PHa9EZAiTks2eA4h5J/DK9Wc/Na1BQO300BjKsia
zttoM5DSpicdErn88+im6WlEPc9UGPFA5zEfHtmJwvYeLqp5tOP5sVXs12dvXGP6+5Qq0y7NclO2
Y7yNzTBeWufh5foNvSJv2fSQ7TjoaHE0jHl2M4794fqUv4+14amh5r/8/SrVjHtyLk6DaZs74tLj
fa0RtIHdeL5FFhDMFfEzy6QrqYZz1DqfXLFepCRiK6TMSscE5b1knJ7dOmgxglEzkrWQAzHv7WZO
jKe0N0VQNcxiR8N/rs1wLwGmypAXzKoROK0buB5KEiluBvxJE043NUY/tYDVmNRespaVGzRk7Mgi
FNskVz/h0B1SA8NYk4Rt0JlZG4gq/x4zQkZx9Zbm+Os2uQ4I/BCVFl0vtyddPaw/bWFYeytKiP5A
vM0ZfcNS7RxnNus1v+amGOevSCOPlHP/NKHhaDDpcvd64ypfZ383eNrqetdevr5+x8kr0EKQn1V2
N8uRZeP6BJGn4X+ee/26NnIDqCk/1f5zLyzn6TgXP+STEDd2/eb/PPfvd64/4aeS8PhCPzSaBnX9
32f//aMdFGrUNMvv5r95yWsVbq8/9/9++fW7f1/YDLjBUylxxf9H13ktt61lW/SLULWRgVcxZ4pU
9AvKkm3knPH1PTZ4ut19q+4LC6BomaSAHdaac0z5lihs6k/VqBnL0fH+/bbnV//Xr338w0hvimVV
hHif5L/8+37Vv5/98V/+/cRuEFVYdt3vv0/91wf7v9+UKUZna5AWhlabv8HffzNAB1tgvgOkOQ73
0jSjDSh3szCG57woupsSDu7WHz37iTQCydg1kKzCc4t2eqR2N0P0xXNHNUaezM9EdjVsCicgTz7E
SEmvemcnHbqEmhHkNHbteCjy/qqPm5awjrfBUqozYnoCgaPBvhlJRxFC+mQP5lSNdIHi0aQZGlI1
1dmGj5WL9IjXLxVj6m7zkZ+h36X7HB3Qt1dU2d12LXSlvlns8ChvJbAE21xl25VZ3d1FRSrjvatE
xYZVEGWsOr27mJCSbuZ/NT8oabaMa2PnlBBSLeLvjppBd8a1zb0Zd/HR5F5+KlWHJBjTpL6doQcL
DAKFOneYdiXQifmM9ISJBgJak6zGqOYDH7iEMLrX2ZhhcpZHSu5Hu55+kUdvz3FpL7W3hLCuO3hP
lcgniSsULaY8LBhMneOPwus/g5QP72Rs8IVALlqYtXdAEkIUoFbZb2lmb3CvklYXDoQ79fqJlqu/
gK5jfzo6fWL6wOnZiC3lWcncj57OwmdZOOdUS948xxt/GBEyINobd5dtwSExtYJKY+Ge0T9gVMqV
N0q69nM5jeWFf4xPJaGIw36AMps5fWh+ig3IK/V3mxFoVIzw5ioZidhZK6G2KmgHR/qtFZqxpzwh
6o4AmZLySRMDr2wP5nwNJCGtey5DiolY3i8mq9JtQVkPqE+wnt8lRJzFpGlE47TTVhkU6viUvFDL
1lg6MuG9FKAKZJOuP/kEk+6tUfgLI1V/xWY2Xqn5Do+HMqYyR2T6ph/qP9CwKh29+mBvbUEJJiM0
25vGFnA57gtbGTelGOjj23YEvrdu8CcgBFLQ27tES53/PijytOrra5oni1ZizBqAJbhRQloL8rRq
hMEV5Q5XIJgUFYrXJPWNP7idXmFS1B80QeG3Z0Wz9kISEXJrA6XBrhfB4GAiJ4z2qGHff2pG2rQE
92C7V9mJHTxL9w5N13qPo9j4irJeOQbxWOjLEhkbEUdqcTMlig6Z92vlKe5zSY+FWwhJn9JakD3L
QcXmELG29DzHhFqDoLaLnHSvpV5/ogBR46Xz1mgGmh1KoeKdLwzuNUGKmsG8WcQGzDXk372SlM+1
Xnw7Yxy8Q1Uclsiio0vrIbQzC9pgejF8h2gciCQAsBJY2troi5LiOcDVPqCSqNX0BwwVM0xYUwcZ
49a99Dr7rHhi2Sbk6fwc2JO9W5REZUgeSci8YdTNZ+8CuE9Y4K1jVlSMKUFA1awiKAkTWk/w0PW/
HpLq4juFczBcapPpYEC0lcNIGXKHZZO4JlZUnLrSvxEhQDCkoM11GHWg4jppsBeCke09TeJw3UF1
elPC/DkOESNDe/RADbUfqqFa761RZMui1PRL1ZiED/gxbAcNEG3htccqGtgF0wJaE+tMbLQemHcn
yP0Tjh08N+Muc4NP3UukpScZaeaUxjA/1wr9pDYwJtasOZ1nX0FsbGJAHvA2HF2dupVhOtred4gF
TyTiJvB+03dxzo3BEgVEUsBKyLYb+GMU6w2lMe+eWVUrByn+mr2dfSyC8Butd77HhAeaRQm4oUEj
/nQGDzkmpY9nvUJxy6be/yF6gA65p1OotNJDUDArCkv8JMEX55cSNM+dcS8mh8vWSGLEJnbds7vj
r4ZlBNOvau0iPW7koMi6tule1dgbWfg73yPpGkSaqi3iGu5eKydRnikr3s139Nhp1RbzWfc0SK6m
lsIrSOHR5vTql2MoF3Ciq54dyRvI044yaeehR5KnOD/MM7uCi5t49ilU/OKVYZo5pmMRa/tiBwia
95mZ93qyjbvulX8IKsqMWD3WkmtgmrCy1aLLTqU8teVpIMJhgcGCWKLcCs9gkjB1hXH6bWabuBmr
r1GiUQP0dqVquZ+ov88zuRZS9UIBEntX+PIpUQmGtDbL/6BfkeI/hPhPoRlRQ8CydvTcNlwHXa3e
3SnWiQv224VXD4SPSVpgMeghhXo35zLlNERzeBBksYEx5/ZW1IUqqoVjmpIYKexw44nhl+5YGC+r
mj6vYckUWGZtiBwJkfK9EZ+sT6a0sloJ3sJCtav8DGRiWNshgmP49UPf3cMGpEshXGDgnAU17U/F
x//ccxmFVXx/jO8RMPYdjDUfkKfVfJZmcbKNGAp9TP83yzo+NVf+gvsRre08Aqfzo9sTPdFTGX2M
hpg2UGsn+vM00v/QCVVb1Vgdn33dPpZYVN/IKcNaleLInU9x9ihPqCuhYkXcufMwWBpAOhNX20Vh
7pxJ1E23wRikeCu6I1408Qkuw+V/MazLlJj0AvTajFFTTuZLhueBnrUs90r3g6X9c6T447DA/AeC
VSKkHJhJ28qiPRGNBU36+UnSqt5DEWxi0vV6s27XqghY9Q6Dugh8LNZBZmerWm/TlwyZMHRg61fv
kAuk+oW6QlHRXAv0SihRtNf5TJQuPeS1MqjitU+r9GiZVCRziXFpFHw8vYb7uUcKeJmscYHma/xo
KpSaiKSLXWiI4B4JmwDWMVpHg9gYXY0MfJ5RFbasXU59Yn7OqAvAgv1YPXdx4K6rkUwQBUxhX6bf
ame95Eaf7A2iKdaZwEhTVhYES8vSr/MD5BiiRCg2oZriuWDAyOCQ1TwvyoSh21tNDarFGLU45VVy
8YIuITIDY/ZqkG+5t3IkhgkLKfyN6lX3Md1zzVi/rBEUZed/N/Fr0gImyFUn+Gp1IlDVKcxv2jSY
e4gveAPnGdOj70Cim1s9Qy911/Mnm09VAUO0sV0QpYhKBXvIux7o76aBuyeDvbxRgNQ+26pDwQm9
8iLkVnkhC7hpeuseVmb3wn/6S2sq79grRC2Hceh0tz4OyUTxnfpUuLjQskKxX1yNqIcmzMoLYbZo
eu32lmVuf9HYlb+qRn3rzHG4zH/gxutvuTpVhzIpryBrw2vrxyx1Ojv59gIqo0amfmpWgL/NDbOD
L3hFpQCgJWwc5FNLI0FhNCMbr2sPvp6oX43N3j1QnA5Jh5V9eAUc+cHJ461S1dlHzaxvG6wMYjcV
z3ai3gzdSz+YRNxNWiZr3UIVFiJxJNCuXuUGw2yYFYfJzNe94hG8mHffnYUuqOngXGVZT0pa6Rtn
gf2Rmgw+xLCsb6PIfrguBT7EDNAgvTw+wzB+o/ShvgCuDF5ALynyxMJ7dYFoBB84OaA2bO5dmbUX
ND4ROoRrX1XJ7zJ59jAd/db4NSy3NecViunSMnppWQqLdz8UhIukLh0neVqzCgAf0dDzKrHBmk0J
Kqx046NlT8QeJvg8H8NOaLgWvRtY+YVKPncRsReZT+eHmZ9P/iXmS6eyQH2ChW6qwT4phevsJ1aJ
PmJ1WBbyObJBmV2YaE9dpeFVimMFalJFfiQe9KUzQsJ9UpQ7XBb7gv+VM70dXxPDTg42pYVri/Nj
r6rTF6VMvDRFBZ9aTnXzfEczMIUkWOBAYeIrqqg+6KX/KkTWHtNeKnTl1KT97+nfnyrBiTXOn26I
hls9OdVOnejwFGjqqKZD15svQ3sQNPojlXDfMLSPljKRZBZqZ62gbZXPU3odFEyV1pivdIMaWFqN
0ZsXkQ4N8yNqbCShog6owyGB6MwoP+tTobF+bTXWpNS9n+IcrNMDXSdyJPeVIzoqB4xTKo22j7gb
uyVKW7HT5Wnnm1uyu6dbFl+IF7IvmckuhP3h+JH28ZWpr6A3O5h3Q9PfB8RoOPj83yj0SwShYMnq
sMqRJEM9qWZqWRPDoajpFXajXXyGIoZvonfvpqk5+zSgaZ4OWbka7KZj8ZsrJ8rnGyAP1bMVEXhf
Z2ufBLdzWNoQqKypZk3BxhA9Krp1A/CnmvvqyRZ01JXMj14ChikCeZw1iFGxGGrCvGiHcF5HhVhY
UL6elZTrbv5i8zZAJEvqxMLCIrv082o42QrRJVSYvhAOoCe2fyiR9/s/B4oyfJVmaRzn3zSq4j0T
Q36Yx68a9RW230Sc4tjwcdzjmSJYo4FNUPQ/0CkzCt9isI5LlNgAvJyKcT2qXqoifmGjToSvfKq3
KZWVpo7XRP5wqIsWHg020vmnkeP8JEkhWRc+MtVYEhBTgdiiV137OMEkeSXNazU/b8pBHpK1+zj1
ffNdUDag8tySIYngdH6VMxn5KgeUSVmzKddVaBLr3BkfPpDVX+nEtl+VEzDJXVVmItfA3L0NrdT8
ztv4O0rV+JOONbXDvgqWSTQauyGq0I/4Li70tjsnGl8FnaG1Qe48rjYA6u7Qul8deaWRYd9jJ3C+
u95dpYqdIYUDjexpUfvbVYBgRI35QZJDQWAYglbKGiyIe3/TWEqElbHtjxL+BC2KxnWCNgF0UEnc
B7wbkGmAFnmwl0BkffaRXvHSv2uhTuHNduqLq7Ro4SvDoeKY16e8ALcRqKVDAq2trSVRLgFFGcSq
+uJa/ScZ8uppJBHkZYR4sGDP7m2FXawnrm1ovritrIHLM64H603ECttwI7p7MQajdIrR25sG21tT
J35pfgk55GdanD6axlrbJ+UQ3HEbswS1xuf5DOwI/hWHamZHVs38lFG6wd0Y/vjyRU4spms9aQii
/7095SOAblVV4L9ytzohf14XJoriJC7IpdItFlm5Z/2kgEpXQjL+hO1YK6WycDjK07FED+TAQo3T
LP4M7PylJQfCf/KB07DA++Pm/gf+kOPkucMxjfP4dZgrLIlWV6y3WgsPP1Dfx42VdM5pKAmUYxT2
Pur2Kwhb9Z2lIBtv/sRuXIZfTatcujRrXj1NF9uyaF/6zsJRV2ZoFqdEXLI0EItm0Jdxk5h3CAEm
fxHeji8GhV1Mqi0m8u+ueKcg/nPZgWNZO36DIwzMwk+r/I5KNgEAwdR1wZSHQz0O34ygXyiNeppY
uaMSJNYG4b9+cnR6EwTpkl+ELAHWWiCRCmSYTESehZ2fIVr2YWgJP9x2KaJwOKE2UTrFcPJyMq+a
tnDXyaDY50JxqOVo2mtRWdgADMZ6xZaap7Rqr7ifEBzaPu1fnP30A1A6xaW2Yd07XBXW6tfB7eLt
kJHaIwrdWHm+w2LDbDumd2WL802S/KauEdth6r4Ly2Ij7U8ayOj5fyJPbmV4PqkWYeMFW53LDVwU
XvnBCwiO1rP8A/5J3ukIpetmnTIUcIma+Vltep2OcXMXKrHrUMDMtZNH1p7KkIE4rq6fOyEZF6a0
gU53fK31CgqZAoPGrG+PB4DvmGo1cEC9UVbrPFoaIbETXRM2t/lhSAoCJONm2gRZ8uXHaXXz4wTq
kl78BhP1OJDP+DHE0kkLPeT0+bhmk5hvBU7S97zf5o7L/suBz+EXNCfUiqOBayovm0td2fmli9MG
Cpcnvno+x5asVELVIv84g2cJ0IAuZmkThIM2PIMOOZHXF8ikPQpSCl8VSO9KvYTIy6zOU86P6mlT
iGQJxwUtRAeNjH1r0K9Ry22IhJJga72mrjjkeDR6f/f4U+B9HlehD3ukiVm6OKl65LpNdj2rEaiH
rH799kqtYHyu0yy/yU+G88LvhfUtD3JntL/9uKeeBqlwaLsXyxKy/tgYG72w3bdAH3eizn51U6Rf
VbVJN7ULCSipU2fxoGUqPvOPnRWXskbJMEM79cKFGpaah+AbceVwRgmI0l/6xR+XTyaSUxkqCqkC
xbkN1HiRAH09QAF2D6GPy3BOoyk8cI5t4gYHyPHoODL0N3HfAQRRc7I0hyomZNMbx6v4nZSsCGhX
kU9bCnU7XwbjCEwBgVGwQmRD3YPKyPygwr1By42zS8/gCdPfWfv6EN90uXb3/AqfcMPcppkaAVLj
0pfQTC2tnE0IVWmdEHpyAtWHNBttt5uUAf8vX82AKIUuyHMQm97vpv+DMSv4lSnIsIoaGdYjQyRC
t1vhCE6XbRzlW1KPngeVn/59c3pK8Z6A18cwADlQiEUfUnOK664+gJhkX2+G4ZejHnQFZV4VwwFt
RHjDg6ve6JEvXbNPz44zvLRp170Eeti9xEQPwV++e65e7fOc3RAhFAkrUF2rXyrBzKdaGFTCoEUj
KW8j2uUqHTHgTUYtheHGvssHogBLjAZtnTJUCOS9vtOK8+OD6a0ebHA32qi93GFTInPZJC6CvyjG
tJEnlrMx5NKdakhJAnhqnBoCfJDb5VZ8Ev22sqGigvwzt1piKu/tgGmKrctuLCX9uE0AwfzPD+Pc
/alPwjnPGNmK5cepRDE8Ay6TnioqiqSj3TXVIgfrBRIpQcs5ioQ8Al+7zn/pCARrI+KApluljYcg
L/u9GrE5HcL+93znZDo9pijKdrXvuKfSiBwINE6MIKv9aNJc2RK5hdfcU64taIDPhEEJV23gXvFg
aRtD0a9FG0xLXW7zS0HUp+vRBtYkQbuk6DpD5VnEQl6Zhy5IpiQa2O6+VqgYu4OJFyprp3JHeTyr
W8lkoGLR9RInwjN+/BykNlcsxvKlYhvjYfB9nIcxrnMK8tNPh0rVUzuhWlecBONxoykHoymmleNq
5RWoJX9C/BYhlhyAxHmuMh468e+/B/Eq8DQ6jXHxEXmxvyqMCeO4K34NWTiuImQCO+r3JUNc2m4p
EdW3efceyVClSashELXU0SBaItcCsv6UYND40vxw7eq98YdrbO9aSb6xgOStTDcdT/iu/KdaTZyf
LLaJvMF3dAicwtiyosjpRru0GJnxVANdptu0m8f4AwqQYIPUbN9skj0jEU8/PItIBGOIqap6g0fT
XuDHN0ydIqBLXESmYXDS3XtTYZ7oZSGB+muLmnLcFbI4QkLGsirBQMTVBHhS4zq2w/R5HuzL0H/O
a9U8E9olLcFV+h0Nv4UQ9c8CHfkSLvSiG7wRYiErqV7l+i2IhwGRVC/newsgWXPrE1JSVTtsEd6g
w5OgY7Yb2jLpo4m8Q4XgSILQDTOkmjCKgOY6fCzbVNfzSGHLsayfJgzuyG8fYTHTMPwRjIvPhhi+
ywT2N1DAfuEF4wbMP+sdJU/eW/etS51pCy8D8qfmDftcw9bWZKN2AniA+1DpX1NrUt8RG6lLw/HL
M4TNFppVeWrRLOEbAZ+HY72sgF/53mLorQl7W/5igYj/U6lf1OvMNTzTfDWAwD1RVF+aMnVpKMb0
pHdoTHtSi+aHerTdA5VfMn3NBYiC8FKb6ffjWw5K7TSvB2od/WrfAIigAvSLdbmyyNtBssg79Tha
Cel5PoEjcNH3ocYcJNeYHX33U40sXggAMkWhiGtHnsI+7oyDNXZUr/Mi7O9w8E2Uqml1SrGXPhGh
M15tAQowJXA7txP7lxPoiLOKATJ66kGw8Iu7R8oh7iiQkiNaKhRdMHnVqlvgvvaJ3IF0o2Gr2QwZ
JtepTwg2zHAIOxjm27ER+yYYYPSCasJqNzBils1mHlUjH1KYZk4nN6xV8Dg24m9fh7PjTO59InAF
TXp/Vyw33MxXUWW0wz62e+SQdIDPj3k1Z6Q8DTFNCMBS7nlSil8u63IWyz24yKymfJ+ae5sArXuc
a/c5+8fM8TombvxcuclzpNOsCezavT5+YRVSHfHDaq0STboMLapnFDf0lWlVFGWbiAZO8SMK/YPj
q+0usw3/ROVKR6XLYgWT2FNsRfWldazhqWk9TELkAdkXx50miqVvRVuSSDDllr0E4UEfTS6mnJ7x
ixUMqYBWCpTECwqVKq6NLbgs34MuJ8AmDMclqBPxyV71OzLopeYJpCisfjfHq102bZCIkzbcD6rZ
I/bCa5eXYYt3jaNI7/45Cv5zNCE2GURuvP7/r+1B0eMdw6VVMSANUw4tQIYb0EVSsAZTb55DDSgl
w0R07nWmb4Y21XZ4+fO1Zoj4M5RRXpXffWWthri+M5RT6ejkj9Qg2KjL6J4a/2iSeBcN7EzRjT9n
euJ/WDZ63gB/4Ik8PG9NofDkYVzfIZ6jd5q209lsoI/HddS8GEEuhSDgrEaFqFMKCOtMaqXmdf/8
AHiRdgnVUWgs316Z85dNSPoxI9gPhgJyGN0Km9sav8toCFK9pA4nEEm/oqZarWKygwiD5qGcin5n
lbpTboLILIE7w2lP5R4zbeFDNdWE6z4t4MGGFFhGjSIRfWDtKWAvCSQV15AKsnafpBmOLqwob92I
+hnrir+ZT2FAIWTi7x6yeyVEy4MYbdM2FvoYfsU+y19H+fWILcAEVW3tXOsp++MhHDEqHcze8Q6F
J5v+aNRnvplw9Pw0H80PHkVSws3JDAtKI1xpOlA8fTLEXsMSO3/E+WFM32ib5R+ROh1sOW/pCJoz
OMZfBhip0QfksM603liKTmcG9ZKdILgMb72vHTr5MD9fp/+kyGWBbq2JKJ4ouNK45Qoa2HxwWc0B
bfPy3Svaj6Em+NmEo2HGRnLFvWWCM25xr8U+DgQNbkRAFy33XPQ5uZVvM4rFx6FERx4rWA3AbJG7
ICeaebAYAvft8U71ipgncgIdiA2Ic9sqOoxmynw5UAWvEg1CFw+469RDXRRilYDRB7obm88KFjz6
68pb4BMOCrwbArk8xUvpLWlnm6vB0wYMXKGOLW5CmbZ9dH2A5O9CdOUAVmpYQPbcsyK4KiQuOQWY
1MD6zKkO/FVwGEwJvNEfsxBBA5+NoQRoVjAU6fNgxMgoRpadZGdHsZ2+KI4ZLIMxQaHekPAWuka9
zGrnWemT4ft/D3yWTpMSeEeDTAsavhgv5+KUpuE+kIrus23RCfBFeugqSyr4VVhmpsBZosx99Tao
w43uV+NHhbfg8BgkSy15XFa20NF/RYLrI/OC4XHVZVM/LJoKe9aQJoehLNLXjC+KHa9hE13gPBPh
IesXdKvtsoy2foFlIggMNh9EhT6FeDDXmTMUl7lGqeShelZzmnZxvTPQdKxmYQmLvJVeOcqbxxZ6
FwF2X4DOyyFVqZTZqQd6O/BK7KPKzFpGtv2uTqzp5y6OzmL8GtYWrDe3H1amPI0DsRd1bu6TSa9X
zndmQxPW5fLJdhXtFhGHV2b6blJ4egzU6k67cDtEhf7u1tm4D6gsop76JrTEO2i1DOgj64hD/Ibg
mEOqGiRJUkFKcjIlWtR+s9KjlGYJbm9i6R2QRJlw/LWVhc3JK6hT19STfLlOAn3Y7pSSViKbECAl
mkSragGuf5Bae7p/+VmE+Dfo8PaUc0ONGFxlXFNjpECfOSulp0WL6ZRS2SP/TA8ZBhX6OcWU6RcN
TxLrLTmOyL7zY18eFKmNeyPKXvw2HtZNK9gClXpKxE7mL1HX8zdqatr6o9CD7WC5R7OsWY8QClnI
pBSTa+vEoHHI6iiH0KyHHv5j+DU6+C6IFN24JvRWe51Pq8DWVgkYA68qC28B2OOY0ZffoiwsN1ld
ixPVwX+OuMj/OcpOgw6N0lVi+roC1QlWiU/DVPAtyofMLSFMJVKiFZbZkViT4pKU8YsQsUSzNSPu
98DrV72cMbHlgo0TpOM+vqGSFy1sFX0E0BVlabhBcMx632A3kocV7zOKT4Zc5M3TfRJQey8K7L0t
gJTYUNs7DuBcKrciboubqTobamyx/HYeX1EWGEej6w9dkXyM0ahcEkep32JzN7d7UI+1Z+0wefUv
tQ09bAMIiejg5+oCr+qSJEsIH0ouYEyk4U8nje9Wt7YLNfgyKzb/iMfTQz/E+jOO5A36cbpRLNqF
bpwLsL1sP8JJp7gVxy+KRnfNTBv8b63d5Rtb1Y0dedoe3szQWjRyp1C2mbOtvRTP5bzio91/gkJR
bhpTY3HRRcprWzQL7JZUd6eKhpNr8U0zL1pDYOxRRiAXG6iswCbrS9yosfiSZKvAX/m2Jr6iNvuc
VRyN3ut3ohUcUzk9NoO521OQ9zLl6GKLdXHK1pCO3C7Qb65rNVvW4tGWfV1G4YcGUKcQbOm1w1LN
FnPXmmTH9DofZRDyHHXVTBbr7Zh5pajYYlP+M89+WLziqDffNGGAL0oN9FkuVXGQBi3D+Loja+rV
d9Tf6FR3vs5ckFRXiKLU8PSMq2ve1bZO2Oz9JKpXDauOHcaYErthvJmlIipV1wV17A3ri+SmEjmw
CK1k/Iym+NbYPrXgaGRNEbcrWu/uDhVDvBk0jLiRS4/T7eV+gCLPer5P5ttmPnUciuujka3NIVMu
+DaDS9sHSFGgFkEppRwpt3aVbHk7uZdsHv3xasQs6BsXLyu17Vx67+3BWGNiilfzqROU9r4BwkG8
OXNDO/4iv4mIbKmbc6MIRbcfGpfI0+pnIdzPIkGom1bKT2aAQ1/R1JQH4+SMV0IW4sUkDE/2wAk3
kZv++SFegsTdRuiwv/zKebWyUX0bKktbkd9nHWK96E9NNmlYTyGj6wWtKkW13aWiKeHJM/vsCMzp
lgrc4TFV6BeFZECKGhnZwV6xG+pAVtdRQVRofgibqNB49RQy49gm2Szq6mdN6xBqaBQrwXdRgeW3
bEAEp/umMZ7nSTjOUerUeqOyQcWOmeV5B0SfG7pW6gPa7ORi0GKDvm26S03mhofEuZxRYsKvn8pg
xZ2Z7YygQuIluG0FfOuLWpNHJgbRvI8ZFU1NHMtOcXamkdukIErZKfoPikKiJVXKCA6OXgbneZ6c
UqRRmFXe6wEq63xDmSWExxp7w5tv66QMYXUNJmCa8Xx7yhu1kuWUxwBI+T+8mVqrbthODov5b+AM
mrvMpKRvAgq4IhowQ2Rkaa+I2M0jC/KL2pDWPDiDfupNlsjYFsQbLU2XK8w1EGfL04m9r68ivOJj
hQQ5N+2STLmJyqFNlVru2jWG/U2ltzi9ZZ2tMfT3URjBLpEaP7Wq0r2jt/Uy1hgyS1uZLqSxJpdI
cP3NN8/8A6DaMEFHCJIazZNTo0CLmAyXkg8XQ9dH9mujMGGkKXwRp+LN2r5BtV9qMAiIO6gtRMPA
aTHu28jodGmxKBArthgsTy3LYppj6c4ll/TJUauSuG0aBsj+xqvZwqCZ7IRkCw2MHVIDfipVMt7E
w5jRIs/bT9+NBWTwXrk2tik1HIhXB+VNVfLb/B1kuWXeWwDzkReVu9HyoIPjcd15wnCPvo2ytonU
+tYWlEdCaqofdWS+E54gdVqtDSbcophsjKVzQtZjVSUoEjmoVgPmApapyRVzoL7twlHfCrUKzkOQ
r/qoFU9mwBJJJ35vI+uB0JQK/13X3XrJtB3uRNQZS5MRfFWRY31WfHxjrtPvHitWeJaYxJL419jq
DXZwHLe62geXvw9uQUd7VNpff5/CZLUuw648Ogno1Hmplve0MUUCBdVnObPMnLDbhLOXVx7589GY
0UmJIrxsXB59XoGUaGvIeX37XFCRxjBtdC8q5XRX1exb7dTxLuycaqlY+Hh7B/k0AeAn24QuLM/I
ICPAo8Ns11YnwHnTz9rElG2DmttncUX2fKa8m8TjnjysRQuztws+6aAtkVNgWcBpeehbFkR419UX
o3cdyAIVMWaK81Sw+10MBDk+PdYvNoV/aFp/HjqrsVfDVaz+Owa21wZn1+n1VpfdpYyF/xa4dQ7P
nlPVpHNYUvZhI1WM7Jp4GP9zNBkTI38rtlHjojCy1Q9WgGTzEBUCtlWPok2EBPpjTCxsFiL4qqmu
oNBzlnrjtu+qpb418PF+I8ZaDMlIjqmaodd26I3p+KNP1GiKd4fi40Tx69WyKaybpltij1A2DxFP
42vPfuVvU67WU9Iw9kh1XSkfvFG3yEXpNvPQFZuaWGoeQTlRUCHfqDCMOK4sD/h4nmnuof1C50jv
xTh38iwk4PKaaCAfyN+ilSNP5x/4kftE3m+/CmJix+a34dCqXs+nqqwiS6IHVdLoklYSkiF3Q5Cr
klPaaD/mM5PxlQ00+qWM8vVa8afu8vdIiWRdnWzcZVFHEAIL28MzNX3k1ANvfhe8j00TLbjvSqR4
HFF7ZhqXR6F8TumHf34adny0rC8er52fn18xvzYLoVTHg/27pnSxNZ0pXqluYrzrkUENMYEy2+fW
dVY2RL2J+HN863Ww9CrR3+t54VSSV7sWdCOS2JlkRhSgXFng9Nzx0ioEPtp2mO/mlzZ1W1I0b2Pu
KQILPa0LDuFYxAdbA3+RKOyGRjYAr12TK8sUr/AZiAfzXgpXJhD1lxnW9fugMwBLvf7YyaDwwoh3
hIWGpAJPd7cBeJl2QXINqrE7OmVGnI+w07cqV/cKumNTNOWtMKL6jRaVnbjKaxLq/t2hHDI/63eg
eJ2xfbVUrXpL+ng6InnpnkaywF8n4+xTgljnk1RnW519Ux1GUOLknC+YD691FCavwGuUDVQnZTOf
Dk30Or+gcaWkyrRtMnn45/Mv6st+QmQvYWyd8zU4+M18p/LXrhMgF1RV76gMBbIU8lZ+hq57Haaw
ecmCvN4PDTLKAnjpT7QFAFz84MPFgri1FdyWZPqVb2ZANSpCs9T0nzp0+x2xpbSF5akSNy9EqTS3
rBnac0umJMRLng+8eoTWUKbHkfrqq5pSJEO6S+HVP5Wy+9tOmrLb47plRVzQ9dJQa+zaLGy3FUCy
o2GlmyTX+G5Q4i3n4XFoWQ9WComJBvIi9nbNbUxMIEOqiH91RIRoovnNdytJAF3zYoUDaUNB3iyG
SICqaqhvJK3rrd09wk/aKq1fNXeAhOKYpSzVHueKj+fBgyNetMOrUhaU8ln9X0Uw2uw0lOqYxZ6y
48OaW5IArNM4sRgrB/8wry2SvIqu/+LuzJbbxrI1/SoZvm7kAfbG2HGqLjgPIkVKlCzpBiFZMuZ5
xtP3B8p5yunKyOq+7QgHQyAtUQKBvdf61z94AC/XIxRkqL/q1tqTXwpvhCK9E2gVzGwo7yqr1DZc
+fa6G1nBcvrGNeWYta7s1t4KXU+PfYbnVdwp2mMq+28NjhzfQyJdaN4/BjgtMzxI/LjzHzq9hWRf
sPkIPud9afVEZaQxicwZe9GoN+qH89yr+rhso0K5oQqglm3U8tywHN+kpGctSinL10TTth0RII8B
ArQNOCoe0bhcQEn1aO65LDTSgieCUGAb0HJEziZax/4zw3mSsXi8UYOQUZlBjliFAAQyY3hBxziF
Uun+O76s+K0HFWkk8sEzADyNAkkJ9qb9TK+Z8AXMNWr4Yg0+MXsm+xXeIxwCBfQLF5LblqSuGu4G
wbaNi78bop5+Y061lmaAcRUmtJ1r2XF9rhgebQdHBz8z4pWm2uFd16vjVkd7SvQwQ+Trc2VRvORB
DM8vRQ/fMkjxl7hvaAy9OMZndKK0TZz9Js2frqqiRtT+1u6UjeJraJ/KZKKDiSkxhyKmwcgtm9d5
vC8KczgSRKQwnXKKHbY9CO6a5DFvVZzQw0KuLJzknyWmQVmV97dZ6EykZYqzqLD19ZURjA/cEtsa
98E0p+wFi+muh3F9VqXnxIqUs1mI5gZqyV05meJcHxq9RDseu8ce26lHLqBDynD4LbVpWQMvzpHZ
6tbeNxSsSFInuVGSgciXLnNmAmLUlEWq3kk/zFBZ4p1XRNodQ2TtLopgHUHqRYPnFC/R/bVCpX4m
s/oQ3425N65EEsmvqcSJ0Y1slYSsul7Xvc/sA6nmsCYc0teg4eT2DRnFMICSlOjkMJgYgxvSEYsb
LiXmIXWpVDvI2g/UINAVh3w4RjU1n9fb1kZHS3EKI4H1ocfW2mUi3pFVnx29XD75beDOWhlZj9dv
gH9oPdKJuTNGcPZM5r1+608uQl6YfJNgWHOrlfWtHdVgrJW/KkfPvMGkWV0yN0vmpuM8NFbYH4h2
bi+1cl/iVvkQUvntsiBtb2JPP8vcLvf8Oihg8EhqFyWsikVyje5mMjqnGu3OhXhNpIvfVe8pu2v9
o2PWURswkwPBhhSRf7awYl/Hf8Nei07CDbXUaq157l1QUp0Lm6TEMIMwNLZTFrfssKCE4bjQ+qB4
bnKMFNxWJLfxtJN6kXbIE2gW5yKIJ/5J3HaoueBWGl3+GgWmvDEq8j4IYvQ3bWfiuplZDxG19Car
SCW7fhWAgaBmsIp1i6pt7aN6eYHQkjXd3Bl1H/dN9cdLjcJqUULwo0q8rm8Y5kU4fcnm1Gaev1OE
JrALG6ILjnB+tDPSu0SMw22sxCmsih7b5lF9seATH3QokpvRMe4Izkw2NvzhGTQa7SEziw+viJoP
QzChMir5NqaMLwlmz88R/owbi2qkIlJrzT2dn9UMxrVK+va7GBdZJs33XoHWJrzBhmALHz3CYSvD
j3mpYl/6Wn5gEpW/EinorcTYdVvRTNbLrZvuAokvppUn6Wuj46I8DQSyUF/BxnxhyDzcJXpL1Bp2
NITBOMOTD0syqzrlIgzIlOYwPsKvrW7CSoN4P0EIeUntzFbVHByc0kjzMugFLTiXFrLBVdBhZzwn
cubB1roNOJt6VIVjH/IBywYESMFbEcNezdRzLRp5nxZNsETup2+aaTQl2vqos3jd6TZM8CQxz2yb
/hzpY7a7du+xAlaJmCzSKXhbiZ4oMroIWQhA5qTOSqBgoALACyslbBpz3PFR8TqPjMFSfUw9mIVK
9so5hytsjqSTSFjgrYbGOneM8E4zJlRLnM0xZlmVpbuLe4CCIqCQTG0g1ljMwcUn30IzfqKP8/aR
mz86amzcQAygHp7mhGlF0HIImYIUEe+hAGU7lC5J1pg+LHTVurkiAg6OZ4CN5THvy/ouH1nWzFF0
C6p1avreYfUFfcA+whgAc/JR3aSJC9W115xpK3U/z1fJra5ABrxzPDM/a7m8zxRHPYdddGeKitWX
0IhV0AQoGWLrQ+0T71TaqXHnuu4BHeSzl0xVcYGIi/bjOSqABaLIkKeGOf+sEJBJEqhFKPloO/OA
tBIceR28daemFB8JVNmpsq/ic9OV8rZubLhHfKoPUOqwubd1/a2JLeDKMn25IoXYVp41vyJ7g5Sn
W7d05boNEn+fxNCuuyGu1o07+CddYLjftyQTFZiorUTYJxfqCoBJDw3k9RBIjV9V4hpjYuR37eSE
5P/+61CdDvWySnDZ0Z11M9YKRvMuUbGI/JbXiykAJQZedbDDqrXt50nXBPXemA3K+irUqUZ0ax6R
j1ftTsleknsZLvRTqlc+5bhYrUp0tGI0KEumJ1VU8YwScjIkp0OhmOEt0PChlLn7AynCxZNsdbG7
tmJ63kU3FQluOWEJJ6UIHzixyiPpN2LXuuTiFQa6Iq8hcdKO2zfQLmQio1re13mlHusxvtGpQvN5
K8gkq0w13QEDl/cetdROlLhDqiTLC5jTxwKcwMJxKkjwWo+GzecxGWEQY4iqmucGsT5hAx1dYOah
r8oUvx1MSuTOZZPVUV9B5cjjpZIp+r3IbeXoEaLlYCp6bQA/HyKFVtBKnk3FmgZbNIbX/tHOeneV
OCgdxx4fBUKX4lWALCxoarzGGsexYFwB7kUWgbIyCOxnBoMbKwhw4Z9YhMLirnZaC+Fju/RTpvis
oCAHFlGgVVyZWz9Wy8V1CfEyUIbYD/J9Na0oWquy/obpHRRPsF63gNMUms3G1it3cQXre4uhWkcS
9bZ1rP5k1fI984d5Y1bGVya29iaEwb36RELYOfzCt/duNaYwFuAUkwGkb66U9yC5DFzSCxxZjMdC
Jy0kNR1tez2smMRg4zchOyIwH0vfWJZqs8+NPthplOkHwaLYQ0Jd5iX7QVATRKUHLBU2FzhMWkXP
kGeUaby74l/OAHsFt9D99Uib0DAbf+OFi0oVM0V9dy1/rg+Y2u7aPC+P1yOC4+rdSFeEDX1cs3tS
KoWazABqVfU2S9yeTPiy2BaVpmzLUt7r6jTwnOh7XVpxd9nu18itEogCBQZV02ymCBUcn5kPn01c
1nZMJtCdTYfXB+hZOnGAGMbpA4HBjmDOd72V4mo4hOR/Hz9vs87hnU0z/Xzx+j8aBvoWs5Hj9ciL
aC6GhkSFYGQmq4oUaV3vE7vR0RSVzCabJRS7vdszphDFj4vvegVmyJyYx44pDIw/0AuycBGSENwR
qYjcjCR15n5te3cx2SI3Vo75JATdu+tTXls1a8ZTfPTT/7i+oCupCsNpzNbX564PsCNOOsJZXG7z
GPNPUTubBDO8vhBMMDEnW4xoMyVRaol7JBMs3XP57RSEU7RsNvEhLWkzHQOeB4zGEcph7vaQqkhR
rgO0dtAPV6x7YpiJISz3Bn7CKAaLV8MRmNtOEhLYV/EiKEN31/Z+8zVl/2gK8hKC1L67Ev+TtNu7
JcMDbqX24pQGZaSU9RJPxXurxXCYmhdKIO40GW4zMK+xZ94lrjluCrOEMg+MjVvl9BC2zY+vKkzT
thjyI5x016UrOuji7MRXsbRDZMduNLrHoEqKjU26yKzIuv7wOT2dxPLXr0SR3KkeUyqDgvDzqSAm
ZHakWVvWeiGO02+FK657Sq9OREbtntS8XdbCCY7X568PiqIFdKBUsLnmYggSMIJQtcAB3BePfpQp
WwaV6puS9e2a8HRohmEfP1+/Iq4i+fzq8znBygtQM1PTsjobASh3RbG3QrkVPCFF3hZSKzeMeFS4
ju1aGdLmeQwcd6JCDzepKNuDtOxmEemVujCiAuaCO77IFIXFdUFvQzgweHfT08XnIIfC2Vm7RHPt
XdcY8tBMD9evEPEkBzNffx70oX7AHoggogCKm7iqZwM9dwjjQGV5RfPKIXqxyi47GHZWr/Hmbpek
ATKeGTVjAfCXM6+X6uNgOtbMzWpjH/a2cpPkpQa0QIjEEDePY9jJrQwqVogJVPJTA3xHwrLPAPpd
WImb1mS65Ve+i4rgrWxtgHwkNOhpPGerB7cszPlXA8K7w/TkU6ZvxuZ5HGPvriubFXF42r6jVCtW
YmBXqNRXOgGiQhwapAj3gJlWW5CHpwedBnp/PcTMlKust/C8mOa1fRq9eKEerRyngLUukIdiO0to
8fTDVaaF+6Ztum3LhOdfT0mHUMZrI6wWJgK7qeyDZi63XQAieC38rs91kU1GKsYVkHHIG0Mw1HiZ
3CZBHh7bmMhUkCMVYz9T37kGYvmeNO3Z54DueszCBVKr8lGlvm9sNEeON4blhYC5zDSsmD0nGbpq
p2dxdzRwyi6XlVtHc8+AfVjU3QkPsPgA0flkD7E86K0+/6nAZcoYrsZT2ZO05gcOHirTDOoK8F6/
Sm05IJOAdSOmh4Hk6oWhOhP3K5/YP0nh0cS4gXWPhlY82NakTjSceyNV5cOY/zjKppGSrrb9jZm9
M7nCecGyvKPmjSnGRBxSpdwmg2bdqVMLl2TGHjWAey+zwttFKcTC1J0MI4vQXsNLKedR2YmlG49I
SFoxBaCpgbHSYgUhhZlpFHoJmjS9MX8c29QtKyM32rnWRPbJTmj4EsVtFj2Y5un6HH6f3VYFSiEW
bHou83pqeswj1TCDs86WySm908cCSbOueptIcX581XXKh82AYsM0qFoACTrPPsNoLSXAgMKhvfXC
fJ93evY6JJbNfhmM94E94g8zNO1KgSoLDtGqtxBeoQoUAvaqjt9z7JinKIlgY8L1JkTJDA1CgwpY
2U24gj6Iv02bk4YEvWTvTA/Xw+vDGFS444/uCVPb7sap3RZfab4iNRPnplz2ezdFrsrTvtp3N4pr
QSq5emcohGBEFUHaagGnP3MrMlH+56GOpHIIMEa7qZk2ESaJW+Rkf5fmPcbz0Jkx/NYWnyuv6Wc3
I1jbZ8GFNIg9VkUmdi25avJzN8NEKKS+1+YwyMzdlUJTaBQEGt2cTrDfuSKf7vp01KZ0a3QZTjO8
DgV9iWJl2jnn+ppnto2I0OjV8/UFc3LK04va2v7rud4cT7rtNSCVBLlBMBLzrLfKW4kz3SwINXcH
A6KaRxmRiuTLya++y4Q5SroLm1F9MhPSbKenS9KQUfmgCIdYvZLspl9x4N0KLALeagPAaJC2d6KG
sqD7pNYC9k/0VlWwh9hC/RAGVI8vjD2Zi9h0t+sia+xdaU7LvD0BlKS/3iuyYDU1B/tVrz0idVGF
mQwr7YRoJL/rGW4bOqPniODwvqAF9HRU4LKITpo1DYJkqmDDQ2VfoYB9z6KLX9figwEjHM/EL2EH
5+bSrAGhcc7JbwpatCUJX90D081JQ+iIj7F9xjzFexeajWwlr57chK47ZpKJzCkaz5LQ4qWv0872
TFfW3EXOjTuaYlPjxLhjOtvvMGdRNoSJ9pCUzWIdugQ90IrZDD/6+Gy1dHd+NUy7mXZmeo3Bp1+p
z6UUTLWj+sMJyc7EIsef6RjFw6cTH0lcPBIHYD+rgQsixiT4Eti1WKSu459Az2BJULzeWDjo7RBc
i43VHtJMcfdKCCVwGHL95voVZbi88QgNWl+/+tdzwZ+f8yLD3AFmkoPbp9sWBGtjhGZ/HHqLOJtR
Sx58JtyQAdzoG+brDEp6XCBHzGW8qNfeaHr7mVD67LaQ5m2IHm8Bp6y9lSEDcWmhZuGmcXbg5d4G
exGbDGlM4gff8W8LBMeDgSLerup+B9SFwbBFndpBbuH6V1ELoTSqc8e7UwsuXdwZks+5H11PpwTK
+ctv//XP//7W/2/vIztl8UCX+VvaJCcwurr6xxdDfvkt/3x6+86hgY8kMmHb0g1dEISi67z+7fUu
wP35H1+0/2VgkFyaLTos3aqxBVDi/oyDJ9EFxIy/SFM/OEDz34UgH6gR1TfTJmjDMbz8YnQ0J3ZO
+JRfdPUiaVMOAyu9tKWPE5GRVN8YCiyavogXfuPlB5MBNGFWDShHrFq3mTJOZtx19VoVSDerrGCD
1RFDgUh1czk1eDj21K9ZJnBT9dwPaImnPghDRsNeNUI8w2bbRj//KSEPoe/B1f7jEIN6ue+h6Hy+
algV4s2rYjnJOnzoJ4bWlabVBlj2w7SbXc/rf/3pxFbXE/2N+BPY4kAVfz785/ojO74mH9V/T9/1
P//rn38+5Jt+/NDFa/36pwMyaoN6ODcf5XD3UTVx/cfnOv3P/9sXf/u4/pTLkH/84wuS4rSefpoX
ZOmXHy9N14EQxk/XzfTzf7w4/QH/+HKh8g/eX99/e03ff7tkb69e9m/f/YEj4T++KKb6O/Z6lrTQ
w1r4XBnml9+6j8+XtN8dqWp0iBRVtrA1rsUUA3ifC037XRoOF6MhhHQcRxVffquy5vqS+ruqg/w5
loTGjK2B9uWP8/Dj+v487399vTu/XO6OQElpOaRQmZCmDJM/++fLXfM83VADxZnToYJfF4B1SOZM
GTxicv1C7BFqywpfAcuoPq+IP10QP99pmvUXb206UgrT1kzbUqdf7ac7rTSDqld0tC91tSl9BeMb
4g5Aqjd6X9wrrXVJRzh1DH8eY50AXMID6NZMCCluObdWXt5uk4TiO2lOP32Uf7EEWNp0j/+0Bpiq
lJpl66at077T2PxyUkqSheMCk6E5Uix9Acf27BUZk1RjiDc4bSy1oGRPNUg8y3UGQIr1xH7yOiIZ
0UCAsPkQ3KtIk+f6RLyKq2JhyvZ7FzkenowhoyZrmKIb3NmmQJVPEkvW7EJc13yRlIsyP1Avh4l3
V2r1vp7oTX3ozdLcxQKwjm8D3yPfp9lWGdbSfbGIR/NkobPJYkQXYUA+pAyIcvUEhnNQAtC6eUum
4VvCDjEbdw6WUx4l2TVSuDu3CN80J7vvaXizwj5GfvWEa8UjYeRnlzAMygUQwKWjxeMc+uhba8Ff
HHX9QcQWtsm5QBsw3NoFBuORhVN81BC3paTfRpERR5HWhyI3z7pJHBzSolnZ1SH8pN0oMRPxQU8X
UnUfXUwqdSqCrYIxVFZJ8oAUeBRMjuZQyTfSICDcCLKZqcUvstK+4SjE4kq5hmPW2Q/1c2uM8M+9
Nabt/HjcRVgQG2Sfe8vD5T3JkYy1o7WuPRsgPSYerWr9I+4l+5r57UwP46VnFhU+QFAcGI3OU7RO
GhozvrVG4eN9Rw8JQwz8vXiHJAv8SmDCSFs3pVf5RJlDIlVKdKS+5wBJeI3YJDVyVJ9ROGDVIXL4
duTpS8vACWsir8xy07lYLpE7fPLYyktSd0x/CVq0qxsuLT+yoiWh4QYq4LWel3hJIExmfLAUVRkd
vUdyH/xF4qnOvBJY59hqQeQBQOmarImAT0p5CAnP6nx/gu2Zh0fZuLAjo58ZRJDQn8P1QyqSRvVr
5cffnSC7TwpClND/sCNhee+2cGzbypSo/qpdU7XlRmm9g2grcWN37iGJOnvNIEXOakZBC1YYmq/a
rWeKIfnc8S0djPrewJ89CQEgItilWgzKus91senM4bEigAmug//d4NNvyviWeRyG6lkKFRobyWWu
jJdYw6a7JO8l0snNTezaWncmkQkpToAWVkPnafte5r7He+cJ6oagOiJNsZjcVVhoV/HctfIB7n86
G3pSsr2YGZhYewlnJQ468kWs+CV2P7S6/9ZjhjV0w13u8TfHxDtE+IjNGKGT+BYT25lOMR82gnx3
eM7JpFyW1ajNVFRSR1KEqmMt7KMpRbLBDngSpni608/sAVqPGshDOSpYnpgrS8Tf6vEIubXiV44G
7kuMS8fJG6nlm4SfvEwXtIfAzY3ggrghFx35dvCtZ6iqPwINGCzE2a0f9a3njghvgzHHDhxzSy1Q
ZnVrPFRJ+VQHBL2HsbXKpbdvJ+EII8GZomkZRJgcE0/TekLawQ8tElLbwLdpKweCY5scq2wSqBZ2
9i5a+vJEnDPUn5xSbl1ME8iwf05McoNlpHGpaCzJmZLde3rNH1mjxnD7RxVXTqNTnnC4JuFR8rsz
O8Myut6PY3tIskHlpPAbW8Q4dQwSfNkAQpgwzIRfkS2GJQIy+ZmqnrxWmayNTgYxrhAWkrmnRWs7
kfNUqS/E9x41Szuro2vPVPm9kOkFtgAxcBTc86LDtAcXdTwlJ/G3fZERiVDjNHWHmsqydFEM0nQ7
/guCNpajtDsWY7gSlTy7bfjCbJKkwaA9mam77yosFmoXC+q2XpIet0SrYM6S2DsZDkaCIF0of+N8
roXpnGHwE4aYj0NuHkXN2DccWBjYK+IgfA/UXFItkmmV1cvBYL/rredUzfdZxR8BjeYt1LHv6PB7
0DEcUnz7oaatIsCPpJiqMaZB+16l/46mRPiavzNQv2nS2qVa+YTjOzFt5p2BDdO8d1nSslreouq5
YW9ZBs0w75j7tFgHqu5tpgVf04SLNCBvYeZJ8zgkJiD7Wbf5uF0ICA35ROSalE82TKxKpreMsfRF
O2I5JbqV5Uwmy6p1UYBhWW55HxXJPtdCHvkvWAS9DXGxYLliQjpVlCyrhf0QYc0xZSBEZKfaLjuh
1/tv+SAC8pFuBgsdMbHsoB+59hL7KQ0sGyUKESg+RfjiuTtDS1+u72ySx7iqCpfbISHIA0JyAJVr
EybO3NJLiAFl+AInxMZSFmsWzwSoF48Gw04MF/h9rR7m0NwsHQOC8pSw3shjH3kr5Ks7tqt6lnC3
qi6eTYaJHE5c2FUm2IIYC7sNHoCEiwW8snVRaMqyLQZoSW78RiLRCqrtsAhctqexSF6uu31ukFfC
KD5V/O+tz+lCM3wRgnCtyXVYRsTbOg922xzGnvRhPbtEOffWaBRirmNCTfuXY8ie2osoBwgK30NO
ntuNhCMqRFSm8BhCwXS4SV/g8p8RdB3xwid+TWLQFng1AY71pi0OQ02pEhw9jD3NGkeeLDslPoEG
Xdd/dxOcyJvGISKrVy6tNXF1yNnOiAAFJw/jycoOO/zZ2MLMHXTve2K01cIPj1VBV9pN34gNKNYZ
2alqWSXbRttRYt8HzjnVW7T0TL3Al9W1hoHZXIBjLTHdeKa3zhaa1aD2IS5YzSH5NAcqZUALidNE
ZZc3FdF2ocxOihbfBCPpS1Ya3meJhvzeJ2oR1/CdGzT7nBV6OUSdMydqiVzBFirAvKim/Z1dxNRU
oDAluen8jpwHRZvpnv9e1f733GwOSQtbnAQm4J5vwp5ubK9y5n1pv2XM9BL8IQhmxEyseuqI4phW
QdbSYLj0nnlIvRawnKvUHFjjrDQhsAbwuys5I1YVv7hNepKG9nitAYr0rGPYn2q38ENfYZwZrVvB
WsiPQknvcpMdBxeQfOkNwdqEIdwPDatHijQvR9U04Khay3rHeDqaN+HNWKX3mVYom5IsCay4+oUf
sQbBbJ6TfDN9kSUw63ZOrbyHPcIDCHdL3hBKp6WSbowEeZ460Smsmbd38Z0Xpw+QhDgV3YEEyJdk
vAvdSXQ8DvGMkea8wnqtkaQxk3y3qvCWWNh+dbFzUOUysLdILmaNHQxrVoZdELr6PJUrv1N2VKCP
MHY2TI3FvBk9OfONWsCbstpNrgbfZDgeYmIll5rbHr0kr/bUir3ggXDGfN70SIo1xXltPOfoVCUf
TRXc76ohfjMG7YyYoYf0M6UCuO/JtorjZmFXJoHFpVx5cUnCVl6x07H2QT6jFmzwH5x1J6ep63lI
MGarZ6DT5HO1bk1FjyoaMwtQ8lZ/q+B1zM2eUikprRdTFpe/7zR+bYGwV7EMYUjLEhh2SlX/pdEQ
bmVpTlMqOPPTx8NIPuIBBJouuddK41aM5LZ62CexRMErO1nYms2qMoe7Ue/OlkXeG63nxXeL9j80
Z8L+tQW6/mb0PrY0VU2fWtOfmzPHNEswvgZuZgsQ2H2FHPVuWoTHpunEnrOWESU7rkuXxg+/I+B5
wonVW3Sm9zq0JHFmk1ljh3Q+YhnPLdEv7KbaIBXFeoQqomnCF6wa5ayaCpOKvPe5Y6sgo3m40LR+
/ven+S//GF3VDM0RUG1t85dOU2lUm4g/WhcReLi4UQjkqk3cU4J4saF85Z4fXePexMFa05MT6NSs
KP0dS8e+LMy96g74bSY3Eekfs6hnlzIqbDtVb1YkTBADO3vq3WOjM3DPnebUqBJGLuoM6eX/4S/R
1L/4WHSJhtAGFMDQ75e/pCOoW8WDBpOkXqqz2lEfR42NvjV3CmMiS8mJEx75dR0ix8hhf/77E/lv
fTEXBQ251HTAB1CN6aL5qWMH9a8Lp4Gw2ys1WkN3lyvy+PdvMV3xf2q9eQtLUrIIa4I2nAk0+Okt
hiYf6k7H+cHojXVcQpxXlV3Vsqb+/fsI+Qv8MN17vIWuCksKTqet/fJOiZawGIa4LZT0zEM/PGrG
Qzb0z1HbHjBsJAEbi6GGfdoS05IudIKRispeAGaTKgqFUYu5HuKalDsfD5zK8kgzKrRH03fvY5Iz
uIMoZ0v/XYn1c44WfpYx6PFFPZ/ewaT69QeqfjhXO8v057LqVGIwou8YRzeqcfIb82jVarYgUvg2
Nd09bkRABzowgElo/djQ17AhPQUWDv7MY/AuY+nAi46RDkwE1WnxkTA2ZpTgi0F3tXCl9l25d4lE
nqqbqfU31fBRSw95nd2brj/O015JZ4qHmDhrk9uqsWkeoPKqxf3QRt89z/+OI/5Wj92bVK+fIoYB
0UdnAz1PQI00xkfGjgUbhnux0K5BM4sp6oaHiH46aJ78BnTbob3toVLbbBKFH+71psCHjbYgwvpd
yjURcIz/cu+7GaOvcgmJrTH8Kr0eH9ciWapd8VLZ+QnN/zaZ2Kudif08p7b2s/uqoamcmhQjrqcN
OzqNrrm2Sa2b19qIIbNPHPFY3DuMmGa+XU7mOe1SNvUOEL8gL7TrUJdGKIgkgQNRa1+ihBqYDcMH
tihvq/7JaUyUbHJuW49dGF2me6A22etNuL6BHe0dg2LXTfgj0yC9d1t6TP8jRIU7FnxAbqIGePtC
aCHhLXQcKEH6edBj3BO87wxNiXYtSC4nrskrmoOfKx9pTxJb7Q0Puk5QtNYcBEnWpKQxsja3dTg+
kvv67isynk1M8cA+Ykf/5lLGt4GJ9yb7gmPjWCKz7zTyr0jZdPdr0nChFRKbQbLbZiUxnrO6Yk4G
ABzQAoThjWfQjUSjo859TFf1GhTCb6xL1GZPY6idZRu+wdNHo1VQGvhTQxVkw3L0i50s2LFTJr+x
En6PKveCteYmrgG+cH98x2JYqKjdStO6YLNGIRBzZ4mEFVU16CBpXcmoa4k0BDEpi+C9oTWx05dG
rV9QWj6WKiWSRKbGFGXLhB1RUGEdBy98E323tnuN/ieL3kt0HHjBHpVIPsSM7gqRj5/Lx/+vcDaG
Bj8tj/8GZ58+yuZn/Pr63//Ar+3fTeoTyzRxJwOjnoDxH/i1DUit2eDDgMjsB9LipR/4tQJIrQFS
A22rGlJQqamS3eQHhK1o9u/sH5ZwqH0ck9rH+n/BsPU/L+Wm1OmQJOi6YRiaDmI+7Zo/bRo2WUBK
28hiSUiWtqC6hJcGj0Kh/VoXafG1GulNSyWI11pBKKoEIyuivFxy7YMF2BDdQr1fRUxMc8y34+qb
4tnjMi2bO1WRO2us4XV+E2Xy1pNwFnnNfSoaWrmJIRousSxYw517GiVYr98SVak1pH5K0K9Z6FoL
xDDzLMWNqbAm5Nfc1+IRjU25bBt3SZzRSnOejAqQL4VSMVv89Dn+BZYtfj01Jgi25JNwmGypjCF+
qeNSZkO9QjzMklHkOHf6FUH1+8Bo94jztqHt6RB3c31voNoZ+4HVwFySQ/vh4QMxB2Ealk7nQs/o
Dm3UwN7tjBstbr6V0HF3XbHzqlyuwL6aRQZxaBeGAKaiXBMkovyHP0QTfyoMTGlSINu2YTv8YzBi
/vIZGxCWMqJT1aWXajE1vXlKc5EsygDvUpPclJYM1ZmMQm9XXYjMhMkeQs9WUV///Rl1hPPrr2IZ
VEAUkoBSXG/ar5VDIMksw4OvXYJN7ZI7UzW6r14nl2bkM4CurI0PqY5oplqf5a5KdELYsi+hE1xi
F3E00cWhv1VWYNbypu9SBBP06g3JsBhUe6Xz1UKOu7a1S6PH8q5ddV1rkYlYCBhdy0rpkXum5ZvT
+8mmKqS+INO1fAwFAeMO6qQB6dJYOKumtHHsgEZILegsdMxQty6fspFQN+pBkm8NEhdWsZeexwyg
S0avhGgue5k8tqO6wyzZfTqkog5eLYGK26Vx0mqmnIjtQ5wMqHsI63lw4vIbzHucNuwq3GZVSVhB
FEOqciGKYjuPxJebomwtIMjtWHhy5XKV0oDq5baxS7GKkJSsEhyvoVv68FALD1sLgyQOPFIJ8oCS
OEAMR5xKME0dvmJ7Ex8q4x6VWXdJb31XIR0obl4xWQhuTJsBNjIJUOPxuTTqaXaA9DYJs33jBHKO
gOgJa6j52jNJe6umCC0TE1S77G/dHgci7DFpb5K8mCtai75MjS5GEMmF7Uq46U6V7bk4nxxRzB3V
TPeJ3ryWiZ5hudtZq0Ea7xANiBkHGWfYXcIFSKobpY6BDTsjYYTdw5U3id8yVH+ZqtG8YIi+6q1o
m+HusiQAyV7AWBqWxWDv7cFDaeNpr2Vn2TAqOsiVesSUvNEZYohgLwsCotDnjWvQoX6VonvEJa/B
4/yixmz7mRquyTlf9OAxpJxo9XJMHcwhDJOZfYmbaUfYotXcs8ClWHqaEPjLNkK4NJERsKbF/2zv
cd10BozexIZylKOemdgXvsGCaam4wlVG6p9Gr223CFzzBsNL9oO1VbTOrTJW90NnXmwom0UBcyRA
nKzY0Bhr18vXTZYicvfbfKkLbJDl/yHqPHYjV5Io+kUEmEm/pSsn76UNIUvvPb9+DnsGmI3QrddP
UqmSmZER956rYq3/HtboKwHE6ALt6D17zjImNSYiMysLgbINoeYMf0tNs5eorqtC0S5E0amygx2F
lUhWZBSopfjj6aGLzgtGBdThW1TctEt7v+ityG/3OsEiOmHJOq6xWezsgIIh3B+YLkogbJs0DKro
VivL4i4ehwIrSQvEo+4LWO/SVyBtultXEUsj0jfCNuKjYxMRny92oG0Ew2E3BEAq9Ws4y+KqSbVP
24zXm+an5rLmw9DIeTeVnymh4bY5JFg6+u1SybeG3JtkjrkM0z8N1B5cHUoHTIm99maL4qk3aP3P
MmvctXG+HHDVS6+dayNJWNeCHqUpIi9TZ6hHY/akVdkbRMsyVIvkHh4z+bU6LwhIgI90zP51Iudp
qzGu5bjE7vrWuExTS8ehW59yJBQsLA2j5WjcS5X1tooM/ynpNNMiYSOsV+ual0HboGqYTC3MHesv
m9/ydsUDnRVYuwYiekFShTSyaLX11rO2aJk3oIFwIfoY3FZK6daY7MKYSMXIYPiWKjJELtQ9x/3+
qK59eSrl06CW9/qmXattJF27ka4JmMfN4MYvGGzcSF/HINUqX2qbK3OiIZO+/Ox7KyhyXO/jNr7S
ePkuti5+HpMqP+NjeG01+9Yq0JR14hOgNiQwp8fB1/0W0nD23edLVSHa017z4KVQw0txttc2QYBY
rAfUWqQ16CAnNazztCm3+4z1zVIs3+xsLs/wfgZKeNBpDQzyGUFI2JSTiox7PYK6OIplaHbIz6uV
Wb3fmEp0yPSfUc7qixnRk60W+8FMGL0uORTsjBGTi/jUOo8Y0zymA24mMXxhaGPcs5S+wWzFT4bL
BHXrXKhIgZqcQUtm7as/45rT1OLTdhClK+Dsi6g4Rgu4EbXhWM/6xxLz4JuSNUFl36/l5HxzX6G7
qKxkwG+KTvxKTwKkHWEPBi/RmL691rdxYtte2jak0Tm31fJtNLD8gAY2tercF+Q92YpzE6M32Yx7
EqpvE2njQVOc7QAX8GUruA1gDv6opyEiOJIHIUbn0yvTHiM1J+dxgpdp1tYNCsszyKwX8j6B4Swk
4RD/Eh8kbh2twx6m0gBuZb+8bppYAmBcoFRvbPK5Qlqfn2AFGzarQvNYW8KVI6lcqOe++2TeXxeE
bdnL91XHx2Sj7ta4h93lYlBPOfdFjI1eW2aHxMkl/kGKT77mSsQVOYu92cy3NuQjyPvldqXHzYPQ
FaDC+4exuEk0RkWJGQHl312m/z4NdUmlJGyK07//UZ0Aslo1P6DCRthZ3Gj//dutmuIru2d6hPq5
1a2XYemLG2d10ufO7AIiSOc3Cu3upFaT6dcDJ7aFQu9YCQPcXpW34bYaNfFDCO2idPEdJ2FwtvgZ
pcm9MafPVh9Jb+77+dQu1ktkits2xsO6cs87NNn2tqjpM14MM1wSEyqOAtpyGF4jyX4Ae/69HSPU
6mAz5Nx9SCt/qhEm+lpekOVRzg9mXNKEHmuSkboHOdbrcdB/mqh7tVsrYl5fUV/EjxmNd5hlg9eQ
a00QMm1EE/QxEjhOytzgUl6jHawYqjMlDDK7vRuqHFPmZqG3q4dHwoFuk5HZ4mhkv1OKSpmsLMtd
f2meqJhUoOdWpsr8CW60Zf9NFgYcbXphNWVBXcGFs1qcjVlBzhx76J9KSTB1oDNpfe3K46zwmSh4
aKwxVuD5mbtCO8fdB7r9lHvA8uVMfXnHrfcvXvqSO33/M2LqEORCeOt6IMW2PjqdjR2nm8d7CTk6
z+POXztFvcIucNtVTOD2GOhDtfEiuf2y7ormCvXV+DDZxXPciQ1KU/9n9JgSra+uieHo49n2CPVj
UL8IXtf3NFkcgEiArzGwfKVmgj9nLX43E1y1AhjUbdRdx5DVpUsOkglkBMmzpXYwYMySZlPZ+sN0
Y9bKw5w0X04yzT6afkLDZPEz0r68oRn7auVDdg2H71TMZgqMq/7JUFDcaKi/3Cnmf7FScgILuz3F
sYp8UqPGJXPxAGMVWkvjHMCIPKJ5lYE9D/eDXAa4JFzGWaBboHRwJvLMPk+av9YRmormtiQb5lCo
EAfNpSzJuqA1IBEuZ8QycQ1JbfC0qLZnAnUPnVl89RkW/8K4m0yd57yC+8OXJ89mZlK0xRYFkzFV
9J7Vz6RmQAPbnpeObc2ou/OMJrmXonqQg/qrgKJhwyVj0Gyqmzqezx0ShWvbhGumNNXrhjxzrEfr
WgEZ1ehORMZYDNzOBAVSRWHUEBdvyNoip6fWPSKeTU+T8+xmhAh7dt75qYE/KYMx4Dal3h5jxhVM
1dvcT/X0KmszbEFmHaBxN6HQJFf8nouHrsmYJwvUMEt5Hs22vM0XWiJW7hA+YtdGaMbRW4Hg5Jyb
Up63Jb/qEBt7yppc0eZOfVthBEQcq9dGOQYc85CsBMc5ZXtnwR+M0DG5M2VhsAH0OpMY8y0cYkYG
pJuUnbe2BTypa5PuBpD1TdIrYdoMyqnW8glGR/WbWOvA2JS8FW0BMrVjJ0Q6XPjRXxqYcQERF4ZH
k/Qhh/widMQ82TA/k59poYeyhNfumLnKgaRYjCe7quXdVkUvtBtQtFix5pF7cWkEipK6VBTfqUtG
5LtNyWgrcVCp2SlTiS1oY6atNg4ijge18nT74shic6fBQnyKvGx8VmI0baj6e8S44HaA57mkR4BW
w6cJj+vDXjEZjbWJyr1CrwpFKembQw1o27WaYnL7xZIu+J63JnGsB+TKx7Uq7mci3uPUIQh14Lea
9PN3RklAgc5lTzt13FN9wzQHL6oKtPkJqmtAY5XUyKkePgoY20SI0ZpeQ33cJ3DZjW1JCneZeVoB
lqzk6xAj7nOc+OxhLb0DTJLLyZwSzEeL9ttPykdPxJzcihskTbi8yNFj9GK3QTZHf5F2z6IEvVBq
zVnhAQtb3IOeWvrb0KenjK8FmgYt0d6WoI657lXjk6zT27zhQJlGmIl5/Sv6xyJ6WoycE1SmgSA7
YjONk0qgPS1H8elw42ajBqkgNgJJlLncq4fDqDUvaUUXv5HAwFAZqCWb3tbkLj2Cl8EFCmbzeFXE
+hjylRZTYECjRYXCjq+nDGpgL8yruAgtpQxzePYU6W/AupEDrDdFOb2nEmzYxkYftm0GVcq6T2bj
0enNz6qPb0VrPWp5fm3K4glKxG1kODBdOAiT9jQW8sFQ+tGT4r3I48YlfvKmA/a+2gAkF+1xINvR
HVVGj1lKoZOtpw304wg/w7WU6omeVuYrDqPeUn9ShFK4q+DVpaa85tKupckumxtva714ivr4Xmoq
Sait6jopN/0aNn1h3pDKfFzq9DMy2sdUoROt9u0tRLjRXczhvuRl+BpVqbY/YEN+GooWOrp56I3i
W2JVE/0UIANRcwMMVpbdL1G6u3pTBNywxaJdSLw0DyU+ALDKQyE46MY7hfiuUwY6oUyHK3gmp8xU
TO6lQ+W3lJLuKI6EP7Efa5mFzMUaP0fdOMXOGjZVTSh7zmtQKo1T1RiPKMAtb8FTHZHgRwS9n1XK
NeN3G9N/2RJyWOOHdMmcrgII5bC2VERBMdDaTtQwaJvYa3oKxdk8CobarrBV3Lb2hChie8/zGhE5
EK0ZTkE/W0gpGl5Fdm+w6FTHpB3xnQ/64kWORdWqb7jLcJTCinRI6zJwWCwQZwWQ3wb/GUY9k3sM
5NEVu28Cll8beBART+DBJBNnSL/LkRS4ZbPcPm1u9ndWtfUI04kZFnnLtV45kDB7mBGDurOOGKrJ
DioSRH8ydDwq4pxosgKVycjDwICdIwgLpNEjweDq2OXxoRuX73lr3yIqN2to28Chc+HKTG/RjZyq
tvqc67lFQhGl5HExBp0QMEnnBwoTLjnMhfZIQvHcVMzPsX8k9EP5fdC7x2SGj8N8Y95PkrMlnxnQ
HR21/lOn9nXKVziqpfWiWuIPxMxrjTcv5k4WJpPybWfJfbKIq7FQvxhd7ZTtfPSQTHloXadDudmv
dWnctyKGd2ypH1VjfbZN5VD+Ik1rofiiypq8FXW1NFAnLhuM8xWsrlg+UOn+RghcydGVz8sEIc5W
AcShFdv076Ks0ddswz5ZRwJHMEfY6Qyg2h9yE2uY8RtI4Do9zpqZh2q+XsfEWeglFPLYeI8iYd9m
zhHCRPXQzsRoppOfDvU7k3wOYAVkGtOHcwwIJq5FHHZlSeTz0Fd+ccpW4x2NkUawjRdpMkPgSC7Q
UiMvIDqXEURcnjoTXItkIlLnkUDaluNpZ0GRSEo+uPhLu7a6btPUjwoje8QLZqFnErDMoNxlrLNn
0b+aOOb9blWGA0bC/lnne3NqgovI7e6ZoeQ5tzpxt8GZpZ5rknOhOe8lXpvrzMmTZ948ePPbYJz/
/VUQ4u2Php0e//21tzDtp2p9ShfLgaNvb88tI9tQQyYDzN3iwNDmz1qLPbmW3iDlGCBLR4fcGc4D
N7YrrXZ4zkDKHDeB21yw0dm1k79GjWgu2Qo6staH8n0h4lWxDHa2VTY0NqzKi/A9Po9peukSSU8B
S5ylRwgfMzrcY1G/56qIDu2qlOE0a9V7k5t3zM3Mh6W28LB1w2WuYC4t+3e1GEf6Wlor5zxVtldH
fMVbU71XPae0MjRyx6UuhG3a87udpY+o6NSHTcmrG71FMqBDmX3Sy/6M2Gv0umkartLJsJ/mTTuW
S9xcJQNEbJQN6A1k+rCjTxR7pOxY9bcojc9CIzJ7NtUY+9Z6nEeOdqMjt0Yx+0fs24NnzGsSiAaw
FG3++EpKygATRj0u83y/L1bHoeOGN1Kwv89q/zytwrlnc6cIlvZXmnMa/funTJdXFFP2jQPm5Zwo
yfI85BUG2Lr/yHowu1Gj3iXolrptXIN93BbM1pyd2lZxS8eUL0LbTMDThHAC8Uzf7Yb0t61UuOnh
pDkWHdf2FoiqSx2OzxKkBr1O9tdCILRMJ/RHRusnzffcsuBXLaq9zalfYFqMPBvWJ3GqyEdM+WSO
BebBzgDrAvAJqdDZAhJ31SubHWKLp6tMkyaRYF2wt2L6GpcAcsqZCKtHVGsOO1z7J6I1IHd98jcU
uPx85aO01eVAQixjlPivIp8gBMEQYthsblGqqgtaqKw2vFFSP/R6bLkxZtKrjFKCFiGQ0shetQNc
a2DadqIHtGKe6P521wvO7kcROwfqyPpS9Ahwq/kLzrMV9G91bYEyhHVLv9Y82s14NhaK5jjuHvTa
Piq6RPjkTB8TKmzPyqb0ehlHbzCsKhRrwZi46GkK9/rJSZRfQnqdVOzpZSX9EaIQSAVndq86OhwI
0iAZ+KCFs7RgHUcUvwBXjlZrvy4gdQ96lvl5oarPYl1P01o+IepAbLKZOeLDdHFLS4ywF2iZ4kSo
uUFbD31nvmBTuVG0WfFwW5VBKZvbMSbNksZndCjW9IM6+J1goflpKqdbWaofuDjt0wjmEk0Ojjb4
BjTgGSNkGBWHwe55yx+LvWqKGx3IvEhDOkdz2BbqfKoFOphFRLcx0Ca3WhglxLvCUc4FhEHwC5fe
mjwzk87RLmwkSFZtAkGgE2d0VnkyUArD85kkJx/d84ZSM505YfICvSP7QFW60iniU9/QEKVRzmXF
eLMc8hwgPHFQx/m1VkXZoWbpFnxJxOJqhjtXd8Ynxfob9QsiW+f479vUJHydC/rT8VgZZJnZaeGW
iqjPKLoSZBmjnhxmAe551vjVRzsnRCM8AuYKg3GCaUqRFvR1coMBYHQmdmwN6AAzL8JbS2OsPVEJ
yTPzN+2s7B/Q+IapNmLoF4y0tP1nQ3VXn+v9e/73rwrzA4TiKGKBOxxHFoQytMnBnNdba5iuhhmi
O4aExZsI4WYswuNytKnWF5CxnYrmjzJxZER0X1bZTznDiMrhfrcyD8auv6kzcQDwOxxVVU3c7Cev
uGLYJDvdRFHHawc1Sw09fk3FZqBENV6icn6ctiZ1NwGJNtUYlKsGfQRHLevDOvbv1eMEnC60mPUC
BJh9HD1NWEIWtGlun7OB+AYCktElEALGbGdwx359jQmHRA4pUCAv423a45I0nw3akqDr0QYgN+iW
LqAOfnby6hfkDYX4tn4ODmiETLT36AF1lzQS0n/IBBdLSbFdGzSyKwuvbGohp02QP0Rjxxa7ULbO
CgZewn+A6qwbCddllL0OEIVdW4o/IFckaKSaa8bFr46qlUwNbl9xbSDz5l4cTUAnp93hPkGU45bl
+FpkPxVwhdxqta/zUU7B0skTkxnN65M4OzoJQPF6EQL85LoCiOmrYE56Hr2V9DPCPzdVR2q5kvi6
2gut0AHDEZwE9BPL7wim6MJpRHqcc2ihKN83Vv5Zr9kT+a0XfZPyskuQs1HLbrUujB06oIMahf2C
7JAZmeNOhsn8KG5Qh+elFmoI+HdNCgL5SQ/EqOAg3BX649qa7g3w8uh+Yc64CcfxpiFNvW6vjvXe
pGzOFVQporPodoIojmZWuFM3LlPHk53hcrab2t/QPIUSJ+CDyTnHJIC7+giwxtahCpbmbzU9pLNS
HtK668J+cpnrt6HZds8Ju0sIUwlZGH7TsAR9dYlWlEZDvJ1nSqwGl+/Tlib3al+A00kYf+Y0uwdL
50wdSR+tNwP1fcEmsuvxi31MLxPQLPljrrbvmE0fnBx506IV9zqjeuNDj64RS0Pcr+l/rKvpRcSf
vbL2nbJ8Ey0gNNp1hbcH29xo9o2B7KTG0ZACX3MLEk8ORjf/FbtFxkT0G2+Q/uO8Mc7EU7FFtUpQ
ThrcvpxodSepApix5ImPykfUsZnD4DYCA6wHQvq2eOqqAReYLR/f8UIQgZEzUNGZORfZFlYQra28
uiKYDGYgO6GPI7/1NfREXLSy54ibr9cTPOlFAx86OVFulvPf5qAhTBs2vTw6SPLuDmu1sJf9+9ww
xfUZFOxy6uRts4EdwtvBp7r9w78/pX1B52uO7nKb1s2/zyv1VJ3//1cONSaq9GDciIi2c1Puwvt/
f/z3D1Gut3TQ9dk3mQz+77/8949VMV1MO00PeV3wHicZCrV6FqA49j+xXX/qfXZr1DHscLldJ2Qt
YG9HDjpVQ3k9gLG1loH9h0ZPaOq7lpbioSlbESpzD0JuzUmHTgacU0SvVp3yZc7wYTV9ZSg0FPeT
WZL9YhoPEIzCoonuSjzvYYc3KaAx+duU46EdBwBUKimU8WAbrlGB+0cd4M2qtRLMfIfckyBSbeRI
IlyBFYZPQNJWIkynRCxsjLdmW6SnsRVv5PLOVzJSfxsKQDcezDRQHPFLbIsWlJ2Jo0zpTw01JQvw
Tput/mrG1IHYk5SqdlrCSexQvFYhScqyvEJT6Usj/rPz5bnHrGTOeN3akmocCTT5a8Dlxkj7NSuI
6HID7S7LwvFTpUmfJXHJStR+OpZ+5KoX+RsNJnK35wsn+p0ckVexLiE1qzv0qbs4icYouo1wZHEC
We2u594MeifA/d0J53FI1cZUj9rRRcvYe0k/DH5kJD+OqnZhs17VlE2XdVi+EQTtJWD15VQsWxQx
kAethf0CTHbXvOa5AKWm8VWnaAxiuwRlNpRPJIAgdkk3nAkRN6kO+NoxEV6eAqOo50Af7SWIkNz/
d+02cvnf2uX/NU+g7UkJ/N9n/q3a/69wQEtzaKq0LPYlLfue9f/vn/z7oGhT5M000ijVNgcRhFjv
S1s9ikxtgr4pjvQ5cNYRQxJIofuMQFIf9djg9yvP3hpxTZLK3F7HmnZKQMldTUV1ow7RZ6+gNbVG
TqUpkjtfXN3IYABtYbF5mfXMU0Fj5wZgJA0sGhSBnmwALpT1B7vgdA1yl+HQ1P71+AQrh/Ad/Ijo
JSpa5dzqVzPUNDZVbAbca1Mke3ajvRgbTqi6knZYVOK77VH7w138XhLCnSQiAeQa0XFeWYtzul6P
DJq8ruwfhlHHnVWMVGtlA1Wjm1/gKgKbLfh1r7Ne+7lQ6Zk2PZ0CBUFn0W53gOssiDFb6ffp8GBM
5Nx+0ewDFKeMOqOtoz4LnUEGVhS9G08FmzGi0cZ244/Eqch9ahwL1zvybfx/nujnxkd9Z3VA/5Ni
OS/60SqpeniiHmd7UQgd55VO40RQZZG8WBqIp2xGmYNBZ1fGMK7Fl/ysVAVKf4JkEHfueYZxVp/Q
X3mDUpp+LASJ09v5n+CDwRcWVlCQYZvMV80qopcyPpUHiR7WrZ3FIiyRAps5YNoT8aYKZBb0I1V+
IwmXZHqCXNGcigRRlXDXlcRztbTP/Z5fjpz6wZwK31KXLKxo9wKZAOA1VdMtQ1kMhDUyiW1bFE9N
6q9MthbTmxQiihypwyTTsdrmxOa4LBPLPC1AOxnD2cQG6lOzMPKfTspGUwKr3YLi16ClDYuZMfEU
tBEGxlQvZ24BgBzSqHaXtbpiV/0Z5ojJbpy9pYq6hJv5wb2v423w7dlwmF1EL7Q2WnBC9IJIrsq8
moUQak3yTM7b3iSYjaCAlhtiBaqOwK01LrdjKMo3mceIV+P5EIFIUcbGPDt1RV0W6byZdVWTrcgO
XmtEE1dbEhAiiNrTHr01XX+iYhS/VvKujbuUU7W7U1Ylfxt3g1RkbE1R/tLYVnVZuXtGgtQ7rAHQ
j3UAQlA6kkPXMbuG8v7OLKO4w4eE0RZ6r5poDa7I4dIMyXwq6GOUU/QL15e3UjzojXwiFI3pFZ2a
wRQEg4iNwSDvr23Qd+R5e7IserEFov6e6qCMigcJivuA+q0AGcQBQZIOO5/FXZLpapHGqI1HM6c/
L0qsp5jQUmo24mWi+2Jfq6pJz7vZHjkUuShlSxxMhWMxT7mdFQmf2sBCUJIBIteUGZHjvNgoIrSZ
Z7Kztvu+2y4NBqq5IsY8cvYc2DgLY2vIfYmmlYdXBhaiGTB8S85FVwR2+Zjpogj7NGLFrDT8Sbr1
J6mhAk4uCvcqdyYXQ2GG66bphqRgSBwm+VcbhxrUoxoHSyHC3skJmCS8gThiIEISH2Ox4PdW+F6L
OiwPG3bHqV9Qcej6daLi4xObyQPZS9gtkf1Xq29ZpsT31MDBIjXyvnUqM+HwPJDaa5J1PfYBJoAi
JwaOtZchoeIR6VpQyZZObpvMJ8FPqOQ0n9QVT/C0Xgxniz07Xd4dHbJl10E/tBZQscuwbJj+epNR
wTy6mJ0voOqvOgSl4C4alChIkwbZfkGZSVv1Uy02fF7NM54+2v94CP2aTkpStrS1E9tyt2R9XI34
1ADx8IzU7I5shBqA/pqzAe3TkKett4DrIb0zMGyj91ML+ti6Eg/N8Nk+OZqdkHSV4voANI7z3vJW
p0I3CYgF6nnpLtHwZs/phsSqqfxha1yG+SSA2MYPPmfmZ9e2FX1nnVUFBJo8VrbzC8tDDVSJNCsC
P9drrFCj64PBaC9ECIdNggRv7dCDT1OuMp9iRtdwGRoW5GL4Pc64ERoE6/MFJipiJEJCLT0lnSPP
HxC+0pIRJp0V2hVb966jyJGj84XN2Y2wNR0YEwkkb8XsJvtdIgLwOOO1WZXpcTFRQfEOotlHghRb
2a5dTegZRM2hH1Sf5wS3uE7Ye69KxUtN02IcPp7a2aKTPpufXb7IC54b3mObDgW7o8a5TkvtqtSK
Hi5kcujbTdAVIkLabMilwqIXmISihOAVLN74hX2cI35gmCd2/34CV4hBBvctasaoIWV4YN4NSDFn
6JFNp8EGvrLXI4RplTrn/CSIt5tp6zBOPuj7v2cdnteITMkc3nQ8Tx9CT+8miWncTJ8HnjY8nD3Y
f2C+gW6iMstU1BOC0awniE7w4hWaDVKLCJG9eGwk/TIWYKgV2/02oO7qtApDZVeRc4wwq1ymizDq
gpm2ji+kuiRd+ocVn9FvxROHHirx5J4BbOdTBkrdSRn8ZQEHypPWOsohAa3LXIBqoOWgMpfkYe0G
xPfREmxLxYZbQwuf0ips7RIRHl7CRIpXMoNKN1Ez+2oxxdWwzvTP4vJtJJn+CkHa7Qg9OuQLaV5R
RM/dXCFRKf0m3eIrWu+wSMcU2QQiytFkUj3jld8soqwY1zOVjknlLrryaIzp69LgVN5s5Zpm1mWb
q8OYZrmvxkS3Tdx4fXWtfLXv4n2oiN55KB2XAXyAN3O+H6byKEg+cTew67BKd9nPVbvmlp8ZHCBK
EWRa+bw04K8FZj6drpDS1vS14tdRjmwGFh6DUdfZm8zih2Ime5jyQXoyA37dEZTgSoivvZgsr7Ic
EZTWnPra+ppbyqWDcBVFHHRN+kRmGaQxu8TxlT3NICq6ik3iedLt3XmR4a1TiLas1PY64nuZHKF9
pXOs8sDlCyRYi1IpcfTnUsQ+BRhBpnEZFqMx3GDKo5MidC4OdfWoWcNbbT71U/RV5iM5Bprix/CA
ZnpCA+2q885Lw9VLjl7AcGTTC7Kf1OkCieO0QumVYOS5b64kqBooiIqNkW2dI9c1+qPUhvlU9Sl6
NyOBKtCu4VgzmqPn8qPqI2jjFoT8LGXolLNNgxLmkFkPP7kBHWuzm4tWSBNa3HDTbBRkLc3wlcmR
l7Xyrpxm1cPFhh4UZEce2I4uUE/kNteR5iCBXYaITHnUJhvuJ5shSi/cuIuYfXZEbtGK9cgNNmR8
cN+UdnzTLkwiVcZSavkbVUt0Rjm4n4QoI/rcRtMATI5GNS4vK2stL3GGc9dGvHcpF9HqyZR1FlhO
k/BBuQXCldEPJwRQ6N1RJNt9VAxMxZX7abRQOZLHOekga/LFr+zmIMgG4nDHI0svGLVtiTJaJASu
7OpX7ZxjLoOyNBJvtSUhkB3qmhqLL3u4uw1Ch7MgSTsEibKkzwWIcHoB91M2Psaj9cJX1P1op1Ev
dGDITeZaEpflaVm4uo7Z9tSVYGzsfcgQkjtWHbphYAi6N2NmOtmIH4Oh66XXN5jGWhLL17YgvNL2
YkV/gxgMFc75c+L8Y0jwGZuIKswFv3t+C8uv92kCPw1j/JPnJi0URDNqPL+1iVOSmq7SACmuWizO
DQDDbmUntQcmkEhiwi6HmVlnRLCntGVMi7in5Vpm7XFZL1uBa0I1udlQnh6bqRRoDP/Ubn+TCoPk
rwoKToOGJUzahmIRk5kenRh3wQgoUZVrSHec9q9zZo6Ouf0SyfJlts4BOux4ttTkfUGex5NuYhlE
b9DRJ4WVQkwYX+5oWsVTZa7iBnHchRnjdBAJu2oaMdDpg2agzokdDU9btu/fZB5F82MCUWBDoahH
n8Oyk++R7wdmnzxNKfl0Th3bLlHhfqKP2bUi+08a0R4zpz9zjcSpt+nzPDHVw9u/fdvR7Nvd+MRN
buGUrPErQyDjtrkH6X6gdeUFpti5sqYrQ/b8IFKTH2ZaN3Mu+1Cd6ITCBNWiT0JwE0JdwIqYfcvx
tdaosm1+bd0r9/3WBUETuRtlqAf4r1htdOstE4vs2FkdGB4n5FvBt3HQPeBBPreGaDwDdGlat8e8
ST9YLeqpalpIzgqijmhF25TLx32h4EO/S+zC8OBP7E4q83cRvrVOz0Q2InZjvo8b78UsUYVGEQgN
66adW5SxefGkNsw2OrJ9cSrgcst2zTI9VWLBr7SETywNlhhbMqQsGXG0/6Yj2UfCCNjrhzmj0j0s
KUXYYPHzIDj7jbYrbVjea5XJmdZw1bJVPAGuaTnX8154UFNyHP+VgobeYDP2QaF3hcb9qBLT4W9a
cUbwdhp0iCY5PYW2ax5WZziufXLa/2M62WGnPIMMoCEalY9qYv1pK4AQkqR8mtiwPlQyIoHFMEQe
Pb3t10O3cDDqkoRQDkdngj7rMPGMVMK4lJbm2PQL2xPpUtLerW3NPVu/y+Lka4S+ztueIQ4v1jDe
8W+DLkjmY7pptfFDrr/B/A6NaHksi+gbFr+NuZAO9LzGzxXqKGfJ36oG0l+a5IcSCuIquxyT/vS7
NdtbCdsoaPvYPlDloXTcHXMtc2fIYIEtLysj2IOcyg976c9WQo51T7hfiQsKgVNLpbOhcGisF1ub
Nsg+5m+K+5goza99y9rK7oya8FBmqKWVZHvUMMS0MIIAa/BjjMpvNizoqIkRYKTlFYo8RoSfxHHl
7Eaem9kybXrZ+bM5Y1RM6x+7VzNPn2kklSNh5ev03VRFIMfllgfuRk4P3AJ4czuh01bXv2MbhIyw
gbLG5c0oOk8XVF5lsiGdSNRvbS+EbUmN0rExrt/ZomsBYN/HwcGRknYJpBAOZCKOXbNxGN07tCcK
rtZz/Sq2LT/K0X6aRsPrcocL7V5aKtMd1JkbIFlU+VxamSh0fAEddFhM5Es6hwLKAvqXIdJvu9Wo
fALP0AqQyeZV0Uci6w/6OOglm1160cyhNDFArN34Qkh3qI4lk2iREOL7Uylwveqe076ZCv2W9otv
Zd23o65vmE1ZI2b0uK8TfWRyzu3Gn5MU4khGClxiIwMX2u3MuDEhctsdxnQKrYqSSZtj387n/5B0
JsuJK1kYfqKM0JiStsxgMNgYjNkoynaV5nlMPX1/ur3svhVVNkiZ5/xjtuYXT9hRcrF1TAkTbq3n
F2SScbVsLP1NRRkvJbDvoot4nvxf2pjZzTpMAqQ0oGkNFpY7b9iv7AbHKLS2ZmVv0RSQceJOV792
6XaYxKpDIxa5my4hziFVnJlEKi58H8dkO1IHXrtIzjiTQWgHJrB8FznmNe68F5EhQBbhR47SsCHI
GVECCDc/txtS2KyJE5RmvogI39YzcBxKn7ZBgGyOOqn53QcXzIpf3M/7LB0IPYqBZp2rM1YnitXO
nCprIMqFLedeaZ04MpG2ez3iJethp+1ouphmiAy2Zv1PETLbrM9mn7xnUNLF1BxCmxQlf6z3Zp7v
dfIvnSl7QXv4GikA6EbHRBzp09pLmKfivNnOh6duZJ//fYi1RgRXUUzHqbTWhF4QX8vUm1NZ7CQj
FiR/5wbVa1JN99wx3/x4uA454iLqgV0R8hdnOmtoyD8jk2fuFU8+/F1rkFVSYCj2CxuVcOD/GGly
cK16NbnpAY84Yc62fgo46WiaGbehs2sseznl6omOfubTLpnTHhH2LYcCEVKxjgL3FXfZj3BOWWq+
Iukkzjord+S+HWjvmpaRItGdqHYA8/Jl/kYMK0NU1nKtzqRLNJCSj3psQfTFJijSlWyGu6fyX167
vSPCNSavu5epv7HPE6sT+J+nNt5u+WVWAY9cn96DOEYZXfmvFBEszFF8KWnOohIi8F3vHCucNUli
HkkJeS/T8W7afNWVbe0TB0JuanyxdH3v0rpzN3OuH8jg3Hmdd++Kf3QBnx3WQXAR7hQWF96TEUkb
XDhZ7kdjvqwkIY5LwNqFZ5RXKOHvPI3XkcNvMgHK2JW3nlL9hmuPbLR+oHzYS5YSHT5yjGQ3gBEQ
gMQhPU3OH7NjLDSMp550+gJx18Nxm3wBrfWMkKp4lTyyCn7quf6Iq7+WEJK+BpTApPKlhCS+WkW5
M5cKI0s8MT8m3lm1/sJrJ3dJT1iCiALbhkXZ9FpznJy51rlEOvIQx9mTHsAvYSBDbT+LSdEtgp0Z
zTXvKGgvr0VioTMsfPutw0GTNSLYtoNxlUx00aBesKHt00CuKs/8yL2RxOWDrVXYoDSmW7iaqfyH
huQmrd5eGsQbgv2MULit+Ntb4q3K21+UtQnnvlxZZfHHNhByKG40PXzWpm+tq6XbZE+l40MvklOr
SqIHhmSvNIdHq3RPmtyUgrmradRLbOu4JAp/RQSeWOWTd6f6wliMEeiCE+0iN6Xu9zEGOldzGu4T
/KW0WF7CNvjNnGCvkOGSS4mfPonPagDXKUbc8Z25avycNVtqzCnhtxXb+3LEfzhpCQoy4v+7AczJ
V9SSuMFhrqOCIT40/lyQrj3aGALSUskdtAPhbMKxYPR4xFrPbdakBRhG/5rHAGv+wEBvQDlrBwYH
irFRY+1U3ywcp7rVVV8TgJ5wUXb7bsiflo6Ye0jgBmzHuAt3DJaZBoNLQjwGjk7e+jn5P9B4ShVq
RV3rjjUjQipBBoCCPmWIoVET8WbI43PkiJvrAT8WVQuK98+J54iEfALasU99aV0yOYMRAT9VnroQ
FekHmqRLLkNGQIJKCB2Lze4rDI4WrtjXdK565MpNsfaWXvDdJ/KjNfX7lGSHMecnbum/lZRgwFW0
yBcb8zXGk+VFxkurXJssEZi1CIAH52Cxkeg2iwq8N9WJDR8dInhxTiXJi1Y5hCW8hhQwujXAZAXG
USvgTjd3apIdaCQ36nbNpvgeOHw+YJpPrSXLd7K7B9vOLpRRuIw6FpGpwjKHHJwNe5T5voWcSPRn
BpOztr2WNjfS0fpkPfXswr1jYA2Ud9QZe6Otq3U4Dc9CFcVL0i6LsnkE7MNcSuugN97NOH9zcIQi
obOgwtXNzLOvrrCuJhkCJL7fmQcKSMPunvGwLMLwSovzuZUpnV7a0UeMPfJBapZJwkXzsGmChdaC
n61+U2k85gmmjlo0c2PfbCy7/5y9HP78GVsol1AQWl96bt/lED5L06NZkiR0exLrYMz2Xdwey374
jFTGl+3q/M2lvUvs4I9rnyCWOFSw+Dh6/l2U0YNaRLWpQILIzbegou2tsJwzaB9ruFfB/OrXwCU8
S7B+2nXxQiY36mrce6cMsWYWqjPGRdT9vWi2fasRSp3wwpJNisJnaZbp1aRISO99VCEgnI49gIoG
MTJ0Z2+Ow8tQZ88soyZCnGr4QSeGdE2f9dz+aujvdtIP2zqDNJ7SHVeAJF2u/aV0605498WV7SVL
66fbtxenYPWWjrtGpIWg11A7P8GX7zHmIcMIqlueBthZdHrPQRliEK2VBk64hSjGNg3ckLo57y61
R9wJmAjc6hvs8WDa2h34NSMSg28jJ6aVCItsWj69QVUr6ou/CkeQcVLEZ5ygADye9QmWkWMyAm7W
kJuXTmYRyonXFaCkSq8Jcwuxbah5EjAY/ikRg8jYIxMppqwLMyvXpf7wB02tpGODLZFT11T5JrcR
p2E6W+j2yZyKmz0hgJN1dBMtm0VVU4JJpqie8XjYYtoII50DrLAeFUBlrkgu0AK/DfAOSitMCqF3
HQ3s30j5WFLS7lV7GxW5746oMdWi76uS4Ba5/rtsyHfWACYXog9XfEqvIeBjWbUIqASWMWYxUh28
Q89NXSb3znaeFpaVRUVawyLJs2Mf2gQpFhVIB38WQC8lepM5IZJqX0/6xxjlb2noH0JKv4CxupQU
AxyeRbXBeVHs5xsntgiBk/ndNCdjZ9G5QBYS7UaFVy4sAvdxYPuD+ZEhicSZWz8rNtiYpu+91/bb
dDA+Ha09S9N+tVzWtLDBMRj3pk2VSuoD6ydHy0jg1YtVPJU7vWufSdkhz5S8lGFLCqRyCxiHdvzj
wrEGiVcurbY6Sj37x9W79Qf9VEOjnyj+u4DCviY9ZxE2w2c9oZ82G7GnR2DZT+BqmlTsbNnKiMjf
VeMD7hjf3KTug77VNQ8JWNUgQa/6y+ROjAfsiqACyLUWRrfyXUxT2kGV1S4ncok3mmMZZXxZG8cI
KDXOe29J2OvOLMaDFNGmqe3rpPRbRohrlEyzZcVF/9Dg6IxjnkoZRZtMejcUNidqVN6HBHGrtZyX
6N4Vn30LUWnP9xHydhBKg/5hGUA1W+bLkOQbbABn5lTurk+vM8ddJLJ9DgTFi7BKreTchOads51F
rEsWaJhenC7aNyIEr22OpoggchPSAKVzrwwBy6HUcZzQ0/D0Unm99jq4FvRn1aI0h3NLeUmeR9Xe
qMj4Iu49z62DNWcBmyUWvbocflXe/4bYZGzY6AXRbCTCSUqOdZTNbm84C8pJ1DKMuwPdZOsCyXJd
ArlT/cvbHyqeKWV88Zb+neKKJj0rPTgZEahiiv56Gf79wKwF6J8NcZf/1A3f4oTdtuxE/yJa2ENh
mJheh+omyaHrqrBderSCQsxDszRYDBjQ6xs1IzULAsxK5Fc18q8/aRVcTEICVjIWJzfJul2mhXSB
YHpNdWy1fxpZHYVbn1F1nSlQIupMoiALAizPgQa7A+J4J4D2hdzimzFyQ/vACMUQbSmGRIWvrylp
vDnWdKppLaJnWETrTEd7kmE75JamL6Jdayic4ITOBWcXSnX24Xi4lUn3IoS6GAiDMft+t2W+E2Ss
rdPU/Ezi+giutqic6TaB6bHQQeQ4SPBk5c4NZe6rL/tHP3U7W7NfVRn/enOxooMgeunZ/q4fRLqr
pmxftm+OW+zQGGw1p0RkSiZSOPqfRV5jJxNb+PeFmaUFX2n7Sc5eS1BloqN1mM5I8MMFQRD7xAX0
F2H0r6/bZ2Np4Fu4vTxrpPFeE8zWJoIEv9IZc+SVSoZV44WnIGIP0qZhkznOa+gkZz3tN9LHD+wa
vLdpeSgxAyhdYAhqBHpXnC6zi1gwW9aKBQVFDxiPeaKUgp7bApnZwO7buz0oV7RjBToSnYqnnOhh
J+hXPHLe0uQs20gWQzdI92aHoXvEWI3Rx/adS5d4XzGj3CLGpa+Qv6t02lG3gN2GwqmRjsLeaspV
ruRFS4ovY+qNJXwsUI0smp1TTDgZMU+CZujfKU0Mq8KZcULW1Y2rhe9WquVbfSzSTQ84neL42KFO
2pRTd0h/edHeM40npEY7uzT8+Ab+ou2N+Jeoygro0+Y7zlTKr0E95tQH+5CMWLwcjLVJ+kBs4i0c
MqDYHmL6hjWd3piCHPK2G0j8pFp56v+NHkJkA6UbyrmvMBTOMbf3cT/2uyFK8xXGacvUEAFX6zrk
HottuFzcFWDYDtiBPaXlZm6OFxFPWGTa6Lx6+nsVnaDpQFVhftawTNRDBrYycOemhM+ufdQcS10Z
D4uGyJXLfjsa8+3WhrTC6oQ2CZPzRnK4MtvrMdr+sriVQ34I1MEpaJ+mNBcJI2V2QtKBQhoXUKVD
jVxEI+dCuBjOJeJ1K4gwhuWcYD9ha+gXlIQfiLzCVTJbdbuCz8Y26JsfTjVPTC7ML2Fql1i25AAR
6REFcHhpTdKUIxs40/RbWkib0spxVljF7eLFyzkTWfy9Larir9TAbkOfa6+xLeLgAlXxnZMx6BgU
2RDpKMfi2SA5HcJV7w6EWSNM3PiwN5txOXYRviuDQK+AUnMSF+gWkuOyNN2NScrxguxabF9u8hxd
ZA94EVdBkVXHNM73aVl/hIhSeu/Dy3RnPVi0zk3xUuIuXeqI2TXqlpcwP+uJIR9tTfWE7zqmOpie
a3Mv1xPkQIW/c9nr47tvQkBkrfk9BjI8jN4cxR9tfN0nnoG6YBaDF4WyDcyMlU2rPXZqpq8Zs+5J
zSFgqV53RnLTwihgT+B/YbwntyGPw4uqy0vVadpV84aOgIxaW5ZdGj8tk4Q2Dfr+hMt5XZpmcZ5l
pguRaeKrnTCVm7Qtnmonct/dKvxgSOC0zazwTPOPvbIso0Qx2Ru3RDsnpkE2aYTDIkr6Y2YU21p5
MDc892EcfueD0WFr0NvVZDvaYbjbttd91YMo90kW0FTfgaGaRUbtWEdcvqo+sHpYL8GAHJUa2/RJ
v9k3lVTU5+Vjs1fpUL+GHTdQVo/uF3tRsKw7yzj10HFbJBe4lKT90EQ4PAcvxlFYCALhnKh6kQbR
27abf6RWXzxRk/Qrt9UFzW9FefM9bd9O1SbujOLeYk/AdsGPqNKQrAY+xQwpkYtE5+k4bryFQ8HC
P3+SifakfWZ86MSt7DMtIyR6cA+VLP2vLDUoAZHDB2pj8ZJpYDzOOJT3wK5In28JFx3KiUTzBop3
rMyVaY6vlQe1ij4CcaX4qjUZr+hjfVMlGJ+XsT+rce+qN/IUaAuLyCdFhgdAL6C7OqRthqG/WVq0
yoazpN55YScdttYO9YhFz3cjaW+cAlJ2kbvRa76YRnmig4tx3gnfGzVWBMgPAIoV5dUFiYIR1EiN
0G1JotfDq9kIPVQRdfzsg0xBP49PZql9jaQg5vWIsVdipmXRm8KtFZo35Zk9t6z+FifZwmaoOvj5
9Ao0LxRNoj3HPKE8mwqPKLMNfKC1q/EO8XvCB4Q88YvRnXhpUJNq4VvacQMSHg6sMBQXz4iJhynx
9whkn57808fyynBGFv78f+CKTzFV2LPXrN8TBeawx6GjQVOBCCav1xS8j5Hu8jH0NFFN02VqGEEV
jAtKAVzy/g6o8tHYfXVwXf+idxlqOk0/u9bQbHqkp0o3iYtJq0teITSjmKgEmY0WM0naRiQ9aZ8x
icMTCat2CPJv4BCxPI0pAooTMDLVscwl8o3k12zjme8xDnneSY9VdTvGYh0JvhWjRl9nmzx4UfLP
BhJqkAXREj78RvjjCzuiiUn12SowAW5laRP+zeVO7+8aM4rkGia0ZTQGAAYvoymitRd1Qyj31CUx
sZoeUawKfLJWDCigWNQ2KKJ6A2hq+B2WqZGqShfjoF0CUkZMoHoe74z8W+ZjT+RwN1JT2sMr9Ow5
VnmqxPgK7wdbbv4ltxF7a37XBVtjGulqIztzR6nVw2+YNrJRWxulhkCPvi/qsiz00m8IxqyV0dnG
tmLZRFaJOQ6pS5qjzyFCDUEw9nGn3WgGWQ4DYY+DXW3aIPoFc4046xFM2UVNwTeWD5mijCQ69g5Y
8vArdcFrAdHNG9wOH6YNWGeOV0Ed26Tlu8y17iMqxlUw5mup3x1R/J2mXizNttvwuxW+gVvDsE9G
PeI3TV4QGsawcoW1cLyNVrTfNZ6jXak7b+jEzb1+zBv9oyeLl0QlcUd+lwbVW07ewyXpiQodKvQS
IPxV8K/zjR834pM0+gaT7XChJHYdMEdTAwXbVJHSlQCkGaiHQtIkgDxm44UWvPNTVcg6R3v6MFtE
YM5cA2FW9EU3zS73WB8ldec4bPFhsIFSkUcSApMOb//fHKDbBJ6FDXrNveojhfuFqyqbVWFaCOfj
9h3xIt9AW/uoM5uraDzyc1ABtP+lIiVYDmIZLdo6fPXDyl5NHRm/TI0kS96S3sWpQ0bavi73xmgX
r2BrVuLPlbryjULtjrzs5isV+s6qm9/ciq82cu9ZtAvoUMbfJO8c+2nnm7+DQ+Zv3mkeYjr7zQ8s
h0TYgqs9/eqxaC+bub+CKJKwJDNtVlpKQZqOmfQOJvh/Qwoc19bUP3Y4tHwU3JZifEoi1qK+9n46
zB/BmOqryHV+TaLpKQVoFxrktdWhtIvfXO6Hhck77RISPessWcFS4tr567ax4T+nW6/bfxqzeikR
QRCuiapIlOuIisVXke/DPvAJ96PUG/7WI08N1WxVEXndGvkyN8q7Ja171hmY94O/wF13qY1XkFQc
cJN+1HucOWiMOdqrbtGYGNHBOVPA9EVTa5CR/5RBIFXkY22B1ipJtIMmy39b8BXbjlddW43rJsr1
TddeiXdgbjSBUGJjPEuscbZ5Qk9KBjZlOAu8epAQSEhs8mgVUiJy77+izK23bux/+J53GAf/oVzz
baAZzZ6GA1VCI68qD2DcfOq1jds3rn7hZFkfm7xclOtBFSAwUEe72mBfEgE8XPnTFzxePdmldbhs
RlyYLhVd2eBVS5xmf5H5cSJY0zVWKHsTQ3sxSYxBDyQwsRGHU2QY7OrsEY4BJIs9/Vh9J9G/E1Io
nT/Os4s5Q7vCpobY+3HD10zCT/L9DAueh+rRB1W0KhWHk1btMuFhkfSAGfqRUbqnNJrSS8uZmtdh
SE45naKwWBiPKrR3U4cjFwoL6JmqteE0VrOj1iWbakwwIJizejIZ+NP1gHSjnvJn05/w7/8T1vgV
iA1hGwf+0yH0qq1h1yRp2WSzx8P4FkVop1Xw9CS7Y7wmpI9/gwwp4jGSq6WXzk5X4YM77MSws4vj
fMCCi4KUxNvKMP8MAcFGWoy7yy1Rjng5+tiYJK3SRCQY+8gugZ0XFKLVe/LYjnCLRxzca6I9VvgS
Q2I5EAlUUfpADKGv+IEdLs69i6pK8HNpvvleAFMuESrtAGv/As67tql455Jol5hXQTAjcHeMlzVr
T1ZCvUqOi58yciQMhbfKi8+EFOJM5MPGCp03s4X4I0MD+KFOdyM83naw22v+n1EpwYPQ2KvMZvZR
SUS+7gj5aHvejbSUz6as6wP+V25OpOFBz3JOkjw27UGuqfe4JeH4Hk/ZB+zK0hyyLVt2C8X/yBXD
VWtwmbp+jX7cpH8GxU5UkA2hk5I2iZDQADEgSMCNXu9JFd63fbZ1NTjhhnR6zZe4OEgIIPdG2yPT
3jOMoGS5JBMrihtTwsf7SGPizBi+dpLk5PGPcrR7HzW4FUj0e61V82L3dJBiGLtTI/NHc+rvxOCA
9/VS7Ln6xWrY1LV39jN1bLkTsXONr3y6O9l210gPX9AeY71jZzYt496kuDXSH6/e0CX2QnMb0lyd
TyWmJMrRy3MR5nKVZrm/Gibs7WPtsM42fDBNA2zf7Ec/fTqIlf2h2QVE3o+y2UdqTBG9hDequd8Y
aWYPKZlCDy8ufZI2x2atE7g0+rq56vToEPeEqU7NvgZ+sVx8q1PJgovSo0WUsc2IN4vsgX2hOVS6
G6wkNRjrCmqzo2rFLr/ZxS5liOlutrystWhYlaCxcZH2T6KUAJQ7hhQ5bZw0j7e2rnb5EK3rHuV2
5uKWxUKaLxhn7oQWM9fV+MvRmcRQety0yVK38l+9cK+5B76oMGcoZqglqqqWkWGJC/glQNdZttYd
qd+NyoBgmTfGj45M1kij34YRoHXbi+nGZwTZdI9mDMkIPKGWj/iHrgUWxM4N97YZvEkTiZVmcNWT
yXwiie91SlE0JbGx9ZWzlTojqKeIDcQ6unbcFzHFR603Hm7Gn+qtC9I+Z0G37r43MBWjM11hW3tX
xvBdWe21AKAYGvAML+XNNwmMCygzIbWMeYWno0HopJjlGuGvhZiY1ScbIstoDpEvf0jwOScpOnVX
IeAg86G0eu76cj1NFTqT4s1zsEcNBrPWPKb0JvCsHzCLOHZ8Jvf3SKQYVhHd5YW3b5pXX7J22hvK
uwW5KPBsly9JXX8zHi+Ssn3UMU3YLra0ET192G9yY+JuMj13CWt26QdFxrXE/xZmEf5+X+ymAS+z
QTirxUfq6yekUsbSnuQxiMXbMBdHz+1ZYeC8mkHKmZAVESfRZkDyYRrwCo4Uj4nCT5XeqwiNUVWM
YI0yx5nEKDhYF1s7GNo/D1sfHCovGO49h4lYGxxm8vS9Es2madBCySRYkvr6Dv1N4EnIPpn3YYod
bRUVNJCTdISmgFSAoC0XxkQSkGIS8xv3RLpbscxQfBQ6sWx98Utz29PT9b/6okNyw+URn1NU0APW
sYULhL00hTOgyy92OlLsXCTfAWgimgZiaXFAoNQZRNLuW/K4fdQKJA2QRbiVvfXPCbyGaNn6QaHv
56i3x4KerMbi0a0LSkLGf3ICt6zTVQubhatU0IrD6F5gMmji6Dcpw1cHmdbkVe9hjd6AmqmdTJn+
YZpf+tg5loDO0DTgKQJlAH9l2DsZAo76mZmBvZY+SaFhGgD9oonrXawCttccEDv+Rj3suwhQRwlT
vLp4sA1HfFlGezJI76Enj2NOPREcfmTMaXgBrA2NFtly8M6m0qLNEIq3KE6f+ElvmcNzTtYMeQTG
3Qidgb/T/GvGmCenqmJ2cH/wGE0UBTBlNGGERb0OkIWK9Bi3drQpPEj24hGa0Xveuq+lWwH3jcF2
FN1SL3BREyP7UjT8wG0yfQpU1tuOIhVNS78k800wJ+lUN5dWmTWEDZvZaLxNhk4Vmts9XHkLRfup
GcSa9agqVm0Y0K2uEz2SciCNf4zQvtEC89/vXBvijy/Ds1Mc3ICzUKAIXHZ6eRtjdepTiaIzNtdG
qF3qiBULKhMvYIE9YmDTsdaGAXtojcG3VU9I6EgGgqe74o85ylB7yKk9dg7BWBW+hQSdlk8MLp4x
epltfgBos01d9j+YVebXNsq4TTOLiK/EbH56d6ET7FPypi89TqGgUi9VbD9iUW+tiqsinejQaiD/
hh/b5xZMwOlBKsShJ5Nl5dnmm4UiwVYVZFBx1oOZwyeEBO6609bYGwGlHVWvKPg+Dz2v3YB2XhJL
upCutNZBSll3kiHg0a61tOv1QEgrhVN6v/Lkv465gCFz1zkQDFiYlq5b8WFHIIKK1o3aKF/SERyg
BwiLp/YkaMgN9bHCbdZ84J4lW5CNeL2xC/0Y11xJYZTvg3FQi8ReBU738EBHgOtA91HTRwMsqa9Q
27pwHezBUDs0x9cWuqTCTP/ZynsiAcbuDa3MJsJgS9nsuu+Xsc6h7LRvXocOrM8Kb935/UaN+VcR
iA/MK5xZ4BeDLi5oMA6VMetesIMv6TK+zyNVU+NIRG4u1lJZGH/mLnlhvBe6Gmb3FAeNuchFTFZb
wMdjmNlvbNmHNOx/8CJd/0ufaCiRhbOEHRlcvkan4FCKkCbj+EEodhIhDlyZtVdvBFbIwBshglEt
DWDSdoO03ifGoiE7d2NUFAKVH1bK8VfluP8b1Wzm30Nq9X7mwtvW2Hs5EA2b8k8dZjfVs07aAYXW
g3WywuJg2/Zfnyejwiq2kHJ4IUAIdZVoj5DqMzdXzPIY+K8sPfuDTV+13KbUsi91szzH9YQEuXqL
pL/vA/vHjae9JaztmEUPr4oQ+QsIZvo7Y/ilhCdD+UGD7YkAELc1D1jEQzmveHF/cGskYJagzt5k
KqQ3Qqi1amgRnsF2P3gmWD+PAx4Qp5GnuvQhLJh+o8jwuebhizTErb3+3Tnqj+V6xqpV1Rwl06/r
+v8JwuC0jvj0HctYaPq9K2fnJLn3q9KCL2YuNPp9PHUD7YbZZtJxM3QadG9RW28sATfl9NnSgLlH
vBTduhYsW5EiC/0SrVXAc9DhgV8kqfHP87bcsmAcDUnMrm2han4dM+zzoUEKAtT5hUCaC73xW68g
JVQI4+Jn5cWhKCQoUWRqLOS6dkoQG6XIL8QYnflxAO7HF62Un62I9zMcQJ5kTvQEoleJ7DjS6oei
VEtRFbkJ2qZhZmNdl4ic+gqZWK+mtYuYhAOF7lGwvYYZFYO3/wYQxpdg/5DG+TJkpLe55F1q01oX
Ml1PVf5wUE6PNXXsJAYVYRoTbKL9jBbbE+WC/1HhT83HmUQyLyEalKmkUNukv1YBu7OY7QK6Lt79
OP+JV8GuqUdiApOZa4l47CnvWdaD+yTEi3kwUVcsK0dsLWqMEGFyIy2iKv9K8xQJQD7eB3rYlprF
A1ow5cgk+qW6U6xSx1yldvbdkue5CjT0FiO1s0kMdE90f+wuQtB4ih9RgPQkdE+u/hagWSRsgF2i
Gfe+pZFR70R0Ko3V3fUbcmnoiI1ab5lKWMGiAMO1a1Rm8CGKQnGKCtuLUbZXKdw/CTS7NzD9mhO5
Z7N636a1EA5EoJVV5ZfyxZeDpFHVvKCq8alrBUJeKJsPrOn0ryxvbq6Vv8mhvRItO+tkoA7w1z8G
d12MnF1mIS8Z+pvVFOk/ngEwTJ39w47AMGjsY/qo4boqnLDOfe7hxhsm3i2TwSdiS7ZS/BPuFO/M
yolBcAKOUGPd3Qif+ibbdubLYpppnZXf6NbGrWyCj4OvUJvPatvOCcW4SxB8+NZqnTXcKpTZI6Hr
Lt5IgkhEMOgib021ynAtZIA3Vsnknl9l2wzrZkgN5tzXycirHUcpGgwhyNQgw5PCt0UwWfjn3ugQ
/kpRUJbCLLEOdmqTN9mqbRegW/BbFfUAdfkLcEFg50RGzQSCVaEFXdQpborG81+MBlgPxhvD4sxP
MaJo2InZo8E0TQMpmLN1ZXID5/mOJDuvlZ+LoLl7cfhUCVoxreRSoKGaJMfwBVdbsiIyY1c15G/G
2U610KNw8yQYnnxoADRM8VZE6BEwxCX7ocL7ILEWjfFQM/mKQ13M8kS2p9arfwPLezMKc9GH+k/n
579QFhXJnIck8/8GErVYqJCYtBfLDI9MNX+zBHrB8csMS3mOV6vtL6Xy3qzhmvJfVnEXHBLPoiuM
cCgL7XQLgRUF6pdZbiNthFkSEzT67FxtnRG7qu+KvSr+GGOTfPfWqQsQQXsBBKTldvxaSORCGfBA
Y1oGsKvpKpWXqgUaGwmqHS0ogPLgNs6nBiDwShrpVnrDuxqCCsyxwVozp2JG1qbNmgIRKfef08/5
YPE11InvD7hlpTBBg7Fx+D3Kj9iJQBzbE1tzvPCluUReGTDfkHbjE2SMxQfKr+tjUiGao+30fH39
3UHNXtJyCchVPuKQoYzytCAg2dJXLc5m79jMuqnBsH48P+Qu4mRta/Unzrlpk/qTpgxvXcben9AN
bz3IRd2F30YK1eDKjUrZe2pxzrScQc8sP2PgqhrbxIKMdZ67dN8kPEg94jCr/+cJ649O+YSdZMly
IsUO07PO7lW25KtLIMokxGbiWuzX0lR3lczzMUPQRIkDdYLdXIfmN/x9yjJJX7Tyvw2aROYTaJhW
XUSAKM+utHMnHHdhsQzlGUpeODc+Nq+5hAlQAibouiH5z3PIDAkBfI2Gaz1K6g2d91QLdd9hVV3a
Hr8CPniReStGtRvRN19IPu4Z3OM+s6i8nvltdyq3aPo4i6aOhqS5h7R5ClYsOjGLLVVTf3iXjnag
3nqiEGcm+Wr5DPJsS1daC34Gu9j6ZT9ueSLf6sxad051Vdh6iYD0qOgjVY9C4B+cA7uhr9TeDANt
2RGHK+fi7XRaEWFoDeVs1eDr9Eh2nA2WEsVj1Iar1Ai5vlxbrprO+0Bjs3YaGBSNSckvuC3dIt52
rUkodVMbiPvpNdWDS3Hr5m+im8U9Tv9sVffjeP1fgX09Ji1dkApUF1uzRvYbN6SZMPu6vCi8TWFF
bCaRA1gmw5TUMHBnyeukUzhcVHsc/RuvxRRBVYGN4cd+yRJkgoZIr4IMQwbX7FWQnBobwvuoAthm
QrK7CmrDI2zb1V0k6tYLkX+smWb/msZtsHEzTniXvAWDn6MPzQ064BX30f9IOq/lSJUsin4REYmH
1/LeqORfCJnbeA8J5NfPQvOiUHXP6KqrgDxm77XLCpxeW7BEDfF7hkX4wuxrT1rzbrKTF9syz20P
LYX85EMrtIdnliFeflkAxryWRvASxQzBKfniXZmaP5OrnwtQTWMUnEZZEmXWbDonhbTFTZacR61K
0KxatOHZGTcFwYniGlOXPE9N/WBRKHXQX0az7PwYMXJiMeVn4lvwEIISnG46fe2UYCFTD4f2jQdD
viyG4VpFPf0QPqMcfiqYaUY+KZtbwVDPBqSRtSOuZexjxiAc4oRcHDzEqnYsBBGFEOiCXpDJrB/D
dGMcFtrmI0jlI7Vgt2ahXa7blKVk6x9hyuHEzTVibgpM6R1lIztSvLXwi0fyBkCiSu2hkIIt4zjz
YAEYGyttfnT27lx3DAUMCOgAI4ITKuqtb4yvseATrDKWswbWFBt3gZb1RKXaWHtLVFXzBZsoc/l3
jWEV/cqcCcrbBbz5l6e1VzrUeG1Z7bes4+dJaWJT1WZyLJnw4/YWjzwcP3BooYr3p3w9Qm45uOnd
cD12ouFEaivwi6XTNNnGC61uHUfjq8Xw+GITnju36czsJk6YMCXBtEMwVARkQuPI5hzsC5SHKDOr
Kva2XKcmu709nv+OJQIxmT2kl4HarmKBJ1L/xR90RrK9zNet5fOUXevYz6UsilVrzL3SmH/qU8yM
2b80UfwkmIfhuyUbVlTlhlobg1xMfQKxY8mA1nFLqHw+oopAGtsJlFLDTBiH+zILZvx389FhDB7B
xBqcRrXUDyYTlwXogFtSszUkUnGf99N7YfJQrokL9JgKhPwyUlY/VQWqFLAIyvaOn8Vsxt3Mh3rE
SG3iIRoWwYc9Mnor5nJds5W3K3X6TlZBkww+MspxiIHfhc0bEia2WLRdetE1N9rKBM9LlG/NMj1Y
NtWEk5YvquuJhOvEj4FmtahMTFRFgBSFy0XKaE8BS4dryHPSIrMxZztVUWbMIFCjzw9USiiQ6lFw
EQTOjwHvq/MVSGrOqKKumRIAXGkzfM98DUsJbdkO9aNPnH+SRNmewrDvyC13nrHOnNKp6LYW21w9
SNU6aqnNzXnF3EHjPaRJ8OK0E4uXPngm8Jm6zxJPGOqzZe8XZLwgmLeKfSsg2hkebJPWS6aLQMQb
YM9ZqMTKWADW8YHEsLfBjAXKVPmb6QCjYHLM5Vz/lKJtxYKwDVho7SsCLfvRIwOkO+OPuTgJN7Sc
rHPehkwhHOIqxOS8A3Ze1hMtjmpftSLOT5b4cQt7XQUWvOJef/RherWBaM1qJ3M19nLX0URWQJfI
Vdc/JEMiJjKf5KaQWzh0/WHMQEOp8jkuGZVZ6S+wTzcPxNpjzSEq/64zRwlEswyLyAQYZf2MSMD7
WfYjsQhgu/sYmUfMdYBiAAeGS9wstoMbAzgr0LNxPUICNdOtHJHKM+ZfQ1u+avUIBAGljImbdXTA
A9s5ewhj2ZlwIBTenzXR9icgCqcu9f4lvEGhy1rCYfjCyT4s5+4SxMyJ+vBmWRnwH93epISX4xJ8
QV5Ddl+ufOKMWOkIAGwLu/TfWgNU8tyyuLla18L9rxtLHva9Nscv/dc00BlK3T27wLSjdNgN1lIL
WdVWjobuBDm9nYacciwkmrg+FYo6XJ/ABHH0NUXwXvrGt/Dmp1VF8RC1r6qKPsdGOyYj0CcrRTgc
ReydrXRjazlGSVbokTPL3uKVHO88oKAGeFgSASUw9qPDD7yZvj/A8BeU52VI9ZTFs7JoVuphYCd3
9IdZCb2YkRLjwAKha2+VTyEhhzo/2CGboO44VtyU4+ifEYqj+fCTz146b3pcHEaB2H1M/tmpsWpr
7p9OcMjMGb9azXXSCf8MWJTTzzgLm5SM3iuuve2D5JlBPPeMJKCVXZruPmhxRZdVsNMS7X2yTR6C
GnZ2nW1T0by6uuUe3FjAd4QBxdKWZbpbEVjBUhWWlrxmNd7KqnhHZmQxc7JoEVrzKcIUlfj9Q9nD
qe+qR8rSsqgcdHvZjur4UaF6DKb83vQe1v6KEai7NN3hArb9ytELIc9v3oNZ9OVPKDJ4lFJgU/mG
6Wsiwk87Aw8j2P5iaV1Plk5ubTGoTaR/j/ZwVnFV/IiRJDT3KJ3ubrkaZyxxWTOsIzl5mNHWWTWS
KZSrT2M0UMjpXg6+bcKVjs6DjD9jvEx5thptsF3c7hfSKemqTKRa6cii2mpCxC+p5966pFdYPzhI
mzb3N4ZTAFP6zSuXyjQf2hviFIa6U5DvnW4dRVl88wdrutkj6vQs8bq107OlNjCcGzFlTR15ya1m
yw2FECu9rzvuaUiyPVnn6gYtWt10ytIDALR3RP2fNmq0Ljr8/ZdYApIKA5aD+8vdYQwmpuAli2Yi
Q9I8MEhYi6nJ1l2WPYdxwi7Vnw7KT8gSxeSLJZhAQznsQ2GdB1vn0gTlLksINBIkkoJbyCpUR1if
/xcnif1qN/ZdudPR05L3Kin9m5caOTa6sTnR7LXnIu2xvDc/IhvCz45b1vyXJGzIPPQvx0yGFO/h
vZim8YFF29kAxCzAfuE/Tlt6Q+qHCaRQlfx00RlktfHkEBKFOdxzF2mKuDwnQ3adQgE3BkffD2RU
bWPbrp5TLDCMizz5i7BwzQ45gKd1qAfPXFXpnunAsApy+jDG3BqqJVGdo5advKGM/DPojHU1X/aE
EjTryfOHpT3/ogkOgiXrPfSlvXcQpVtsUXWfe8OA9zHm/Y3WOoN6gNhOj8cb8i06DyRJlhWPZCNE
M1MfeE2uGTg24zHfzTfoKpnKX0wUCNZi29kbjgsNPGSdBUyH0zKrv/2U9VKNETXvU+dC8nWJGEgf
foVm22sUw7jAfAuoXtjcrSwXv8habkYbTW8+3STvS4T/Ku3IgCv7+GgJwkcaMCId6VE3rSk5wuuj
XsfNr+/0XyYI2pcxm3P1XP85F328QYokr0lF7LWI4N32aE/TzvHvNmNInMBW7SdE9pTlxS8Sks0I
E3pKKyPZUW6oncJaei7t+qJXOOhK/veD9NR30OxDByIRMkG1amTQbLg8M4Rig4d9Xoi1Cu0vd2S4
p+nyTKs+j4Rgr2g7V/T63W+RPdk80IqWZX0LDiZwFJKwihq6wUi9qJNkDpklpbPgft3+vQQqyEzd
18npMGdPjgNBFEEmFNkir/eICmY4YShY00HlIrbo/PcqKm2Wvz7o6yR4Ywxdrg0nmVYMF1srv3u6
Yu9GSF5tpow5aLwZgXnDhL3d86e7Hdb00aYNHcon0iVvqivPgyW7M3XLEYxcC2jRA7ZzI+6Si9/B
jsGr9ur1suSnaMG14xMp8NClra1WuT+AlSWeCTO8ZqJjBS+E1KVpDHkHFjrc8Sm0F/6BG2yVzItG
fWKjmeDMbVpCPICJn/0xPBhXtF6M27BeKHSad7AyLYp5bf/3SueAhjgYn+zJBfDc2hcFDLknaHBF
Ux2s8Y/F98K37ItLYESFxPtkD+NSzZw6t5b3juRkZI+wNgCrhYgbV0YhxS70Sz7AwKe9qoyTHU/J
HdSZ1BQjhIIhus+WL87zpxHaBWEBvVoiVX4mmqy9CD8kbQ0nFHIJYt4IsW/GiImKzrqkzJnTVu3R
JPZ9YbWt/J2yzfx5mNUkLunAgAyFzEtPKhQNVJKeYKYSSqrJU8+HPGCsNSwj+JAlbvapPhuVbM5T
hOMKANDS5elZWfOAWWnTmURQoDAj5T4zs0whtbF0R6xaovUONuY/51d5KU8WVeJHMcYb9sl1ABEl
Zva3skB2Lzzf+THUI05Bjo1bHxXOMXfYOLUxdlMB5Ck3+TXBucOzcZEW+6UPcJNZR10gntRj+0mv
gCYFjrvVQxRl8RR7J8yu6OoMzkaXdYsPeRg9UDMCaPZ2SRg/pU3/GQTFZ9DnlwZy0iLn4l/lLstm
TaUA77BnoQBTCQDucTYlGPa2MHBFE0ynnzUXHRNkRdAswptWSdvvBwle363B6XJ0X0aZMEh10X3k
Ig6WIba0okfvOvXBNg1soE74DHHyY4r36cI18Ofo05qdxcDbi44aaqzF4PQ3pI7gXnnECuuB94dF
ro2lQptCtDxahtymx7cxaF9hE3/b6OIWPGkBk/L/wDI9rJNw+krN7MyMCj1gGZo7I49xWXXjqud3
bgnuWMLGWNYe+IKhycJNW54syFiryeAn14WxjhIebFVBY8xYGDgLYVCNw77e73nIp8Ne5CxTEkaE
JZREYlPUsq1z/j602/Pfl5qoPzeKZgl5swaeik+b3ngq0EbZbQeYtlE3vPIs3TxWM5Bfz1gpDrox
zGhqU1/2ETwUT9knwjNQVlOUMuwkB6QavpGjxksrHKaVnL5qknXPJKHiyXO7/Viar6EBGQpgNMtf
9DkYmqxOxjOG/Lu0Mx0H5T8XWHiLJMfxtPBsEMig1fm+nJ1MPEXIy0EWtRhzztQ2WrciZ1/YQsCf
FEAuSqN7CLxxM3bYJeLOsSH3sZNwiClEBkiBqMHaWBdIzHGRpB5iH/8R50iQq1D3dxazPboEya+3
naL+E9Q5CTWqpOsfKvMlSF8in7bQJPt918cMleYcq9rl/0IHtmeHSsPfUduB5F/miXD3CSVvPHp7
ljp8RLpHKzEY5xhf2XxkLR2SXk+m85C06LsmSsH3978lGbFLllZvQeJ/VryvdsV0rQJd5zJeWEzC
IkaZjpVk1g0BUPyLOgqqxMHBPn+pBj6jZtBgn+NvXPb9ADV4vgwqd4Pud7YKkzHE+utac8Zz9+Bf
8KDydeSCikLRF0fOFjMWJvtEW4myocjFZrwVGQIZIjZ0GkmWdVlpoXAIfzXhrBxZQjD2BCshZNVL
kORg8DOKlqwlJsz14OIMTfGFuxGcpPIg5k3oIUuDIoTJmguKMbsB1WdZYPH5RlVOYMqsGALB0DMw
xBivDatUEMteieDddTl50oiQxkK+BLQQoa/Q5gDTWXaV/R+EkGLtQqRwClncZ3Qj6MSNX7KDLdUt
jLj9whezjcuD25Zbq2u+Y8F0Je8h6454lSafXk+H/uzEX35b3TyQjWivWmMTmdFw0Yxkm+PwyCc5
kH+EE9NuxElHtMKxkF9LnQfONA3GojMDhCqQFGpHYXrHJuKVMtz0JruXQeNZUFL0rvxWjEtndnSE
Iy6NZNQdGEsmJCaeQ0jXKKy3jUQfFtiU9HD0l37FMezJAY2aoX61TB3o3cpVyT+buRxS4zFHXzey
JNLTA17WigdKhMYDRwG47rWNUSdP1ckYRsLKcia1PQvh8pkhyA3GBJl5DtyV1mXIaidcyXrAMhEx
xJyzsDcah4u2cvD6EPe5TCeyvo2uesfEONeVKBdM/oVqeFGyszZ5LF4F8TCQwJGAuiTaAb6Odpnp
rh2HqEDlP7dlAsJI7286ODQvcv19qnx0zoP4yYUNpipnHd/laIwlDj8wA1jPkSlt8XvR1ZF8PCA4
Fr52E4nBOWhHV1//Iv4v24DafTUpnxIDEULh4ZaE7dS6tlozLqc+YpeLJ7kmRirAuD54V4Iv4xVO
zW0W2QsemZsZ7s9D9Ufv+3nCVFK1J+3FbOK731j1WZu/tL1xJoAXEWxWXqDFqJXG7mmJ4b4/GMx6
Yl+3ycQjiKAP3+ApGQe2ZMYyLENUXjrRhZx23jp3bhL0w3I0bahsGXkIvkt+lCWaz0mrUesGZxJq
1llj3uGH4VuIGRI+J4NKCRvurpzqzG2U9t5U1kcnQQ4x3a33aQYuZfBWsKCRHhT5Hq4A27QiseYM
2h30Wd2U312Jw630kfIl6EJkEs7MCWNvk6Vkm82K+Os5KbrFLIVwh/Ai6CKO+MU4Dc9cRXJWUL7Y
GkvzwE9eeMta+gzYc59lm37mmr0SkUGGSEXxReQwHnowEibmuJ6uNuyGFXPWf4TefA9G92gTknrp
79kvcACR27K3gDT0AWenkwFfsHTYP5l2AwHEe4V4IgoxIWjTWK6gmPKUck6JLnV2rCFbQDOlbTF+
DTH8YueY9AEVmc6kPXJZldmEW1TV1uSywzY+1uxSo3Rnamzb0xGNtN05eEecejuonAkl1Vuqyv9Y
PwOH1rFmNISxL/1AU4tJaz5K+D1VPKg3RfJFbOuk6Kl5m+INLB5XUMmstd/he6OKwh0KW59gRRbn
AR0cuzNf3hxtxDRo4IIYYrmEcI8tPUwOZaC9kdisjej5KAf1gXBXzMDYLPr/7DBaDaCFTqQ0YjIB
vUQjjMy64/dmK9jisWPtRtRf81/XfVXm3vntRJ0s/Bazh28TRS36GugrdVgURy8U4t+dHB5OLgxq
Yx73VNELFSc7abd7gq+bL41PF+XcUeBQmxeGd6C7GNwzGn5IxfuuM58FWi9MoAlFZQWBaAJXZtc1
FRweTi6X6T0vw6eetae6i4apRDSuzCxBH3TXYY4UgfHKpjsBoYkbIn6hfvkM9OJYsjj7ix2w9/Oq
J7KCHafwzRDjobd4hio3CXaNyoD75lw35bOZB3uMW+sEozu+bPc5zlxjEWvI7hPS+FIOpZQHxkIZ
EE/I6FrP1Q6gq1evxO+qkyHraJKcAFTxOXM8PnFWICQrYCs+qlhBo4j3YS9eq1IOa+XgCJnVCa3G
xMyL818z45OVCr+1rXL03uqfEInYTF330EbqStRtSEwYlpc92oBTmBc/KQPhVQXGqerSw5Bzz5FB
tzIb97/azneem7+KMjz3UXrv0Nfgxtw0NdHHZntDgwcph/LmpIiVI3YoQ1p5GFpqUTVEL5ab4P/T
fhh+oCjOHrpGaTJ0QiwMjCCg13Z5nuDNDeP26PTAmnS9RVmIf9UJ7+Govkt2se7EKZS5xb9OeNaC
1ZDpRtqTT6sNPUE7oo5/bXU48Cy1174or1bn9MscWKraZZxUqDihIzpsdSZPblMFvNqV26IeSeTs
x203Er9D4PWywk02gv+na1+UEsesXOKEfQ/RL5Hr/V17Dui5ETOSufDd6nUyeb/Tki1/FCSvPxOd
8bWlzPbwUcAkygzSK5iS66gD+IgEG3HxMWEY7ew8Pumsm8x6m7LUC5LwiQBJBgX1dGqC+S4eAbFn
CWUv1poZOj9aMVBrM1ynCRB4TgwOczSkWjm+OQmW9aHAYhHiikLUz0qMR7TA/ALGDijQmllSso/5
ryJp809epr9LkzOgg17nsIgn1LNaiHkGzTSLFZgicVLz/lMUHBBFTlEk0f7b/NMKFhOVgMLHNmsE
Yh9TB8CHiVdadiUzHqCY2/6DCr/1r42rfzsQvJdGE+lLCzU9p6GH/2cbWFis8gRCaO7q5QlCz689
Rdcaz5nWu29hkw9My0OcbmWAoKqjAx+7lTY2BxA3MwSR8YBM5H3IDXMdPlUaMrF8oLk3vIaUeROP
6AiZlB2es5BtdPQM+ShyTLnoseBB1mXOyLw7OVMEmTE3dypR/5B3scCWwNd73b9qE40MDPY4Ok/M
pNqy+u4L0DcF8R6+HL7iGiN1aFPKeHEVsbwwmCwUPAvCIr4YE8tZ3weFJtJD1tfYEmZ1NVrb0Ocb
9tn8onmztFud1g+dihJkzDTKosAm/ShnqV8Lb2W3/nMQ2Ciio6fOZTY3ztw1WVNCBFwGcC3DC6TO
90ZLnkwDpFNqfIKHy9mEOwX3L9VfE7yKCLG+0XT3JECvGYSSwVHFHR3OGxt1QmBs7q38h3YfnTlH
Q5SrrVOWsMgS6xVyAsvrpATD0ZUuQ5LkolVXGGhQbW3lrqqC/jyhjPDqQSzt7Op6fbci3v6TGdB9
rgh50AMUBRYRuQD+xlpvd1pnIS40BJOpUSLWGXdDMrKwE+tSwPQkz2gd1MVv27WkVQO9Qyxhce30
RPo5wTet1ktQm9oiVtotZ9M3zaYInTHtWOXAhThhQ4HRiFYGhiUpKfyQuIhXhPghMMrEK/OS8NzV
PG8mw3K3mFvztc2j/Iz8dV+w+r9n+RQeiHxi8R81VKCinw4hsqTDgMJz1EKDQXcaPcXFIG6QIP9e
RE5+Uiy9Hwy6UrP/hM/YbwF0cn3wuAmZGh7Dpnklssc5B+2hNKZqDX8Ih4xZRo8INB8b08pfozJ4
K7B4XIza1QgsZr8ZFo13tw1WmXQ/K2law1nqrn3MzIqrXx+SU84vjcvJomIDF0BqFUa4QPskmzM4
6MhCn2ofAI6Hlj7HAbLh4jJeKu+dxQV2T3rutwwOLNhjKOZ/L2VbIdgyNI91frVvUobXEjDQ0pgY
kU4pbPyuRnFJNbKUpjFcmHltcWwmT4459tjF9GQj+m0Ylcxj+WaINQxJom/ufox/XGM82HuBdQyA
eORkwq4daGUn4g4mmNNMoto07o99iCa10Jv6qBUTLrkppLpvsgslgY40oETxrDEnkFGPnJf5tjZU
00o1QXVuFFyfAfDh0jFsqKgaTPy26dulm64sW6Nhqiwkyi27gzzNJRuYyGTO3/8EBCVgES/sh5MG
Bx8DC2PpRlYMDJMAefAUfZa+6E5Tkl6dQGpnLS1xqbbtPUQlztp5rD46mAoosUa4pSiaHAriZVQP
WyCp4050aLy92G0QSlbfZVtGV9IGk3PtdcCjlS5ekihYaRq7qHBSrMF1K9mD9iNB2m/r82S1D1p0
xPokAX5JQb5zWsQlK5pppvVQBveqbfetKcTeby2eb40ZbmU7BAjUAnflsYBaSRFwDXGOX1tgRwvR
4QhPQAlt6HSgxSfdPqKTYx4JtA6iId4Jw/31CIb/r3HfPVSVW733WCmlXasTjat0ufOiwmD12q41
YqaOSSU80mp8GmeAB1yMjXfT8OiuCwfbbOERgOYZgK96LpwvMO+bkVL2vzQ0bsTwMBwQKBgUXdCZ
TChUe+hiXmEiezyjJ0ZHjVyHDM2v9BTtEVUDvUEVT5844m4a47fnmnyEZadSLH6kyC4VRKd3pU/I
Louu3VtSkV9WzVHs6JlOoOb0I4XR34vGqPV123oucnx8KYu+6s9d6HW3v7vFoc36e2XkqMLDKGiW
BU3lXqugnw+drr3mohOouMtPYuz+NcVwlK1mPwt7sp9HTOGaKp6Z1GmHEBPJYvQtPFdWRBLB0O5F
YzzCwUp+3MF6RAMLjjB05Xn+Y08fz7pvC4DV2rSXPdJtCxAElW3sboZkoo2f+uE1i1t16Al1uTiV
sWtyO7j/fTG0j7hHTTrkvfU853YjbHSqO6psEjFxkk4oyD6GTnpLan7EDYadHzNlsLyZCzWTdLH5
92dHdROoUpmto75PawbzpvwAUxb+l2YtF76y8o0I4QNihyB/okoBmKkRzCQLtA6SJ6SyeHp3csTT
cmqsKxtBa89gD5d69Gt27J/mvycuwt/2YURSTuKsXVnySE9sG1F4/J62Xv34+yNdK/8ZDZLqhlSX
dcMK7zkY3XaDXA/ORqGHz6pOrXPlnqLafKSu7rx3CKQ3Vi3NbROR28vO5SDG1HlolT1eAiPmZ81/
zm6V8IVWrnAwktIXl+mLZ48GoQwzRrB1gcDU8KuaGvf93982BmicluUGjIEGCVfgeO+ip5/OusI7
NXR/L0apVn9/TojIG0MhwGwc4NvGKgzIZ9ld7yL9O8rRcfRJLu8OkqZFY49qNTFEhIGbVJ9ZQvxq
NejfiVM4y1FFztlQNSUEcBSkRl2AZd7J9wFphYhm+eRZnVVraQ1Q62sL5oAXmdusHqOH3orPDErU
utHRHpuxXX/gXMVkN0pshkV9nWre/EH49eMflMdkKVlXf+QhIqEGMsxJL4GSxG24+/tzzFaU+ipj
mDZMn0OrP/Su6R+BID9Vy5keJ0hZGxeSEiJp4wTVT+cILPB2TX9xF1TIKabmQCuslxgtkagG+Y4P
s95lB3hD7dWXrTzarnvg1p1s5qwNcotCpZt4MpuTm5IuU+CCCbg3FxL139bneXzpQYEssQ/ru5q/
IQ4oA33iWO7Rz6HZ91E/bsDlOluNEf5kzsgH3poXnfVILBv5ZsnEPBF2tfQ6pIEZi4/XOtTMLduS
du03un7mYEk5S6t2a4XJeA5H7ToEfvOMaO851Dxixugian3uhYlAXuRak59Vp2P5hl+8oUaEg8fB
j0Wel6R2E2PTprfeLq2XKqKUIlet+SqxLXlubX3QJJ8cM0JfaMo3d8Yi+JkHHy3qxjcl3I3tNfZX
Qa7css+iF07katfYhn6xLVRsf1eXEwQrnPjxR8SyBZVBetYH6R7NrmbMVunRd+tUZ9T72ouVV7DV
JVGWLUPRoQR4l1oMCYJOiW8jsVdTpdp/zNrRk5L0EDbSPOCS6bbhOGE8atTwluv9JgHFb4xecK1r
QqQTzX9ieGycy/mV55LeF0S5je6iQnKUOc4+otn/O3UDxIOTJtRRAU5c4Z6tX/AIuDSwYfVhpsVP
Hqrpp1f6TN6hz6RdR/Yjn5iml19pi8q+ar30zVF8fEbYt49hJM2qu49hMZzU/OXvO9H58lQ5Mp4J
j9m6LdrotcOiXpXMrAcBvQQMN1pyEObvLY4Ay3Z5i8HvkTujNafOigzafmsZdcHn37XPI5Z9ax/4
F50N8bWrwCN2XhM8W2F99HKUSw1g5dPUNzSGgfCuoieGyKytmy6nQ2wXEyBOaeDBGilWcclvNBa6
bBBjG1NDYHx2WXvL/Ji+AKwz+Gj5xlqfdWaj33HZxFs9riEc0V8kkk+9YC4EnhG1klUTWqBLx0CX
13iMSyKN3j5KIe74JoEMJQw3t8Iu7LrPf8ec1VUFu24yZSD3emvJtIT5luehHtAPNqjq+4gEEUWO
bW9LC7vKGOUYDiXhYLUZ7+mMpo2rcDqDDaY7UOP03o3C26g01NZiKndtbhgvloW/HTixOKYY8qxM
5s0it93qEAlvvPkWxArgKdqW5DjqGh4u09BcTX4QtOq6WndFbDCCJA2K9dYrLIl6C2v1KY4A41L6
T+8wUiGU6a51YIgzvavhXPtQP8fM0oHoEWJ30qug2/RxOSRkwYeE45RwLUZ7algF5CTRZ4Z5JJWp
n8uly99+xOZ2OUlJY5ckHQ+2bGr0dUjizS5o5ykcmtonEpu+29xk5dPmHvbpF5i9UBj5ZmAW8PeN
BuDiIzLbF/SyT9J3xkuXS/lsSQYihogFSW/9PVeStYVbfkeYmRex70/v0icEJk8fhtcSRvz3G/iB
t49jNjembr4PCJBwzGSrypTFjTVofAyF/t/UW3vEl9bD8/qncGzSjTbE1T5OtOz4950mMUPGrKWR
EYTnyYZ2Bvk52kVFJ85x7v/TVBjt+pr9Y8ZF2JF8HS6i/srNIQ69U4mt7hlvrYkd1FZlf80gQ4MZ
aThZ4hCMn0Y+J/cRhJo+SXZKcYr4zDQ0XGMI7BbYmmZSGMYjFmf1oW8Jh4EzXW3/npCy+NazMQBh
2/6wsecynFKnPTaO8VbgHypN51difBiLDmQW0ADkq+X570uuefAWfJB0OkKje1VpW+XL4hIMg0t2
gZHcPMyPeofcniihTU8WV4MwKQh2/78aAT8MO09UyNobZ1zbHfvmnoTqmvzuh+4X86xojDc2ZGvs
i8q9OdNTmTxnLDwfCAzlQyqWY1aYtrt47F8i5fZPws/uxHhPz1apgn1WcA6nlZ9cRhqUhezEJvCK
4hmeh3P12hTruhm+iqrBUmhLUM5cyDA4yPAQYbzv+qBdWTMrjrPJwU9jNoe/CwlgoGSm0PE5O/Ar
vE7fFsEUrrSSklgrNQHRVrrkvQzmsEPWdyBS0340qY7Me0zxTJsvysb3QquJzrMzss3fSxcAdemA
XiTN/u+zG3yLgUwYarsi1UjxAcBXpO1lsDpYxkODlKJvLM7RyDr9fYfKv16N4RC/qSZJrrZmA7gZ
U5D/RPD1RufvXIQRTDAWnQ55zXGZoc3dWNM3/5UaNmyIejAxUARdGrZzEE8hVbEhlmM3bHWjAhnE
Tu9SagyNRryheC5b+5GVy0ro064MVL0KRmKmija9M0cOl3xAmyKuvnDlksiKGdIJq+jJcElI6KYi
/LF756JLfB4qdq8p4tQbEIaPHtfvO9JZtRZsnk1kqjxVpRceAavyOwb2lu2/+8gsdolBM3zZqtFv
laW/UPLgP/dR//9d2VZmOhuqbWc9rynfnKmCcmXC5vCSjImb7cSHyMAzX6Zjv4tSXX8WuPs3RPyy
LGW2CowIaoCrfH8zkAgFbc3oD4gz8RrZ1vGvDiKjurwwf8YCrrFg0sCb2nWMNCKr/N8xJ7JrfvD8
fSGv9zhgmttW/gh1dsrAmbZ9/RQwzVmWeDNuENEeNCfs5kc/vLVWUR6jLu3X2HuApSeXgOyfS2wm
/tKS2K1w4gRH5d2E56XHMatRIJr0ngaidXpUP330bv8RFjyvYa+Dzar9pSHZtoTwvQGEbZowqg71
vEEocxtNWSjKrdd6vDOc+8c+UM8SV+QmGgZzr/Ulk2ah24fQOXc43Z8K/nF/50yVT29kgRhbbVYB
a2MlPsMoWuuF0/xGGDFZBjTVkx/9BiPcrq7sq5fCmYGTTUhsfUbOnz4LwSMCuR99TLVG420euHPT
Yzc6yTLmEB0qt8Tl1dVI7blT173O9nsEFHacmL4eDTy7x7+XQKTRvk3ts4qUeSrFY8DPdk56vBR1
JcCp/L2uf4t6QOwIk2bZx1gLFv9j7EyWI0eyLPsrIb5uZAFQQAGUZOTC5olGM+PMDYR0pyvmef76
OmBEVUp1bzoWJs4gnU7CANWn7917blpKfR/q2QvZFflOZagEvlstrY4IzW7RXAsKqCdJ5vhy0Cxr
N0ZmcNDnLsYQ9m+9Y7p7bZz0U9CgJ6594BWlSVs7GHeOleo0OYpoUztIkEXa7cNZFFyxIp1iCfl2
cFIdJa4hVwGpw4O5pO0BbL0zPJzG9i/MIB1zNvfVRWRCoxpNS/1chwoufYhoK2XlubleebLRXL6g
499neQ2WjEd5NeHyqaksrZAIjnlDza3U2DR5k8/NsnhjdNm4Goa+3eaCxdvxw+csyCh5av1U1rE8
5SaFWq8c/W1AAAY847EJu/hhSvktBg3tkKLxyrjQPlZztR0a2CNkptxNZ1qMiuvh6psN9QBC9EfF
fb8JOS29ufZ71JjVB42sft0ygN5oWnCvacN40nK4eZnlD3/9CevEeOrxXWclfKzvrxjFGO04Lf39
tSG/oFv09jFAcQgRjyPN9wtKgfpeT1y0zj4IUeheh4aO5ouA07KGhG4vvRxemiBt4K0KdvXY5Gtf
2fqx7/mhDD9xN7OB8mlOzSubeO0NtbNVhdCftRSzQa+Tg/79oUsWVRb553bK67PhKfFU1sP790d4
2FCDGvpwIqu9SLrxPW9ac9My3NmB5UjeXJdhvCTjh33kiFGRrIwkBYnJv/VWBvYqKTCR0Cd+MG3f
hT0cQoSp6gSBRIxQNe66rR138UmVlkdZRzMoy9pnBwnIglWAXtb84WTIc8TR7vL9kYsxMmRXxggk
3nVFrmUd6OC6fLH2SiVuvVmeKpAqr3qfBXtMvg44KP+pwJT7ZNl3oea7n24Bjam1owkpSulfmpDC
NHS9lz4O7pkRlvekAai9sJllRo67/96/Myqcc2AqjAppvP2rSCwd4dBygW6a+U56INcmPWR6sncy
ka/KobIfMh+Eih8HT06RN6tqvoJToO8HDD6eLoo7XWj1TYRBzvgy01eZTUu6Hqb+WrjDrqmlhfwN
B9z3u9IiiNmNpbM3WTKglI7VVSuaj0D3w3MFSl6imP7E4gYD1JycMwZiBoaKTF90rePy+35NTOue
1B4Hg4dt7dtS3Mxs4Eep6uzVGyQ2Ef4jTKVUzw7pxNr8/23sI2hLJ2fbwKBPxuG+nRx1+X4h515s
etdKl00sHrh8+un7YnFdqISmRB2o94MHH67+DEd/A65O/jQuBCPsXulfW+8tA7IypwOYDrmE3NNp
u7AxozWzNUpyS5171zewSg7OQVUGDcQ2aq+G1785dEgZvwbu0SAS7Ahs/81BCIEBho7u1Lj3ExCq
VR+hyRvH3Hg0QlK964hSS4vYKOs6IqMg+fouQk2dEDKVV/eKMztWKBS5AWQUPzYgFOFHOSddn9+h
G2V6OhMYrkZqb8ZsbzdJ8KZNutw7Ti7A1gr1FvUcqxJtercMi8NE7eTPofc2RIV4ae2WM0UWA1sM
+6+R+J9nmHRmbsyEEU+/R0apPZmk/Uxk6tzp2F8iUJ4ujVyt22HXyKnH8jTdSQn9mRAWOqJ4+Wwt
gy2phdGB5/TTh4d06cuYSE7bk9tKMR2pQeAeFUvpS5kH+zSZtFusauNMkAQrm9lMdr3hsK/ulB5k
l/QFCd5BuDWUD9egF3Kkhax2BSEANzklnEe4zFZTfklZhAeYJOYTteMDRXJ1b9qNeNJL72hP0coH
Ob1PMMucv1+wVzobiFOQgZ0WoJzszipou4eU2enGr5OCIYFPS6etf2rdvijt6ldm4OcP64DmNV77
fRoPr1WMEjZIjUXqm8HTGGK6cbJB3OOWmxjSxE9lB8AYU2ZwF4lR8aZxYMmH8Tro4Qg2lziuf/9I
ORhvXCPF6d//3y4zb1v1IJrMziCUK2w6/ND//besvnwJHca+NrHS37+6k7OblIP11yOaZDW6r3z8
lXSh3GjscbvBqpu3wT5/n1DrkhXeC521NY0ESM4HIC8fUEDGJwf/yhmNb8lt8DP3KgUIuECQHUGu
aEIF1nAsjUvVALOQfV1+1kBIotolG8mwRxC3tGkIVTHO6dymC+hDkdFzGEqnQfPPLYHo2Lzrvo+y
GTMjRpXymspY/myb8F3WeJ91hA9bOnnAmnxxqd06OSbgqlcZUdCvukvj09ZCCFNoKjsG9oNmvHmQ
471QEWw43xwmMezYsYZTbNuXQo/NE3Rc/1oHfbwbBxcek+1OEFDfv28zK0nzY2fPyk0zvSRGnV2+
/7/MkIQhqyNnxy4BeDt199hzyNnbOmcldFjDDv6wtw1htLh2In9qAZqSyqzlVYH03uNjLjf1+Ot7
z28UjjllU4uH455ECFCHuEr6uID1nKr3iVP+OREuVQAF9XakLUdniRd9fkG3fLEA4M/T671fBm99
G5vQ/8L4hm51wJ1kw1cVQu2+72P4yNWprvTPMOFAyeKjnVBdTfsoyYHPEu1L+YMJBnVZiqThPhO0
RKKJ40rceTRGm6xfrCzgXudJi8CuzVEm3gzB9pLW+2ygr0UFoyCiGN7jluQrozTGbYB9+zz2Yjzj
5KKAQ/3eu/iWbXv4TKz8ZptsODoPJfmluNAHi/FdAQ3+ezTkUdsZpi+fhd0r1F9voPHlbUrGgy5d
94ptHfpjgy4UquTq+0gDu2RcJrZHkK4XHqBPqhNx2eU6bBrv8v2nDAXNSbfla5/Cy7XSpoe5PNtF
O+WcxiyuHpPGOhip1r0FCQg1NRDHpvkW4+Ms9h7hr5HrpTvD+vvDfgD3m+Zzm5V51KIu9ZA8Sraj
WDP0O68z4kvkcUG7Ksk+/JxNJlEYV6fUDLdBF8BGGs34XS+1Ey34848//uNf//yPn8N/qq/8kiej
yrP6X//k4585wu5QBc3/9eG/tl/5+SP9qr//1v981V/f5H8+5C/9/U1XH83H//pgnTVhM17br2q8
fYHea77/Of75+Sv/fz/5B2NUvsvjWHz9+eNn3mZABm5firytH39/av/rzx+E1nz/fn/9evP3//uT
8y/w54+Htgoz/vT//JWvj7r584dmi394aFVdz8KNJmzbcn780X/99Sn3H7qUAh6x6dmWoRvyxx8Z
yQXBnz/kP3RD6IaumzaCMDY8foY6b+dPGf9whYGx1hNkMpnCNowf//3L/69r/+/34o+sTS95SBf/
zx8od60ff4C7m9+k+dezpeEYHtYP03ZcKXW+K5//+cF0XfH1xv8JK91iuCjR9LORA0onJdO1YTcJ
RW6qrbnZMoFU5QfGJYzTPS25ZGX60zmrcnGk9bmrYdUtnDZst6lS2ZLjWdlHziHV9J3psgzW/jit
BJrT2ZjGkx1eBmFhlvWY3dMIxEfGglwDJiwCEBek2xpzBh83tb6RVbrFtJAtcyH6ZRuF9xEmxLWI
wmuoDfbWd7LnMrFR43jubwRF+caN64vDWodyt7obCkvh1V8DKYJmaPrJLiWiBhgF2T3jQ2vkHALC
R41ykpxS/3FMtWJnisYBY0s2OvapTWQS1+rObojQ8CifvaTYRWKg5Mtp2rU94z71rOLSf6S39bNo
vxrPDPYRVeyi4enbjpnWkxk8fgn69kyV3pVxn4rA2YQ1SjNOmNrdZNtnXLhLTKrugwAps/U7/0OM
XPxA4qO3YA02XQeCEJtrP5emdFStvTmax4wcirxHA1zDNOZQLCXnB5uIbYhKZfLQF6k4S8Ab+DnW
yh/btU93gRV7NLb68FQ2ZrswGcXsIWFxmuO34dAkl4rdonJD1N8Dksr83A4fkz+PZLrmxfdq2OMZ
g8gqq0nHtjnB6sFaRxMPefwFwEK0QJVd7SASvTR+sw8lZxavAewRCX3HmD17bZmXB3X9U+DSRJwH
iEBD6wnxzIJR3Xy4CYiMFCE3fU3pItX/1Gik71qzfOydzrsDTkQTJMcMPJUHp2BOYdbTTh+FvjYA
JXGojLeuiVHStBnbSwcvcKqyh6LU8ImbGT8EdegmycuUoGKxCZ/tcSyPyNxINBcOLrgEKA5J5zHD
cMx+dCTPbfQAnI1+JgFp9MGMZZF4KH+xBC6GgG9WO02zy/UGGR25gYNj74KTZo3FEZAnd3JjcgCQ
YJCjepM0CIsKRNRa6k4rl1q6Jyb32BbMfPNYHrkmK4zTj5EVFBBiXdI2ffgLKr5V3ntYarN5yMeD
g+k+EGjBw4hHLpQ0x0K7KTa6XeHijYu7qGiMAxIk5jV0ASJR7POAuTe9X+40FOoIwxwU6Xi140l5
W9cHTI5sEmkALeW1LWygZmby0UgDdiXNwhVo5sSe7hnQLa3MvtaYKxikJvzETWrtrAlHptBR7hYO
4cxh7l0D3iTAJ68OrYs19hmEVdJEu+Nfm2h4S+yXxIYBbD37iWFsCDaO1wyPmJr2S8cK0VjpYCB1
flAa7mSlIC1JQiRnI0Q/O0cmnNZhd99DPyZ+2qyTmEVFJwmrL+k4pAhC+lKkSyS4/qKW/RlyKDe1
Yz0RDL8gSkpu0kjxANbihIykO001oe7EcWZ62N6T8/IEr+yz8qr3ZLA/zCz91SnIeaXInA3Urn3O
5PDVdsp1X3J4gve2gqfRkR0PO1P06CjCwgZtiIQ9HA2LDLQYowla7xiFyAU3INwHpV9UM3unFcKy
XLN/RlNJK5IhODF+QH+mcR3lt5Q5Jz+vPWwK2/wM3In0WmI0VMdz3HfovBMZPBcdoa8hErzew8Xc
ZUawAWmISnXkLSZoLHJ3zKnn3gJNeD2qj51VvbR4J3yBkQAYMprXXyixsl0fA7NoelExSxX6Vvne
Q8QIeeymyxDcWTWUKtnjYqDLfhncAteD03Or9a+Jg/mjHrqVZjWEBgyXXMdB5+qYIlDPPSXvsGrD
g5+I32XsHQrZ0jq+GQ04KmEjxLYi7wuE6bEKSJ5C3PMQ5MivzYRwHt/27zziWoZMgZrKJ1Qw7YDP
oGuPQ+8iIx8qaGGRiXaOm4UJTLdqtMSHBKKSRWF2c85ad8UxX63ncj+KSCZgDlkhULyC/vqSoX9h
kFFthHiQHYoYzJzvpM4rRgOLXMTDMWTglCJ+mv1bwVKwWLR5TwsVHG89ZgiHE+426aydjEyM1tS5
Txzty+3kb1X45FZdAcOaJ/yTV2wzzryRflW6Jg+TK1+Y1MXkMs3vZk7apOW8YdzH/FWXO/hK5h4c
H2evrr5zkK4vOwueEGF2sDMY5pFecczKKy17InK8oD6OtfsmB8VKkNx6mrh3CMzso25Y16ERA43m
/mQZJbEmRfVpF9ouir13yvHqOHkWwzOQWqsJ7KyGjK69w7tSgQFX95KYRYSkYKLb+f4VuLbsAnty
9QoYPlsxIZv5yxVh8K44e0FJMrSZ7hOCeZa2gYwHkwIhB8ra2kXwZWPmEvTEwQ3E6bEaHuLQv8tT
/UNUuwwg6dIT4oYc8NbVLnLXdq+bGkQmRudhDBGIXVCj4WNaN0L1SE8qhlVuTKdOr4Ol7G78vgyG
8ZjChSXnKwkeJ6VdTTqqHUllMJN2Y6Z/KA3MhTCFvqAPYhS4znMKe9POT5QaW6Frvwi77rF/9ftJ
jXcxW8wJ9eYxD+/KlvNb6r4UaDaQhgSXjrTlOn0On6t2spm20zKsfEBN3C8bs1JPeg2TgPvCR7sv
L8PI1jRNd5NpP8TVeKgJYuH0kEpN7XKTfix6Plwq4O8YA2YrLYKUzxj/1OuJvk4Q26/IZCdtxEC8
akmNL4MOYAHhCwMOqxMcYg+BcIRgogaqGlcWXNuyWsV2HsHxuEJm9XeqGBuSRL3XnJH8omUZAv37
W4SyWo52d7NT69EBVwoo66knc5YcFxLbcFVpPekBMv9IFeAPHqaGW89w/TfN71aj23zC1ENcHDn2
2megsXKbghnuxPsSBO3RL4IL++bOQwnOSiXOphncgt4bgZDld4yBNnULZ96H5ZkWoVr38WBszOZT
92veGWvc9nSbNr090Mxu6KRr6OrNVDSUg+XFz5xn6FKvhGTd58TWzJlQewdiCx4gdKkc+dZp79PV
0NriQN4iLRi0mhhEtkkGuR7sPbXaVa85KBZU6ry/48rzmY95GZHWo6rLY0NVltFXW0wVzk7PIYW6
TTXKYALRyHCLafRvVUTya9+7Dv1L6sUAP9aWodqtJjEdsxz65UpBNeXIJqk/HY5+3hXpNQ+7GopN
5BEeZzYvdZcNu8QBG9PWmxhVy2boFLWopa27Gq6EJx0MWeqX6Af9rtONi9T7Z7u2xUpzkStFelJh
xUajhThr1wJsK0ryU5UJQCU2QALkjIHA5DmrfhRIovrkqQjNrZt2yZ0xch5Put+uAGhWRCUy/Rqw
WG7B3CTrQVNIDvWe0k50BrNyrlZPbQU58VrVxr5RxZrcNH+BhgRFSzcyNynblUUjbGfU5tdY2ete
A5tVguDDX5sQop7eoiKf7hs6mW6msPxp1qYLUULE68BB+tppMSTXttpEwn1E/ofVfOgYWQWUjHr2
TqcLFYuUHjEuxS4jIluGSh4aXYN2Ra/t0LneljIM/HzVnhh6MJSsAZOghQJhS58qtb4Yeq+MOMjR
c7EnYKq74PcUg3+NJuyG9WQ9lMC8XDqPbWaS6cqWtuIxXxS+YfIt7Se3fO5gu1yT8MPQyKJuFCsN
xjJw5Q2Y9qAy30c/MmdrD9M9C+NTJM2jaWGWDb3s7Fa9vXZTFr6C3JXEmn6nEmh+pw/ptifmaxEm
/aHLzGDd3hx9aI+ftQ6wpwE6XiNAi0BOklXEozcUmLbCSQDsFslXW6lr3Gr+oQvLjSpIlM9atbAC
9RrHRCBU3NCrOWhXmTVNdnhejgaRN3eqBLiJ96Zzvy4G0uvXie2jgg06VC+D/xwRLIoywwh3o5r0
VaW+FfwOcuuKx53eBH63hhopDtpPg3EXeXbpemRzXNqRZaBE5YHS7IrweXHHXpvtLL1+0nycWWyN
zcYUkbsqWWLrzANmweHN79NXR7eQSXVo6/PgriOs00pdD9WFS4OzeCKZ9kmnjsJowY1dRbu+q5+M
KrxNhfvi6wS3Mo9a0PyDgO3Az2lMFP8YZ/ed7uIpRjW3KIYBNrNSSBLT5Dj1ycA0t2B390tSDpyR
ZDQPQF7eanvD0w9hnh6DEOkCDvAvz+vgO4QZhto6TQ8RvO0EeEtu5G95lqOflBmh7QNxkilwgbQq
AQ3qOD9LZQALCvdGQZBPwV4d1dXPcmreoF2IjY+eYVN+c2sN1PChy5UiRRNCTB3vsVpGGgHMJhLV
rT26JEgkOWZYkSSrOokISlTXurYeGgOt+BhyPpgIFlljVPLKItj6zMN2ASEM5DDOO42HUd+pXABu
aSPXTIO0ZdFZ09IRYXXt8a1yzn0p09BamOZjYFTajrnVu1t6Aw0m+W4C+TRcLeVY1djrPBgu48yQ
C4cxvHkm3iEZEnBidw9C60j9ygUKTUU8D5Uyyckvvow/ekShpFwldKdsHdNpkzPv49RtMRwEtTIo
T+486aozPFzDq0J4n7r5ik0W/SVp5XhU7jiiZ8wVahAagfVg0UuD5V/sOjPO17IsrOUQkeD5/SJN
SRilRcDiqgzY2gFHoGgmnnYtNfmu/FcUG9aDj7NxWaUsHSMyOiyDIVY+46SHWfBm7AaywfcaiYE8
3+QKemZ4se1E26MaoN6cYiJOAkTmk++f7Nap932W70VhJndmWqcob3vaqWjqMISYmzyMiSo2sOoV
RiiueYlEAINdvyrjT/w1LnUE7lez6qN7M4uAhc6zC2Jg2RRtun9G1ZwR97p3UdrmF/LClwxFfOjI
rD195qzriQUt8if/qEuD5q9O8GNu2aduaHnRAnlyrZjb15DzIQOdaxPQIBwVVo8uKQP6BwZ/5JqA
+vcWVguws0prlo7RUKfvP32/xLT/N00WfaliEIdwfilHFW6oADDIxaZ+phfsb0eZ+xVtRjFr6UPv
8P3S9NXffzKYGFWNxxQEw8KtcyRYV7DAfQbbfNDz5AguG8qqk4iZkIKQPB0QGDkTGbMFIFJFlMRI
tXLRuhgLN9c1yrj7TPbWGqfVzg70hgoA3rmuv8IucG6JRRZXk8X6tqduW6kOHHyi1wUzcwER1u3V
vYUK5+hCgvSHcC/dzL7JYbCOWUYruQ6y9jV7EcDDd2MP5q8IZEHkBi+JQ7qAFOm4JRCt3OTk1DBD
VxfCwiAtWCQ6L8aQQ17OUk+rzY3OgkScs43w9TTgwQ9M8ppw4Xb5CbtWzqAg+xkIp98orzWOnHDU
qmyDFHpcgzpGM0JmXDbdtD6a8FORxm2sUaJhY+s5hqdJA5uMGBq8Rr16dGeMbmS6R+K4mBJX6iVF
yHT61mMNQM8WpRzSo0rVnCVOuVjmXgkU3gBBkbEdlB05PTpju3ryshtPb0fAQ2kSvF28DdzlF2ls
YsmPldfoM1O5a4H03jxqzGU7+QG6I+D5PfvDLewYc7jEbz4qY4zX1VEkaYNR3e3v3cStmIv7R06j
6gzQt6pt5JpNFb6iC823UcgMwaJRwaPqgTQJIDBW8+AYnCyVfWZ6W2SKw6ppRbMioImgCcQoq0EF
0VXaVnrWq37NrI6axp6aY44UqTV8wjNiPEu9XuysMLIuZMn2RnjUqq5cT/HYL/s+am8ZLomY89DW
szAKRlbjXH3rUptgShPWHqofGAF226FYQlBDRFiV87wJMiAbvFiiaE+AJjKe5IETl+3ANpgEyMoI
d2cW7WVkpocxC4Y7p5Y5g3anXU/zpMIonBtlK2qVeXjx/TL4XbDAb5ddpDTOkgiil4p4vrUB3+xI
s2HJbtLfYUMy7mqlgecIluzhzomAt09HwIIImcU8Dyzdy06x4nHojMmXfjBgtFwzdpR9XnICTeoS
s0aBcJMGTuA8ck1/M2dmKqkPc7eUZIBm4HFEDbWJXW4RoOgLQCofw1zpuiWGcK2cciJBq2z9YQA7
PehaeYQ3zopdmc/kZdA9IUpj06DzWrZNE+5dCXlmEsm4cQV1FZ3H8ZEN/s2ryVnU+nlzmDlsnpGv
OUn72Pq64GpzkO8aiBGSMMtiLO9bIPbQMz1tLZ6bNpRIXhh68VQl55TizZXjfd3sEEi1u6rtQPSl
nGSJlkFtnF0E8gbdSWDMuoC62pq2nUxqVmYu+tR0E85ynRZj5P+aL+Nioqu8AdL9yNJ6CQjTUhWK
6Ebsq6gcD/4AcBrtSo/5rnwKtTFbln1R7AXBLsTVI/VNDI8jU/9VIspaKJN5pQHrgBKaODgbPPSC
UwyMC2a9Pm75qwswpMC3uHSTq68RQ8sa464UB1kks5wQM4TBy1DvIEHNoWrOBE4AZTYN2hwnZwWs
GfwW8P6Y6xyVnNkYS28lhdLaAz6YCgBlsqgRZUW/yL+wCdSzmXdOMxPNv8sy+aEhLoWlLcaNAJgb
EU1CT6In3IBLWHTteOhM4t5bGc9CoyfGet2Lwb26hgXn7tEXFPu+WHs9k/KpkMiSrJIqBnIXcBbW
8rzFyF3QoESq0a5UQWlXuMZFJPqLNPyXSNaMSu8dlp+T00ADd2BBrd0OlCw+l4DjUHcYBJdId1Sz
pzhm22lbAtC4og43IHnNLehT9qBREaWaqvxjMmwgPz4Y4jg01XuJ31+AqlKdbRJQq75ctSbtIdiW
IjGW6QgrFKUEeXDuFG7YnUAdxZbYF012qIzCPTpNzG0S4YkngWZt68MV/PoybbTrOFL4ZHoE+RX+
ieUDo4ony9jW7dYRbvLqdE+JCamqgg/HgTjq1hLvJaVID1SiBJiez2tUb+5irdAO0kTp1DneC3Fh
3Qq0w28eYoiPHRFOPpRRnt7NRCfj5kaVuQ6tSm4bT3AaMLMb63azRF+l0A+1BqL9FCWHSSmVZwMH
Jer50CrWZqu5CzocDL8rGe1zWESSYkhIC8pZV01bI3W3kdfNnNTcwZCf0nD5kuyDx45RytpUWk9A
AOmgWWlFCMQ2Zc8i3ZJ9+0buFzCF9hxVIQZC0UUb8IP0t1tnOdTebFmdwO1U/HC+MsoTY53PwfV2
XmQ3H5mgpZ2Sk6yFXrfj5IxPFer9ka5kecjRv5Hd7mB3Me++FX292XMOSqaX3LV6rEqaeYw03KAj
aYcBlMkH5tDVobOYagN9EEjFG7FOSdZZg3fEnFACmlQpirlJ1AfXGsW26AiGSZ7DLsOTNEwsq0T3
kJG2bdz4I6MqWyXSaDHu1/1LbRmrAuXpu6qR3bcpXbNIM3djEKOXSYJ7/MTRrRQQxHC8b+uOnlSh
uTS4whGaTTRuY2t6qwEP4aGSM8s37i8ovCtmiLsMVwFDoe6M7uPse4F1aEqgUz1C/6xiBCeL1MWb
7TcwhYD8zCt9Yjsv2CcyhLbhuIa0gkDSV8+wAuT9gKAOmkN6HuQY7ypmWQMJTINjzZjmwjtwRXXj
xRTZZkrCcWOWAIIDZvWW78RHjYYyrWf7YbTb6RREcE6nPrW2mUuEfMLj6ZUVJ60x2pSRmJatRfBV
EEcQoorV95sNi5ABx3zgs6Y2vHZB/pxl3i8/GpptnVrxfvDDbdlRleqMgpAo0T2ypoO04/Gxi44U
bymhRATmKShS5UOGbPdgp7yfDVMttKfmCgbaUzhalHpRCdK+kQiSTIEZvUZ0obTgRebol4gFvY2q
pSwRpVzPtH2b3i30PlyuZZutbR4lYAezW3mI9pYklUFPS2cLihVwCqkB5u+GYx6PtNr2mqA2sJsv
LTduVgcCAcBYB7Pw3vZIfdXrU19M2rqxOc43g92tHHdrVsQkeY7QSXXoz4T3nQmP46TupL+C8t06
D40uP3OEtaSOvtZsRRwPjTuOqc6C1A82/Y+uUb/0lIxqfWkB+92ozD5OWbe0PNoEnAQMCqB014fh
+wQqtoISueRux/Ipi59sCBfaMsLCKUiZsyJm8xiO/c63FHb74N1u6QIDkIoWStqb8GME57tOZusk
uZgTIuhg56cdOYPdoaiMm5d5UGRMYl5VD+2/gATqDuE7TiWHs82EvLL4CL30YfQztS0K+BPgAJZZ
YpE/3+W0Jtv72NWeDa4QfiHv05E0+ruof7bcASd/QPBMzaWI8+kpNrODxCFTlNBWlYedd4ytVRfa
v2xSysZDNJtlvQRJrB+Sl5i/RoGXYKGrmfP16D0obB3NTNjh9XfUk7fwEjaht6qyieO8QXvOauDi
N2cwA1+S7X2Bo+ucBQYTLhy7oj1Ng0lDQ2s+Y5+MESanlTKf0KYckupiwoy2QeuZmA9NGsW8mxXD
I1LqpA9CL/uJXfIS9eMhH5kmcNxf5RrwFnYLEqImDSpF/zn6/UEo6wMmy7XtEf04hvlKpjwAv47Y
KYCniO0K2l1Yq5dMwAi9BzUS6qFcTLbgUpAxIh3f2kc1bnEArCQ0YcAcNe75Gs54NjB6IwRoByoS
1UrmtusxfBzi+knE6ZceDPQn/L1QdYNAsHrsK3l0lWxugTe9toFH8Ip27c1LrFu/O2TgcB3Z4j0a
bb3mfLLC3UVEwVNIWo8uYRECXZuRgUmLtTpaNDPxLanD1QgVfMF7e+PQ88w5/kLUMcNKG9fu8Jr2
0z7FP2x6n7Kkk9jV70qE52Gsb3qPa9gFKrlgzf7Kk/hnnTCaazuARfSg4OnTyWCYvJ8IpGV6ftS8
zj8wPAKtDKsEGeWdeEpnAwmjqFwirtOKNl8FNEjCrO5I/PHF1sMr18sRtnZ77N3y2Mfhk6qGL+ys
d+mMhhKCsLEAmerOgRCR0dZ32+qpdLyD7VMmO9i5QUFXq7lUgWmHJAHDhXcuYhBmmLUcklC5bHSn
la5+uU19H7diFusDq2kUBwbMZlUC7IWw7nwBS2PuhLD5GUh4AKmt6LGyXUIQZSt1JmfZMm4aUm3L
vchWQYIBi9gSjO2d6WT3JmFnXnmkFOkOaCjI8OKczi0WWYqQjqEsDrbhrZvOvpGugU9ABsEKBtXK
NRpCECjmFsXI9/Ty/KuX9s4tbGetyZ4zuW8ssORCcY/Z7TUNgG4LWxUG2S4sSSPKMtw7ihuy+iI9
hV8vS39+x6T3iIy/N2RzLFeZ72FBnXCUhPkXn34zYFHhozlblvvkyXFJdDwledKeJIphtzevQhSv
RX9o7PqR1Ka5xWYvmJySf9NUO8sQ434y612TXPSUEg+OxLWW5R6+LUk03M+NlZxcWCUM8/d9DCqy
SXmyYlg6dfIYS/2hbjtIxR0xg1EGEnAA9JaTGuOcIm78sHA3LbDoqeM0W5l3BVR5o7XXHvYXHkj9
woieOqHc5aHC+E0nPYKs5mbvCPp1KF7TzUyKkagq8IsmtnrPuEXufVVUJ4vVyiT4NnbadBWXgATc
+aDrdeuscw9WqW89ZnlVaeuc0M9O2s3T/9pclceshu1Bj64EgLsljG7dYFXFmBCMaE1AYIUhNJIO
k4js3X2TcoLFb4rK3Ab0EgmAAgW2PJK5CNMbc44HQQ2PtVN7d0ALkUegL6UaogVEv9vUyR3eiAga
nEBvOdIiy6yZTlw/DTXBrthU1kXTHXoondyBxbFSD1FlXRN6lMzI2hVKpGeGJSxABYULPyclTOt9
+En6U5jyHNvDbyPRttZ/cXdm220jWZd+lXoB5MIUCOCWo0hRAyVapnWDJdom5nnG0/cX+nN123K2
ctVld11UZkoUMUbEiX32YI3GeXYe/RAee2lOb73g65Oy2ZidMxEvjhrOmOlwJUpzGzdik3U04L0h
umCZoz04/Sagz0/LrgAHte/6LDS3eLWhkxFfcUZiHRhzbzN1P/SG+cEq22dhOTgLRe12rjySeZx9
qoXrdtIeTQgtE+5gS8tJkXd/DRAk5tg5AoP34w3UUmuRJvojrmoxXIr0OksT33SbvIF0pDx3GQpj
4J4RmKj4SkzIsAkJxmZcSV7cXKsQwXiTva4aajQvBB63g/mSOTphp0Z2iw550wtSuSIMEHNrXvka
fwZYDRkoww1H4M+pm7V+45X2OZoNnENwSWAGuB1mZWdo4M2H7SwR4fgrdAMt1RbVkT0+hGE+rmDQ
HXKh+1upp9bego2IM4X43kYvFJctQV4jdXxam/uswuSgtEsWolvbCFw0BfETRu8nLRX4ZEE8x9Ir
eIDJhEvcSK+iGBwdFuXwRRYKmeVMey6QxQM3MiyC22WS1fGhNoi00cMaZ7n3lNTwoTZx7PSm+QGq
B9Xx2OB6iioHzlz5VNg47HoBI8I0TqbmlOv/nrp4F32vsQ65tv8PcBdN3fyMu/gIf7It/vMUfS9+
pS++/9Xf9EVH/AVl0BKGA9WQfwg4in/TFx35l2fbjsC+yiRWFBXs/6YvGu5ffFQQSaw7urAhvf4f
+qL8y3VtVgwhpW46liP/G/oixMff2YvQF11b2g4iXNdyXamIkr+yF/OoD/o0BlUnFW0RTwoOdlZT
oe3Zb2KfVu0QqO4Em7ukK9YSXTQu5A9cJqumjR1JsIFxuEM2dGNLZ9cQrAfjLv7pdP6h6p6yabo1
fWxRMDqYYSeaJRadrtz0fbefCmeFbmAtMCJ14IIEhIoZVbm1a32VDpuuKQ8hvkopDn6VXE9J8Whb
chNa9rYYYD+TQjhDEU6BHEoMh5uq3nszBlYqYzJN9xiFrKRTPDpmcmAtXSPluPWJ7J4FTWa8B6kO
yUV172Vnb+kuPKJmfLQHonej4aGd75zWPYxddhjC+ERI1WPvOrscs6QcOmPWKtHCOrPFqgJ2NtP0
EIfzre/a6F1YH45OJ+6bbLw1cRmCtkkCNz44j0hwcATq8YSlii4plIrncYrfNFNuLBhPuUwPGS5t
idnuefgH4vrWAHcbTxse7KchHO+7ipTAwcL9nxCWot93Ubn95e39m9z6K5nV0j+8DGyfXdNwdA86
Kwu5zWv368swlHi3+ORwUK/uIPcwh1PGi3BJ9bQZLWfts6QIHVIFHyFWbRlSEDXlk6k3y55zTwlH
0tlTp3w89XKMd0r88H+Y7tFnP0h1CRDBH6AZN+2Z3blc5RUw39ysPr8OdZq/MHKFi4k45+8YpjBM
21G84F8vA0c/rc0Qya571eEOXLECRrmnVnsdA+cwKPQxYYPy+UHVl3520A804M4bqYj9NFhXbfnU
2ecRJ1ZEXtPCzbzT54cy/nxOrsUV6ugWmAtsWw3qXyjHYPL00dBmrHO9UlIrFK3DzjMBC1OM8tWa
kmrxtWIxMbXL58c2mZU+XqfwLMNzAUYcR36kOzshUUpzCXvD9bU9zo1hqu/pErZ6uCEfRQ2+25kt
SRnQ8YkEjuHWXlAa9XX3pW6MdefFDzVrMMqrU2Zeiqo7hIqNXB8yvBU+P1dD/NO5Cs+Gj2yg/NLV
ffzlPjkF62YZR9rKS4rDyFYKKuA2jglLFu4pHOdmkdbPTErxIgVvbLwzetrvVXvb1gQ9jcm/3Lp/
Ph2XVcCDtY4v1YdXJBIAX4Qq+auKhCzLlhg4VtElHOFnT/W5hDu5wPLaT+UDAeerNM2uDeYXLTIX
xGfX3qme/+X+6NL78w4RNi5cgwXA0KWrfv/LHbJyJLmzTQ5dRDpbUL2U5DrgEoB7dyC+tlhhOPE1
K7pTITaz7SSrefYJVXUEjmIWe2JZEmTIe1ZYMAntr3N5V8TJi23FMKLSQ2kqeIMyZKHP7qlx7WOY
6WvoszgL0t0b7PTnEFtLrNb2rUGwVSxORiCPLrA4u6BLYdGHyQ5VJI4egl4vuLiac193r3mvveiN
fW/lSt8xH3FS7DlFotwWRVhdBMZmo2XcmS0RwmF+3znOoZbpJdfCa4ZfHIT5b+ArtL4ND8eeGqNR
69kwjR9CrQ4mLtpVU5+xizhMvnWc8Y5Y5HP07HGtSUQJ7Tvv11LU4tgRGLLoBhuPs+BL5xyJ7SQX
nh5BM/mrrsMLIsedOnXuC2yMki697+zkqk59aH180bmyxghuiTdqPaZ/GLdO5yDKMn80A3HEo3EU
k7Njd79LQx5PUV1mGrZOIe8ljnbplF16XCYW9I75v9T/NszmnUaSxjJqkK7Q0tu1nJtbJdvKIEAr
mwp8x125c+vqq+uOy0kn8ytKYTgkguaQh8AtvGhTSzoPFCruxCKO8ey3a4jUkcoOLPvsMNXZCiHU
Bg0Ym+yBuEcztu+MJPhRGKyYRnKNKmh9ptzaFRrCAaXuMMvdmNjHLhO3Zlk9JBM7Jo0FE959REDL
Tdu3ryW6e38O6EaUuPmCb3VTtKzI+1mASbRrAqNe9ZKU+8gO0jW60nHAuSkntM2fY3K72jetIOTF
E859ZVEhzML5RlZvu5CJvusQgf/PubrmuO4LHFnaosEBroHErOuHTH5DKLDXMqjF6IKhdnX4PFdD
9RCAl4UB4shC+aNkFzwLSUjAyWHKDlYlH5r0mmFLgFcjbHfF3CvYzBKytpsq7wHT2BE0hhcnqtul
xmZa8gbTyT8kBFdCnPFUgmYGBIaWejEbSOcAq4TjmDAGHIjZIP5wY1bUj/c0V9jIZOPBI8QDATm+
w9I6lkn2PiqG4ftY1z/4RsIMGC+yOZfoSRel5Z36AQahCxBXqieIRxaUEPE6EEscYuGoxhQ6EILp
8V6QdsLNN/lyOpnXDokJ/kbGsk2nFWKxcYFhxqUbn6D3nfsSTp0dctU2fWxcwnkR9RZ/Ws3p2Z0x
p7qyGMhR2zt98tZa1Td27OlqarSf8/gMDyFZy4YpUM21E5XcEKSXyQ6umScIs3S7J0Nqj2qMVXl6
RXILXuHs0iG7QNvgMmj4thq8FHZefsGAI73C5fVMYbb1G83PD+ocp5xRZvXkrBr5q52nm9qYforY
IuRFnnoAo8aFZ+dSyzF16BXfq3EnKlCFXAPB6hdWHT96YXum7uNNpjkxeOO3wq3JglWfbovoix34
66CIOS2muDC94o9Cxob7JNjCUmZCAX0/tdpPL1ZvEW/d3vqBPy7whATn7+QB79yzmlP8jJ9OFdh1
C9bSpPezbR2rKr3qdXpQNa8ZSqyrueF0pqKlVg8woIo96BjcQuz+uoHTH47FOL9ZWcyyAbhCaLzj
ayfA5m0vJHbP8h5f5QvyfAzcpi/6zLepktovHdoCPDMrk4+Vs0l8ctAC2mVqqtfj5IoT0F1XOxp3
E5CsdbHCnOMnNN7LTuduuPFU3UgGuVE9xubwXfeIVSIp2WTY6sSDU0qXwdwvJ9M9qQdDNhkJcfeJ
WmlK02PEutwRGR3Lot6Pc0YdXG8MpNLvL7AuIpz1DRaTAoh6QtBZGDywzqnOUcEXhAB9YA5XQzTP
Xt3eFYNYhvr8olZVi9UmJmgJ6cexxeRpdNk7D2BpS4k5KxxCcx/H3o0bYTjpRUiEPeNYYezcxMZD
72Ma0nMXNPoci6rMDnmbXSLbP6FDv86saWW9B5y81bvq7Jd8Rt0uOKRrNFdr0i9xiLIAXdFkdfXJ
M9MT7sTnlNbrIqiJXJDA+VOWXEXPOEhnvrp2UNAad/qb+jdCKE9l138v87vYuPeaBLNqwdzUh9n3
qrrvWvuo7t2orBC4UrfXTlknjupBR77Jy9C1+HfcuuG57MbbFoMGI243Rq/uqpo2XOfeMtszKgUY
NCToQeTBIWyyju9naDrBxcPLkkg4/kCPsos/0/byWRlNglY0Qsq0wVybPaPJPJD8uMSZroXhimvz
0Fo/qoyePdr2hcyVMZJnr2UGu6TpXjAkbdn2MTSnuaNZghMz+GmK1CfUok2h1uM2rs+4gV1yi/Ry
FZtnGVA0uVCaUY9eCuLjZ9qpi0kvG9lZ8AsrKK44K7/iUVr6AHfGs7TlKRuK89y9yTG6VUu3KreC
oU0WAW7Fberu1EIfZ+aRN+Zefb5qBRSi4Ej7fUnG8tPoGLfszKgrnGeW9J9G7dOebc5Dbh+TY1Un
rJD8OT4CrBaCFzT1xscqhmknF5i0EJii27h8NvdqrzqpVy/BlA8yKzVRURlPgeLDOxoTe4VfXUch
OHMilqUv4QppVUtkMgnJUZPUa2ew85XeBltZjqS3QUal32CU5qsd8HzY4q/sQXsWDbuAPiB1Joj2
jR1ehOatzYGlA6raWpjGeUgZan2ZXlR1HsfaT0QJtyaZQB2ffp/6vSWVhc7Dcb4ZOcu7KuuJUW4w
GjbWUQabDlpDstaGQyrQvmQz6aDcBKRcR69kmXQl7TJ80wAEahleeqs7F4N2jINjWnTEgNpUIdLh
DiCAp0UWcnJWZt/PdKTyO0uCQ2COf31fjzRs6XvNPY0Rxo66fvXcAdZ5fiDmR0XaaWttNI9Y3xZG
gGs+X97hF5irVTcseSwaT8TPHMgS0BG2Kq1eDRJkBFfpWPckOarE3Xkx1Ni5CyzMFuh3+Lc6+T7n
8mfTgH++17lFxolmY30jQ/jxlZFBgK/JedFhrfj4Wyxrkgh7s77qg5+sTVvsaMHtJPbDVQcWDQ99
gYnZFcnmzxFmfj64LwHFWSmsLXG917KmGLDw3F2SDLs0pFssBe9RgxOHr5vHNKFCqHViUE1QC7RZ
RW2pbMHgkgLHpqm9JURyy5h78z3VrDQZyr6AD9aUR7xDii2h2qRZNvA70JLi3kKYTW+LByNCkipZ
2MqgD9a+TNfvr6zRciIpSjkLM4mFE2bVRsRHuDvZhKFpVQ7NKuyJsOjxK7cqPmuH4ilw3buhxlCe
btcPWdsa5gg4WwsDdnwUkWRZtrCF8cmjPgi2aa29ZY3POx4dULTxPW6GcCoXZ9PAl1lSwaa+Bs8x
4kaE+MXWZwz8L63+Bfvle3O0AHR04hpTeo3tbKaK7bIOMpQItt+UG8sXR2z8mWQKipyowiepmK1d
CN1T2l69iZA9LL2pkOxSW26tF2xrx9g7jYezF31ajITIyoaivNIUKdwwxK2jGUuHEITtXJJ0agCP
tMxqNA4iAouAjeJ6T/AE7UL1ykV9Ni50cpsqoFlSkKDIO7LGCCW+tTMoqpMYUS2wHPoIdSe6xUu6
YgURvgFtoph3xcRq3aBdotwYrXVdNfdEhOort8+fYC4zsE0H9zPhPAvMNT1SKVakfjQrrHdOyN3B
Z/rS28S+v0+dfCAes1fqw56f043ajBUWeWZr09+swnBrQJLYQvsKFBsgdjxvhSfRN300JnLBJliR
NnsagK27dPAuU+O1ZJj6ZP6w2hlhR8e7yR772rmRHZWtlS7ffzNTMhhFADaB207acKnvPwYPRSVa
byfatzmZLLHBuCL+iJ1kn36h0qQ/ZBytihc4zQVsZYcI6/qp7u2j42P9V3fMXe5IejThilCA4dzD
tX4bhaCEdkDy2gxBFYSIJFBrbO8fp9xZ53Qq1qbPDTr4uI1vAqM9I439KQqkvVmIxWvv0ISK04va
vlUUj7R/WZGrOdFXvUudZ7GhbeuKetx/KPv6/L57A4M68iLf84PVADV/4Y/+NzYod/SAuaqsvw5Y
DKipbJqhnnce2oH8oA6RuYJkwPiiDN2TmkqkhQ88t+eGup8O9N43mnMjOA21Gqg3Bi+br61+I4n/
UqWtZprbNC32+FwvmKQe1OZCwRVTFtzUA7P5zLuJMhhxYh5exya59hpXoVbAIdAKwjdp7w4BiQAt
cYpaHl/kmLxYNiadY4+V1k15zKCANVWFrNHdWuERzv73SMN1UyV0xGQF1OW2BaHtS2KDUZDCckXf
jGXw7H/XW/eUm8FyGPM9VlL2ogGEg4VclsNrV5qPePuuY3LHpB/fFG11o+PEWdfWLof8kkwa4NzM
otOMyLV5t7azTiu4IVI77vFhrSNWWpKvAs+juk64R13ENqdR1Z0mWc+dhaPZq7ZCTB0COjp69dR3
WPjp6RcwYSZHLNfKbFVh076ZRskKwpP2s+csDw5d3r91REsJY9MEGfSeZmcm/XNvG1/BFU7Eye8t
6zAw/WLM3nCKsYatqv6DNhXRw5VYmgOFqj2xPpMk1pXl95ywU2zdKbISjW49kIkJWLrwGZrdUDzW
fnhJe8ZAEmSPssZpiPYRzSQsjFjwpjIkL5t1Mqmja+wg6k398UZW3XPZ6Tfv76DucyxM6M+Tk1yw
FthUOFIwoqgxTBRrPkn2tfczmoKXf0GOPrYNXOHRZrdIMXIYtFIqlPBX3CijM5Hj9UyUXUxGjk6G
j9ROCgCown7nty0Fub0lQkpGNQyZGgfdSGKyP7LH0Qig+fx0/gB8Hd00TNNUDQwBJdb8/WyKUrK1
xXNx5ZjsmmEPI3I28EYKvwUi/hqXrIpqFHx+UBoyH8EzDiuZujm0wV2wPuB5ZmeRM+BDE8zVjF74
SMJopJCvEVIIv+N76cTyKjpCzYhCnTiFdiSnFISEGrIDiFFQ0FTBPc9YxXvfvdfYi0z4M78PYTG0
Z7WB7+L+a8W3GAp8e98RKmm92h5mZn9nOJfJSi6JRlcEQKnGAzuT9RmBz26C0JiEzdljqkp6lrpM
Zgfgil1VsjOC5uKHETOBVZ272UbOax1H9NSoP9nSlpTuajdsqeJRlfydmkNQaJx7Nh5OzYZcNOtk
9h4UgqDNzr0qqNU1ajQ9ZmoYhYt1XnW2ycoAjGBLy0jNoJ03PR5c1EPSH5nH9NU0VmdlLyYLgioD
/4Ty5wzaeZ7ZLWaWe8zSdZVEFzOqzq2mH3u+k2C9rTfJ00AvRJHXzPLcALWZA6evNmbqz5uZtTio
q60fUSpL1bcYTbrMZXB93+Ew6Sn7BbIC1DIUZGgN8HUkUXxdx6zrgU8ZgvPmsqHqpn1vH6eAiUTT
T8w0NDxSjxg1M9tibEeyMiul1lIxeA0lcZSwoOgkOCwmR/uqOQhgveDo58XebHmEUVy/pBNbkj7F
BIJnV9M4mQhQJjv8p9qAWlypQoqCooTMytbCAR8pgLDyNMO9gZSGWXChntuHq+ISe83XkPn/XwaV
8d5G+K2l4ej0BnWhk0oI5P8RHB4RBHXgk9RykrjgwljhtkYiNT7kGy0Ua8JIddJvtAfPrfZJXO4L
wjM70LyMdcwAvJv3rnOpUR0M5E+ZOINBP1kYBRKusiKusl/Z7J9xatjCPXgaGo24Bp5Y1sivcKqf
1PttYvTjivihxXgkwkByIt69qzZ6vXXiBwO5q0jc1dwE2zbFxcODtO1jVw5NPXx1GZcUfJijPKit
5hBni9DPV36rf9ciZVtUP+tevOswXW9h80h891g4Bu/UBDUlAwzvQr/tsKbtBOOzGsU+1MAB4RHn
RBCysGFuklL14CfrOwc98TemCU+KyD0fti4mwqjbqzUs8EsX4GIkiWEYnJVw2HwLEkU77TZs2KIo
OK5wQVoHW97G2TmxeRepT6kiC+ceDi6RQu6jGgmJIXYWeyorB1ClQWck82aIwJ+JtVqXwJFoBO9T
SowqjC69IZ5hn20iH9KEFndMFz7al9K7a9qE5CPcrjNPX7Q23n/ot0cW1HkfWOI5ENtsghshbBar
yvMYZfZPUoGwQCh3ZT3d9WRrx9W9NZLtbM4IakeoOGSPOaN9UJqmBK8YskfvOmL83ifc/1+Nj0yT
ZgrGTv8X46NTVyfNf97yH/9ZvkEgaP5D2Cf/1fzGJFBf8TeTQBp/6S7Neh1mgEHb3+BXfzMJpPmX
7Zp0cSwXmoFuO/zqbyMk0/jLc+g3eZak1Y87EUvj30ZI/MpwTWm9OxfRKv2veAQfl0LhSUHzTCAm
lZzDxxV41Os47Rv8C6UwkZ10kKRT9oemVT13jhJUieQVHeeLY4+72VsQvHZrIVKjHPIfYAQek1Lu
frmb/9DM/tiPVWf0bv5k2qblGfqHXrZ09ak1JVmiHjiH08LmcjXokhMDhv7A3ecHs1WF8etU+T9H
Ey72h8quSqqz+aUeqjytr9vB4PrZXazjjlU+CAg4w9MvbhpYWYzqdkTOiQfJk10o9bB9jHobr6hh
fLEHgsBaYX9hQ3aaNG8Hk3o11/ZVTzTaFQ1CiHHKrnNjUJSTjzRRPlJ6adbXRsQ3laOxsQWGXWYW
5FjpwxzI6+8aco1BWNmqnNjhpSLem/3wXfQra4weAoTVy9gq/qXj+s83nbWCYsgQ7sfGtNljP9hX
4EUFfCYkLRLAWI+vNaK0ol1+fs9VdfXHLcfxQ+gWPXDqvw+3nAjrqh955fDbbps6Q9dP6hbifZqC
TaVDvfz++QEZEn8c0dFpuls65BvP/PhKQfDuLKFzRD0q77xGuwnj/LHpp2STNv5JxX0XhKNTbjYg
meLGxmvxNgrTh5JoNxDW/i40G5zLgchFdNslw1NV34VBsRmD8QZjedicGmihGhufn/gfJB/ezt9O
nPnh17dzaLypTxSMRyOAsNzhhdTuH/FM849kVdKW24iehLkrYJfEFW2gsMeHClU9OGMlILsU/1pa
/NOdVJOSa7CBcM0Pg9OvskJnpxJs+qA4MVEMCyKVsWfaE070I88FFg5sYetpfDHHEeohjsWdR0iM
9lR32r+wKZx/eqyW4rw4vEwCSsXvd6eYxgjykdCU0vmLNDVqmvDgoQWYKnxDpN1/HSObEoB6kF5D
RAZQu0kSD6VB3J4LzOg76T/5LeYwm7Yj+KbP0ouu2+eWItJsGfiozSC8DsPOgqFfqDQs6RBKTuqi
B85ZTS+A11AX2fazYWcYzyrzGxfSsXHuoyK8AFqcdK09G2aBCCBLXl0LTU3n3ncyuYLIw2Bqn4rO
fNVy58X0NHZY92mL7ZtPpsxGYLwWE8lKchEq9hijqmrKv5aOLlnIw2sn+xenFts2FGe3Uxgx8zZI
Urj6/CX8uEdT7yAcN3grJvoI2rC/3+XK76IZDiSx91P22mkNm/R4fjFNdk69yeum4GOsJ6Z/mSWM
j1yZ9+PSdLN1Q+qe7nwguMmus5qYmQHMgbAOMvMUhqQbFkW2vBk8B8HStAyzfDVxZz6/ZOsfpkPJ
PGjqsPVsXvUPx+6juaxyUjFBGkR6i8vcqotdYnYpfUU9V5j0dXeC6MydIbob2Zyk4xYHf3ybOuzV
fTT2G7MoKzpt6JcbNvaIEqaFZZf3WWyu4sFkKn9IR/IMZ1DMmDUkjdnqks9WIUvUH6IIF5bQwK+9
m28RtiXrqa2JAe6nF2H0/DSn3P78kqE2/jG0FTNIUnR4WIfI99H2y0pIJv1gTrkINhDMUEI3GXm3
d53dkyWE5WhpyZ3T1mdpsBZainnT6f6l17aVy1phzmIHr/dVc2AdRHX9bFA/WPJS+rW36caSrkeS
Pda22FZ6+voO/1Dsb2b+C5N+QoRlfYMt6qVK5H02tCPiUMyjEQ23oRdvzbxAOkKQTkhljaceBOHC
3Ey1hn823uQNXAGoto7s7tDMqYSY5Kjp1b4aoh+19NZJ6hNpjPbDkN3K/+7VWLYlbeOuLI3WM4jh
yiDESIQY8vcy3YpcXlNbkG2WgA55sArYBoW3KJdJg4qxURt1OZEFYT2xMb8nyAmkmYYjyh/71CBs
920x7ijb0BfmBeZu7ryPde3NGskeq8wN1q3+ckbGswjR/AAZWzemNrubvMNcn6TrhhAGbGkeZZO+
Yg+41wMfojVVSSJoCpr7GvPTsthYbbtqe1Lb8qeQlJTViDXfZhxZFEJP+WYglRgZL7UjT3XZI3JB
YGeELHAaFMC4Z0mrgHWEZmPWD1nQBmtbCMhAGXM4fpMqXZpsKMf53ibJ7SQAYhscCRPHXyWlSwS4
nj1lbXJh3iDtw74l7hAI3CWzy7GOn7+Zao37vVxwwWkAh2wX1IqS+Pf5x9ZtP00NCw4nvuarJsCS
xlEGsVaRXJgizql/RSI3v9cr/+2RmXYs6SEIo1jBevT3I7to0MZ4avw1eapA+vnR6rpDXfEeNHJc
CRt6Co5IxsBK8fmBzT/nPhgnzLUQ9oQw3I+EM346tHgGefTq3plNOnh251/Zq9/LurA3wsATfUip
OfTuzhbVsWurRZdlIW2fEZ3b7E5LrSEkzkZ0QNRSWT0O8HxMc375/Ez/fDicqKM2D3iTu675gdCI
Z5VbeD2elfVoXhhZtwoKSqP8uUb6q6AXh1URF5Z/uUF/zlW/H1b9/pe5Sp/TvK/jyVuHCFaBTaeU
sIr00TXq/t+OpP9ZrnIsdltY3Kin8XH9g74wNnWNEigIx/VQt9808SSQ2dn5tKGvsYvA78ggYh1U
JoV9/M1LupUYxg17f/ycDMYcfjr4NQINjLg6E7tqfIvSbNPXxdcwRBoBojGnGg5EPdiQLlgOnHoY
IYYdsImg2Q5EurUC4wVNJliIJb7NGoKsvhxL4Az8ouZYh9Zbzw9mFRFSK4HWHHhWfW08V547UsLA
zBkD+yaBgt3CbjVDLPpsqIAdQkF3IztrN4ZFusOZ6DHoiSmbqqOZdi6cqB5DGex2ZHdNCD1FRckJ
efY2Fk3HqoxjUuURQgCjd+GmG2Z7apjk0Ud4uIgb2ryeZJIWcGCK0BA0L7MftE+iOnCW7PEGWnCg
KMJYWmKth/a2DLwNfRuabCicacFSy4iB6PipcjEua0gVFbUGbaxxyAGpdqk+3EYtOmtEvCiCKJOR
uIVNfxpzwPe6zl8zm8JrwgHID/KvJB295CNPoQqwxgLTPHY29HgfXN8b4ksfJj8QfWqtA9l1YIGN
7lLbK7ehqZgAiOYBaglvZftVYLK/BqTBHhGlILJ/Gxa+Nzz1of84+czhfUkbbxZqJ9WAvUIbv60L
egMDdhUDEh83izeWdkOMGQxIEVyaYBpor8ersNJu+ynlxnTRNSFcO0rPEXQZbkhMxDxxma2n7cXM
uuUP9l3Ycmm1ImA043Tjp8R0ja6+9xrrUeFJZITcDWb2mnndyo2a56ojgyafzQf0Yl7xpPkvUSPw
VBQ+ykt0baV3ChXpkzRkHkGjE+pVaBEKqU1HphpGA2SCxGn1mHs0ye3s0gwFLi9hx/NzX03NwCd4
5EE0ZvkYEdzpRZDqW3wZPWE+J4X2hNb10eVrAeu6S+cEa5kk23ac7WUftojgs92UNl/4wCvRDsRQ
jdwZ6z5pPee+8eBa4HxMqWF3GeZN1Y2m1fCojQ7TMBwA25Bp2RvkfeWapNX1d23sE48ncGuNcv2h
0bJVbsg9Cp1hWTIoFjQhaUrzz5rlL2pDB8sXZg88O3qsB5IdliF3isjZpATjhkb2Gms2gbHe3qdH
uVAwteKdUKjdmYSwMH73vQZ9waCJFhAEtRhzSyybPPkRONG1JMB8W0KsCQbaT/BpvdAIKOpodtox
tZTT/8yN8TuG4kiz3ZvIoCM9CnbFddj+rGATygaygmxYAO1K7MyJZlofOsQWudiMubpyGloRRI7S
bib0KwtgyadD9ea0dzjDEkBKPYmNAYNzQG5WTNqT2c4dWCE3Ap9d+v3dNwEnZuhN3OVnLcHQwMdx
eLjziVBvrFNjuLTtgvhS5ESthhNGiUM64a+j38qkehjRIseB+NE2fnujmJzvTLcxpfDTBo49dODq
/vAjTrF4tUsdbGnaOnJAedC/KPFUE8hbqu5s1Q6+ivdbNA2EDVt3NnoF1bNmw2bO7V3nPTrW/Jx1
A6Jv8SgdZFm4V2GI80C6C/bxWP4vDOXKMRPluglJHcH1mIoQNmd90oU4GynPRmIbCcC600T+rDXy
FJAF3MrizjJhWOjyDgZx2+C6pzmqG101CyJXZ8Bd64gRa7RNZnGr2Qo1IP+K/QuOaTU5Bq7AMCvE
NK2H3pzGw6rs8sdMq6atm8zWNgpozLgPbTxcKb8buAjmC6Zsb4rDaaUSJ9s3tvCcNF2LNZDhIxYw
e+7jTZW439DlB2x+vtBMJJkraGE4tNGzwFTE6Rg6hGfcw8nhjlU4FnVKPTHk1UovvRcsO+96SVe1
TZdOy5hwlT0HPRMmDdWqZpK92HO6pkcVrAIf1U5jEtKLurKHKzXNBti4g/w+wbUN168HAfNJKm+F
XKykC1BvukwUzhQ9j55/44R8yzAi2S84hSm9HQv5Rp4xjysKb10NiWVbpCQ8kIejkR6n4jHZ4otl
JpzNZCFMzLTsrYHBSeLl0jHR+3Y1w9I2GIWaWLLbIIwWEfhi7FZ68kwwNNJh+ztUrBmSD007ODtb
ulbLqpxviqJ4RvSAcF6V7VjPLBnsr+EoN6WX7cusvNfLUcMJk3zHgVZOIKrzaOTPTQB9RE+7bzi8
P9MNu3ql9jNKG8YT0TqWaLb4q+07bF4Xxhhd8nq4BDAqmrm76cf5Bxr7HxY9z4UjsFwUWr1LBnVl
ncogdNgD+ifo7UgtPKYexxtu4vZL1ZPUoIBWL45JDjPfUAzrCySSF1H2tCf1PKHqA9rPXWC5CbGO
D8nn82LOsf4otWl8AUYjUEPdxv9+L6ty35qFZtTeeghGGonuhnjuJyScL0XCrmDGFpsA5++pGbWL
KJRbx3hLJh87PCm/goFmJnxfyU0GTIsWxKLCniGYNHZ5mmnovgHOvYQEAS/fh9U782JAO5kkfbMY
Ghrqmdx1erjraZv0DMzC2hK798MU9bnTm/NcOT9TA+qPV0GlRDkCSMs0l5X9nWPzI2Fxw1JrPth5
/y0KYSFI9bobcf6cew7fXC2nnpZY1KKXr5euHF+h+q4nRVpQGrBiKJ5R7dN18Z/kVL5+fm/NPyEF
DzjbclwEOCD63oees11Y8NzyQhn0U+A1VzywKJzgcS7S1lvp8JNRbbH7pXZYjvDw/aB+lLENQyhm
suvhRtq6PMe0epa6NbyMGGZFDaTzAZ/terYe4zk/kthxNCOYG30Hj1Gb9PXnF2H9w77E5DC2pTQ5
Cib4/QXBYs1tUQx764oEo//F3Xl0N44lUfoXoQ+82cqQFClLpQy1wSEFCd57/Pr5glndU63uqTq9
nUVKSooigGci4kXcuDeCoq2BP4gtSw/rkjyiZfAOJO4x65z5Mtfand486qFNKyAxsF0QiiVpspmK
8egD8IdnInuUPEEKqYEehWvJajuU5enaF8Wq8tkq62egkNsYicfBULZ5Rdj7108kxZcfp0uYlQ3N
IZ1pG/z7kempI+jZfPKL1zBA0z5dqM+10d6XFtjolGP7BhLotI3eF1i9a/gtrmVtX6l69Dpb4GUb
DcOCbrMB1cWvBCHqtW3EtNDQCvnX92n+l5E3DItDCH1jFAvVHwctn7bvgfQESMCSBJC0RbWVrG7Z
YZz4QCVCAg+44xo5xDDCJTkhMYLfK/eZZf0iKw722qWEAjPoxhkA5LfFs+QyHQ0bBB8AdF7oFnau
8qWP9VNn+KDWpzvVK5+Hcrgj55tcUNMVWHkJnOHSbVP/SuGI2XJQcdAToMPB2yoJSIWFO/Ly7G/2
z385hQFaoW/WNEn2ej/rVC0n7Vr1YViwiNmXqrxo0WiYdYKKkfJvdvvXw/1fVwU4MOpQdPJqrszG
n86XkGvlpVeyKuIQke8Fw7KQ0bMjWizyI17CuZwbSJzFNP3vF2aDGSpFCuLHn016JhKBkBIsDmc2
MBcegmdXZp68wuq7NSf3JSyMqyWn9AteIv+bhOt/G2EYtA1ayjD/zk8DtViJQgNU51wP0nMjgPiG
nqalJ+c4wYbsgIz/62dFsOU/9560sOl0bVDlPGdB/jTKZZTU9G+0znVW4x4Lj5+GIdzEGfLR5hgd
FpOStUYIdrb2febR6pQ/nm/i/9vatCSh/t+16dev4mvpv7LjvxWj5W/+qcrj/cOFa8LxQECBD6GM
83+L0cY/DCw7XphlL/lfPNgfxWjN+oejuawJ3aM47hgSOPxRjFb/QVMTU0d5Dbyq5Mr+p772/3CT
WGEqvCSU6GIAEnbOzP9pTahxSrw118sVKpvuLdCKUm/y+7wr7/PMTx96ohC6s6p9oYIqto07X6i3
I8ETGok1Plq1/xSmiXvbcBBVEQF9j2d7ZacAbHUB7fraYGwQbgo8Lysf6DCa9qSNR2hz/zTsj7/T
k3/uyP65mahJkbgzDfmG2/9prkj4IP/lhuj/JP2yHhR/hqKJGm+JphM8fbD7DQuMM3990XO27c+p
Uk81OeEYnuehrgbQ74eTcLWuBfenzlfLaMIK5NvVZkYV9gIHB2FalevSwHcdc4i49RFkvUa54L2p
+v6JQsvWo//iUk2ir7qJ/cuMQXyJdE6C7qigmzYNT6U5u9c6WhcLt4GS3FjsJ2K0v34G7T+CUB7C
BpltOqAmIFH42QReowDQmFENMBFZsgX1DVdP7s9f6hoWdtsCVzXHpr41S0UDxtL09zrJjtL2cnoo
l/xucZfkNqw+bQRm7sOco/bFoDVfoU+325wP+VYrY9i/ZpLcSwF7r4Vg5O78JamViH4sjlCDM0z3
XnJGE83opU9fo5InAcKJzoU+GLBRwv50XVDXuT1/6XLwpapJBiTKPEQXY+VVgV7rIpz1+m7u0mBx
9WW1zMW8HlDMOxQuHVZ0UtbxCw1p415aVbRlj4Tq8DmkBXl0lvtD4fTRjrXzgGipcdSm6piptnlp
NrryCwzCdx1py4M66dV13MN+M3J4vq9TMHP0s4Ur224OAyIB727nxVdaNWJNh9Tfxim9Dgskffeh
6rr3flFAUOcDOnDdGSHggQKEqnPA6/vCgACY9IRqUBBPaZF57gd3T55h1/VWemtVtbnqrlstb24L
pNreRngDAN5dRUu0g8Se6NQxunZ3/pKVNPzkM2D2kDgOkl2+WNXc7pQk5Y1RKl+tmnwPpacLZ6Lj
sAJYbPS+f+kAydmdv8TIWv/+6fxfRTH2lhtD56PQcFxMNr3LbdlsyGreFXk8Qm5k3ww52PTSzPQn
rSudC6ObSljriuUZZNQui4evrr+N1Tb9lfVMSa5zX/SWkJZBSqmzx1ecU07Dn9rdUIloH2gnKm+h
ndjkFJae06ymWSsO3ywKyMgFjLeh1kIu4djh/bAxUfM8IDF0aZZT8wbdfrYNh/Jiql8yWo/2VFXn
i8Syiq/i0hnd9Gv+GwCB8dPFspmAEdkOLhaMj/UT+cApHJir2sCZUSk99On9evQL49AOJMzNzN9y
GD+kXhxurQw6Cx3GzBTAysqJkusMOvLN0qX+huB8uFgqRGAm3enWKF54t5muGZd+WcDVOvr5ld6I
pETUjtt6BplKgmZ5QmbRuYyQet1zvII4IGkeSiTHUd0iMfjXVuM/LR+ScRyuOJgYLpjen0n6hjNL
WitVfaUXEBqD37C35y+08aw8vxkvjbQLH/PUyy4GtPH2OVL2+4lOCpeOCcnHEdeiSdI5F9HUGih9
TfFL1tXKRWr4tDq1qFNFVOroRl/Ws/BUxY1p/I3P0H46DakzQH5BuRkwkkVy4N+jzlYJOR6bHsW8
oYluloVjtmct+WaCHfliGLMvI0o08iHZOw0g0FcZ03U0QMM+Fq2yDVu/XNEPNK2UBJFnBan4W42+
kb8J2sSF/JuL4R51D0U1IbAgEPhRjbObyUl9etKvSGvSVuBU0fUAhdvfDMVPzMG54oLxgUiHutJ/
oLLapJs4BnCVMbHeazT2KA+QIMMomTw0LSFrtG0Jgv4VKf0Xly2ChH9+NCIi9gl4dFsFJA95j+yl
P4UeyE9ATq3P1RXNQdm2CKPwISFH2jnqvT89xCZrqu/gQSGXo1wD0Doh0AIUxFnG1xAUSLhkr147
9NL1snaNfHzVEgVyG47JF1An+Lu2KUh7NQTXPb1d6hQZe3My44eu8tZF7KWbsR7UdeGY4R0eiqM+
p6rZWNo1pQ91E6vhcmu0c79d0uybfbSlr7C9t9SIdKjX35z/B5b/ooUa8UHRaIEdSkhafK95Gpby
118P1s/YncGCcsjUQQCx8Sj8/TghsYJDhZMeCVsjJ/UcxebduMSXnZ2YSINbDfBoMhVTlIyr3EGd
t7E07CfYm//9Poiz2C0uJ0Oc349KYOEsyJeVA/RjLiX/vrxsKg9VZtNNXhX2Dw0e1pOqe2/dYj4g
1lY9lCOseX9zEz9yO7ZK5oCQiyGxNM7mP9MiQ5dMhVnSnaI69XSpT1q1HbMYEJFXLPfRUrS3rUsb
mFFBi9mODaxAqRAjQ9BT6HmxAbZUrYYy/WUNQ7OmMDxs/uYGTQL0f1/bcocO5Uv3HPfbP6bLc5qp
nmCxvCpoeMvEOc0a+Q1YjsvqItWkxSV6oF2lWOEaluu6cMe78xejyKc7ZwEY3qduBT9i3N2Nr+Ns
0rSFLNh6NBPAZlm6XOTeTK0vG5bNmJOsSUPtsY+6ZUXHDayeGYIauTWWl23vf1hkKx6xuOazzeO7
dh2/64D4e3J0K2fMaPefOohzUbO47kY636remzdl0sH8plaQH1KNgEAUtdkQ6NKqoa1/BWdBvVdM
uJRp4YWkCugWgHRNeXSskmT00q2hIYd5zysX8CTFZVpPbPRxdDb5kHqkf4vsLmojisnQOITzvaFp
fIk0hBKN+rIqIY4lsqgpIGn1Nd10+gYNiy+/WhCmGCLlsrWNx9CMyer6KTzAczNqW0TZtmOjlPuw
9D9i102+CjpEymS5H+tu3PQ+0DmjgNpaVmuYO1Dz+cQsI2paF5FKjdhxducvJgKXeZbAyADk7n4s
0hkSXnrgFnP+FYoAaawbzTpN9UfAs2SI1Qub7fmIlHcLoH3EODXgaan/AMSf6mF1NgoL0JO1bvk2
Kh9rFVjB/Sxf8hTKrLDq7o0y7u9QHdE26jw+I8XTQ37eWFs77Pe08fYXnAf6zxnWFTvN19Ns3XG/
6X0MkPbFDUm1O24wKVX76KBxs03NhspSFj/WNSigiFbfB2o1yI54iJcb/duUZ9XfbMufsE/ZlpQW
bXjiJclguuLL/mTQu7brzcLr6DJlTx2z2fo1zN6KDsN5W/TGdKWi5nzlUT+DNxU9Y8934Ll37fTB
SqANTBvlO9FeIqjNHThwyb0kSLiTAUeIAgLTYahfQWYRANfFKZy69saZiiBn2/+diRMT9ieXy2MA
sSBrTIcZTuk/gHA18J4+hjvgarTQNpv8Xx4FpuukQhivmQtvU2kLUna5ZgYhdcGbZKYWmIZLueNg
ceWO7corLGvHhP21UXE5mv+8M5doRTDtJuBCsgDixv80wDBLRmpt0D1htuXJgigDYUVKQR4qLPnX
HFvHbER4qO6foTf5lYzP8pZRK09eXd7qdnuNBFeg9gACHKrGrfcUOuVJifLf/7z5G326VZ5/s2Iu
82YJrEE/GjVULkv11QzLNzwGl72W3WeVHrhLdaVqMHjw53Y7fqPH+DHY+9y23nO/PMk/U4GvmUrA
EqNB5fkCyDwtURR0rh4gYXFttAUi8vaprxeIB/Rgpi1M96L9Mi/fHeXuKjSOLl3RxhJovR7IRzrV
8p1F/q/Cu0Hdb5MVyo3cYMrNynNSZzlS/Aqgp9nRckcXB8iv4UXeQi93IN/LWD2mXfWopBkym8kp
AfSRpu8avwJYQtTM79v8uS2Xt54DaFTwOiVYCPeew5CK3NSiiWZlJw56O8hiVy6CYqAB0lOJLi8x
yT6hlp/EMKAk83wkhxp4c/TchHJGnL4bC26K2HEOie2TtFUeTC8OSg68fpbQpF7fVDGkLNF0lKfJ
YR02damYGDDo5KeQjntXPVR0Q9ElbwWuDq8YvFduXp08MwxkmhY3DFaV030vavu1KPHbrNE5a7z2
zVfcIWJ2H6vKva0sgWskwWhPAMuqRxlwmRiEHn4NboR8jBrggQLdHL/hght150Xe4jfVKZqzZ4u8
tMmvtEUPZN7A+T/Q6HAhk1PNjJPybLIiZJWcF5hvXqJE8SAjK4uPFkgPpesu5K9ZYAmEU9SYb+MZ
jceCHtEyCkxrDhzq/mB41MBooqB2rO3ktGsnLU6N1n8PZXHq9fTk0HjmFAcZ0fPs5UMSNIaOjoQB
bHB5klGQ1akum8Vr3pTZvc2i7MqCRnmcHwpPC7zSe3ETEWEJaDQ9yQ7RsvxUaGEwaOa+QTMDNm9G
16QrtyzG75rZGgoWASo1Q9NvKhaDPS5H2ZJ0jV9amfvQJvF+GIqvhq2ouHe2Nr/JtRz0q33D3svI
yHocFfvW5Lgt/x9YaCrKXJVx8BflS+Zb1uS4RPsZcTyay0nMWJe+XZ7k7XKfsHJ9glfep8V3UjUn
WFSPkWWfZIzq0LmqF0hZ6HbNvCiQ77E+fRPPnaLxqTaNu2h5t2qW6dQVJ/kHH8F3Tr+HX9io205B
n0/fUP2fzAE6YHpEjWUKFNM+yYo1JmicY1qC/7AddKYf5ec8v+qtdutm3ZVsQ7lJeVk20nlQJ5/A
m4dw5ivyEdHVeVXbf+w6vddf8pLtUh+QsL3JvGVtT+wMdoLqqiu6oW9qozwV2XSUwURVm00NvqZw
ngAmBa0zbNQoX8sFyyQJkIu48etxBeb0S0ZSqRk1E1b95hB1LK2UpdJBJWOIfw6tO/nZVNu7IRuv
rJYl5FkPbogaFeZH/hYd4gAemiD0SIa6VC15LYIeyKqtW3QJvmUC5doyFVNOB5oJB/QTocO7jI5e
maesCYO2jIjSwB/zc+QzWewArR8DnWHLu9sMEh7ZI3DTBsXYfdBPFl4oWn3fCvvG+YlZNnzXSWta
4fwsV5xilXbv4UletxLWjLzPzTB1zboGqKl9QlwKm0C88VJrXXUwIYpZk+Ueh/pWgSPjbJdSdl81
9t9GTa0wd5/wjwHsMZ+UBrj2fEOGNzRe9Cn7msfhs8xop/Wse42kq4VBoYQdwNkf6Ip1mLDazgjN
WRigzRB0erLO1X4DacInvA0Hy971C4t1XgLQuoGK6YG05wrSnftmdg6eX5zo4NkhIHjT6BAARsvR
LrJTq6gB2oinJa+v1cHbZbD1DlX5KKv3/ADi7hQD7l9qNTIwxRgGd/SMBGIhw3H8NrBY8OmAy1Du
ZU//YSA1cVBTUdxZy7TymOPzemGDyod4FlPAmfmCzAxqcwh14IdinkSRHdwkAaqnp97y9zIlA3X4
efz0Uud8cdkEMtRuZn4mrOjpuR6OclcyRUvvH8RxiWIsehVP/9wtmhK9IvFgopNh4ObAIobd8oZK
wvnC4qPk1lEQeXW6rdgC2UViTrQBPGRlPcVN9VV6yzFf5o1Vx2vZKZpfP4EzupAnkt8NdoONmY7T
0j3r7Uk2GsScL3p/lP0tt4bAMUlXVdrvz+saPdlArlbUISh1tM7ZPxBgmcX4nta/HSWQjmOnX8m9
iNE1+/EjLbsNOGI4ofENAJjCeNxmspPYYfIYveEeNH8da+O3TJJd4E19tfnwZCCX73Hk/5AA7Uqa
iWC6gDhAe0QR9oDXIIyO9/SGv2XZw9RkJ48lUnfOgTr6a6xuDYj2wCQys36tHgt1vMkKdZN7+osf
vqeOeXaZYgSM6mGetQ+1R7G34XKzph7HfNMSlVg9ZIhDduIsQdauONErEshtGe4+nrI3NcYY85If
R1u3R6+HxSt+1ZSn0BG9N6vsKZQZc6b+foAH2J2jdx1MMXFKZ7m3y6RcJSluMqxOYkP6wj1wpEKn
flrL7Pgsu2pWnrJo+dbxPzM7WqlEkmBcuRoqkNgaWfSE44HZxSsEgDewBl1kpY4LJgLzncNkacxT
f4NO7krspvhK8VlGoTwMJgEdYYmEjOcd1KnfwwT+3UdbRIKaYTYeLejq24IkI5jdL2fEZbowHfrN
TpyNeD75RMv/GAv9ZSq6D/nwZCg54sLVg+/uxJGPmv9Zp8hEqu2NBEW1V37B2X6kI2+tmgjc8BRp
vgQSJCiOD6RhRNtl3kxkuGXlySaTjaNxuAKQDlzrQTaX3sX0JpS3lnFp5Q7EDn98AitQxkxWuwOn
8Dorm5dYHI3sBbnGQPRBk+hu6L0ruQ95JxX1S1qXH2TFZ02/TRz6hnl/zn6REZbnbBPKAWX90Ea4
ND87oHwlnk2Mf2v3X86nm8FJJlOeIPsV528SlMnGlels5vkjylYyYzJIo/r7usgTXCG0RO0bdCSf
K2Mh3+WeFKB5tW1CP+QcgFUE7uR/lhDvtM5HM/wxto2vo3JeXDTO8t0W0Z7szAXJq+C8GvSUM8xy
jm2EWW/ufbbrZd3BU2kMd/LotDEFMm8AadEeme9kepDnCPq2P3arQmViqvJ8s5kz7GcdviOeRW7u
bDdLq70jbcWhcvmuFSMowu4joX9E6WBOl+1bZVGg5dovE+VWSEi/xdGKCRCrkakmmca7Lj664Bx0
7U68bR9Vp6SEeMxwrYNSxdsBA4KA9FFcrhkvdP8Qo4Y4g7y6mFIHXV/lM4v9gwFIU60fXZeGAXYv
AqunnC1qWSbEjNGt/CxnjUlZXuN81ydqACXC99lQzPWuzJR32dwS/ap+sk2Bg8qVxHRNLeG3uCtT
P7qatknL4WZciJ78kB22ELWqxcrTw9vcLL7ipP0cif5spIshkbtpZv+zUBmJPlKeVDdDJBZKG7v5
LKBqGhANB7P7hIbgUQkJuawRAU34GqN4nzRoWtLXFswI3dhm+4siENswgYKsdB8ypGtbtO5SbQr4
ILtM3pAyiS7i8dIZ1KCT7UsMB2TzuaxRjCROlgtYTK9j9Rf91O6xiAGkM9DltcONkpabf77JM+eX
BKIEuUO50/ObbOe1MKtXe2TdiT2IeG6PN7lx+kteNIkQu4w6cb/qvDmoG+vQxwQEUfswjAqwbesQ
69hpjjq5H5ESsCiIjkctNU/y9CGqWoVrPsk91Fn+FRPPWvNG9fM3+ZOSfopWrT+N3voquvAV7bpD
h/rZ3CNMxG7K6M0M6+Tat5uLcSle/BqoZOntG57XNKeg6abvsVy5XvouNy7Dk7eIPpgFqoeavpMx
8/UpkDGL6XJbDPU2TJfbieJdVk/f8vuin28oj6/kA8qJP9aU4ViN9ZfvvmaS9ORD5X3u0H/XxR7s
NkjW5LYMWSmL7X8O2NqqPmW++9TFSxDGHPQ4SijxE594W6nUJCkGOj3gYW3YQ6d616j0yWIXjXm6
gWyedqH+G/5qCUDgxaufu047ti/o9X2ipnYqzRiwv7L2XXVt44y0nMiqTj8m+/rsk0x7CcRvT1Pz
WpoHJXcBa1dPQhYqqzwiZpuyPIiNbW3471DxnRSJkkb1JQZFL/7agQV0aj5k/8qZXIKq0ckfFqHx
yawgyRG9BIgpv5s953VxPxUParmk3vfiW8Vblpr/QYNdH36A1E+zQOxD32WbTtNvgPj21tnFih+l
J09vgpkQ0Z6TIEldMhIXsmVldw+pFkAR9JqFt3CdBHGawIpRr8+70tR3tu2/yOviYQf9XQIECQ5s
Vf1ojOuJ062GwaL54GTO1iX1tzsZQD2dA8PIIRpGM290Pw3ffl92OoU6VHkJLomG5bu8NXlQUuPK
Q7wMrY5TyiHrn7+B7+dVA8fptB+Zw46efvWDtkeRkXBx2rctG95vP8p2OVbE0HXiPpsp7RMlHsEq
Tm3H2ZdrmHO2DpuBqueFRqdfG8aBpsBd1LOW5PrTRm1LpBExfcPjHM5vAOWCjHfIM9Qxvtep91le
n5JuCCLgPvzK5i1LZJ9EC6N+Gr9skmfA1k6Qbpxc23uvt5CXBDJO8qrcyZxCeai9LpHQmA+3cuG8
/n2DXr2soza/WvLx2C5GkJfdg+bp6IjOQZMonwbHh0QbN1OVrqdI+WzJruoRwpGj+i33KQPSDtq2
7ftreQx1Lk6u27M7b+X5ly5+EktOE0d49huOjsvWoit3uUSy9VaSExLPSwYic4VGKHmUZadxmpgw
41h0v8iO5whQLL+pKNfpOKH0PXyIifen7BshQhbf3MeBPVlBnZJmjJN7WRQSY1KI+rQ2eu8cxK9V
w3jsoT9mb18jsz4W1ZbqYCBRZ0QfM1DJfaMi+zaNR3m7LFO7CG888oGSSxFnpDvNh4n0KPkva5ij
C/FAhvUS+curtEIvrFG1cg4pkF6TqJRkDycHZoyncQp17ZBslN0rTyzpGlPJt3CNrcVnyuvnHBZO
CoGk2/TeAnsrEdNALCThiRzCJU0oYic2kSY+8RZMemXox/N5+F+BK62GdI96z/qiHuXSVWEf7Hwb
pgQxFRFEuRyhzbuldnblpBGyNdqO5ngsEisG0rlm+ADudEDqNumsmPq+8jnMLPcBZ2i2N7KGPQsX
VODF0vZRVaZgtCISuTP+HOFn5LdLUhFlOV1aqv0QWvNxMtnfsu4T0hhgA4dWO079iJpXDhRlDjJe
nmSn4YyNHBnJub2VVeonFMjU4kFWp+xm2Q2IZ+E4YSZSz5ulS6yrObXPK86etZe0Oso7rbQ+7yPd
c4lTYCcuTinpvBz54wtq4o8p6GGI9la+o9+kkuyryP6J9S/t5GnUjctimL7dqjhB3AqVVXqq5hni
vehZvIAy77WuOsifxL7/y8FLgM+hd9f/jCBJk+9qGl55nXlvS4ZGw7OAP3XhipUnLRWPLq3pVvYP
YJsgro1To0NAXXS7WpuPlCMCoFyuX73LFqzYiuWEaRvunL5459T6XpXoS8+XED3di1mJl+IE+29Q
VNlqtiI056M3HQK9Tg1GNSKZqnyK0dBq5dNznX00f/t0SDWT/SSrE3Dl2V4pcb2yvfhGTEQVaYFs
CtnHuQn6f/E3ODXZ9c78e54SslEyr76if+brMtxWY3qQy43RHGjct4y5YT6wLN9kjch7gQdD7vQu
U54m0yFOwfa0HwkzL2Ohp9em1r7KB1tcFzLD5/7Lig/aoHxO3c5MP4uyfxws7yBPAo7tSyexEMbf
ReT9Ev8wxPP5g2Br3IwtbQ7V/KjVxaVYzcloP85rplZuZwqw8mTQmAVi+7Uuf6xa1EWH4tDZaweL
IGHm2YxoHaOeXqqW+xl19el8mbl+hZ5J/Jd8inwqwexj0yIfYkZYBgYlgunV8J5dUnkLzZyq28B/
339L3CFxjF87b32ylv8CFQkoCwQghm5gFFlXWX4HBvxKLHDOtEctlpfRCQ13PeX6Wkyh3BmrjhxY
+6j0zcH0xm855mpLsYZz+OZscmeHQ71ZvDnO2QNLWoMWj6BPmw+LbcrpUs4vRFifvp3d9Yg7nU+N
58MdIRdot7hSggTiPthfg5IgiUInV2yfdRZ7zVOE2RC4MFS5GlKA4OdHHqfmtjNiaMmm0z+4Vfm9
5HfOqUrJYi4TeBD1bW60I9iu2rfwRzwpa37BdDrlqlMoYph2tKZMVW3TK8toP1NcccMsSu6qtZfd
MFkQdM1BSd9Ombq3DuuYs/Yhh0nSVMksc2Osk54pIsV4V0fG5eC45ytJEorON6gwPlqjOvjG8V9Z
VIeoL4axBjqT2/NYJIP3BVHjrtfoTCMiHhL9KIc/u4pXRmVtZAATVTvXExI6CysDH0IkbLiwsJEC
aqpp1RTqq1XfyAFttn8f1JKo2fr4Ea+GRlMO2wTVrdFfO52xsyvvPC/n1yk1V57+JKd+v05O8p2a
2k1rONe9W39IZoCPlivAQ3Sz1Ob1VLlfkoCfiMtV9RopxpNMqOSBbbgHnBKOETnJgIKhrz8KkhF6
WFHzWq4TjiFwhpG27L+dKyl2GK1GsM89dvo6Kf21ZBrOWYZEnZ8LBYVRlrfr21/Ex1+ws+/9gkIu
iYJILGpRGwH4rmcjzy8oHhP1TudjKZrDj33KrlRfuth8zy3/c8Q2cLb6dIfXfnbh5yTjN4bnv0Ct
kVpzvac76ytl+QwWotYq0ogOoWHcXJrtdC+z37BFBs/be+EzwZ6Uq4iKWAIjdmGyQH04byE7CdrP
ex8WWQ3LUeregXgtMtsXh7Wkur/fzfq6tqdxF02ESTjDCVFysLJ4wtK8ytExg9TSO2RFft2kqHb3
/j3JlksOPSfJqMryGpLlWFRwQCrzXUo8JveQybYdr0ezfTdyfk2gb/c1+bJ3Y0hec9qj+xSRujL7
mkL/S2WHKYwXx7p12XdofPYvJWuPQ5pkdQy7BEWZrc9T23vPsjZNZbgsNI1yMukhOWo5+i+6LehQ
MC/TbLmTIlVT60dJJkjCMdebFXQFMEKEQWEaO7pKr9vZZPF1n5ImXGb/sDQ3kmuRKGRp/TUaO+uJ
407PskeLlA+UrIpkW6R0oSjlpqSrtiLtLfUVSYeiD3xnDGwCpMstZ3mQzMhMMgLsRnxBfRQwkHYn
psKuopvKiG9SPAz9RYGPWhV405sWbyNWQ94jJoiSPILd6Q56fKggOWKqrLHxRW/hexiWo6zzxLB3
1WBcKYZLn3O4lQSIqy3HsfNOFkfUBhZjycTIPRuRAxVuvVt6+v7ZiaH+O7eWW+xOeIIsX/mUAZXP
gNwEgpkT4q6BJNqt3lnR/n7TNz2aGaTbpN6iN7sqNd9lPf/L6E2Vf08r46XTuWsFGQqQDr9Njo3z
8HBBaJRyCLqRbD18BKrefmg4SLGI8t02h7ew2kgRqPYgv+x2caKT5+AAYfbfGptsVNIv9x6OyFWX
2xvZTzYu6HfGz5x2Nux5aMxkJTlP7lseRVdBUxlvaEgGklMSM+Z2/pXjKKsFGn/J10lMKkdJOXFO
Hey9nbuSg1xaWb/To3NcbGt/xlKTAV9i5NCTrYSgdu+u4B/fyc8SH59zTLYOgqH5XeLT2/JQTOTk
8ynbT7QJifmTO+skkWF76Kqh/bFwTpbHED+T5jcIVh6klngub2BUGgEGsRNywjQLK6TW5DNsYwNR
ESQ72cPZ/UQ+6hK8CWG2B1bn1XlIzDo9V9POVj/yIAE0OSIM17LqHFsUEEk3YFyqNj5FSnk7hsnK
He2HJZ8uxcGVODj5fTaWx3kjHkZXwmP6ILN5NkSYknPBYwp36JFA1o2/4HfgHILWJZnp2Q+9X90g
Pb4+v87EyjzLepF1U7jXypD+Usy3JBk+sKpf/1pJsjlgd8nn/qDn9s4L/Ssp78hfuYV2lCcYypUW
GcTycCSHqAYT0NFpb23PT+vfd1714Zv1VzxSEpKr+3p370aghjgYKbTQQCO8HzLll/xuHrVjBINQ
Vp8QpwmB+TA6WhHzh8SebfooF/ULhGCq7k6GxMJDV51x/kPHB7TSIiZqvMg9eiHpYp4FjOT5KdHY
WdFAcV70bnXtJNaHYs7HjKBfKkQSEiAbOnnOTjPCy/M+4I5kT8hdibEvHLIL7fhk1NrOjU244xDt
LLKdbXKr+ugdiriiv2pe/zNamXyHOldx7xDVxw1vkrBGxnaBiRnI5D6TbNJ4AYHY78lgsr2rWq8+
Zdqt+vd6VLX4curbvazNs5sb2urd094kPy7WQ+wjkIW9Tw5XrKBk8M+rXfKt89i/Jeq9VJSmfk2q
90NMq1hbOeDJd1/05wBFZEm8VUn9Sm73nH/3iumy09HBXN7FPf4z9Tyt6H37nAfn0tFS0F3lSTAR
RU6Khe7yNJxvmiFenz8ZVw9U7f5fZXbq249SH5W6aNOTQMIRgMdi8KxmZU7u1ivGF6J12eByjNTL
YjW0nC6k+CovnGEf+Yvvp6/nPHFLwirpPdLuxUriZCOpDxnurzeNzZJ4q84i5Lsy8X7nyDqLrhV5
d2FjBfHMhHiqOd85PnznuOWaZeDIXBa46UyjQGPQPm80tNi5lPHIxZxz08mw7pLshj46RwdH0htE
KfZaUhQt+6DM8mfP+pD4Gd3tcwpAjjurRfN2MFVdpjqbtSdCqAimkdWiZXF+ab30pXB+Wzk5lncG
6kuoxXgddQIFwyWJ5PM5vkV+xHr3mvZrMCO4R4prOdoTBqwaSl6zWRzkkABrPa2b8S91HO6b1IK7
6W78KtvpNZ6mvV8z4gZ1VnAsbqS9qywANOg3Bd6zoMYcqmagQFOvQOpel8udVPCzuj40kCHrzX5x
8jfxRhKmNZ17CzssUtF7ZI9eJcKXioyRUeOFdL/ySb/gvHzJIRtXQ0eiW/wBL0UTIeDEwhynM1oj
muKbrIfyA3Y2iRTPpkTgGinmFnB+G9tPcBqcw8UMQ23C5qRn6VZWs1QFZIAklnBz2B/zTykMzmb/
5puH80KKbhDGeI1HbQdf4DWM7QdU2U9AFGW0Qmt5k1Uz6uFbPv4uKMoHdL17N1nNtRRzwmj8sKbh
YOZr8WGCGhD0gHhw+Tf7NM3/H6bOY7txJMq2X4S14M2UoPfyZoKVFt4EPOLr3w5mV/cbFIuUlBIJ
E3HNufs0/UvnTRsnqY9qB9cL6ir0jDqrf/brdxWKqx9Vd6U6v3EZ3I3UeRSKLD19nxcDW5P62S6d
HyaUff6KitZVtiSHmCrAm2rW+AoqrfZ9NJpsY+3TQnXgoR1Sy4ODxQUGP/daZCdzIUcmholZStJM
vzAaZqzUwi11/fEN6UfvRvRH/Tt1f+s5heam3w6Zsc56n9mD+beK/h5LzjxTydDxxRWPNEv9Glyy
futV9GTwN+vMeBnEh8rCzIZfQzyPZaFbVJ+PlcQqWOaVtgkXrrWezVe1xf73d72IyR6HwZZ4o770
+CzqQxmmdjddnN0I5B9fVJfNkpbXOmjWgNr/qqOg0iM3clZBqt3UMVdXoDrIMvs2LPtNNaaVJkK1
xuK8eeuil8FbJ6n3Myr9r3/dPWpcqmnU+C61+QLEyS9XOCfPLx7X1KNjj4BGtVrrGBpgK/aPqEFd
/ioIdm7YUKaG+a46XEqgpILQouk/x0+VPJEBfJOWPU56W1ByzsPZYuTa4R5UZ6dRh6YaSjTR41Ud
P5XNPo6XneW/kh2+HdssDfaP7UOlWYut/yjLg/rw6l4a6ZbUVndcSmOzNDhlocMf++GqNgG1GXT1
u6n3z3aFKkZlZK79FOn1Q0+mbh1Trb4q4EaGdiyFAS062rWEzypcVQdSCVHcYvqe0KzSHVX1QjHF
FI6ftIpFmSj7SxX0H0v84i+vXvpsbP/bXv7batT/VYd/zv0VpIW5W84LMb/o7Z/q7wxV/iM7A179
pV6p09h1+RsFOBXXx0ZKyYraPYc2rbC69ZO1ZeHzllHq+bd2zEsCTLrfxyYfRkVxqWg+LHevZGKF
armoLVddcm1anKLC3ahcZwrghqprssz7d6vd/He3PmQu6pogTrctxq2T4kUlm+pWUIGaVmQ/yHxV
kKfiWtUNVQ1iTFbWsNOvqsmr2soNuHZ7+CE98aU+udcxqx4lDE4RrubjDzRiqsv7vxtgqWe/06jb
mG55fnQ9VDladToCRsTSxxqhGjVOWr2OxU1tXibZnVq4LGc+mhJtOqw4oEXI+ujKSM04S4lPWaP8
wZL71Bk7bYoeQifHKn6rjCwASSYKhv7RcXSzf8JbYC1mutBCKQCAp9tefVJHX11i6qTMMR6f6lri
HlMfvZrzbwp16qZVK/I/MQAmOlnjXB7ZllqvMD67Ffi7GN2/YKYoLAJ6e9dqxlpdX2pdVdKrqoI+
Y5bxh5mYp0fRiIPqtt0FGNDabtzv+l2VQf7/LCoDiV/F3lYV+WVfr5cRd1RK5qofkWQUPGVylPhk
1OQeqoyoKpuq8KmqfUavf9T2yvmZYYlRi7fOflEVQyS0X4s7ceS9hyBsUiFVqWG95Id62V0e1ych
VxBbq0CDTzsUb9PA8DM7k4rtKj04xn39SOzUIQN+nq5K7p3Mmh7xm4rZ1AEL9NNImUs9Vf89VoG8
B2yTmE8tUURe2K9ZpT2WCEejkkmFiHmNpFkjyPHJUB9HW/3TKot/+d8qDlRv7iESktZtabdD269q
9xNC5mtPd7Tr3x5KPyWVc+S+KNLdI8XkXaacZFU0ju36rczZX9SOL8rmayoP6k+UarFS+1FP4Pep
km915hJyKMb2XoLkWxr/8thU5bKMb6WJucr17vgoTHEfoYMm1YLIVEw3058Pul3tlcBByTFU0PhQ
a0Rd2OTyyaxRzNpA/aPgXemq1M+pzd0qIE4NH486Al8quJrzojmp9k1ndaFwxyuuRwgABsQHgbhZ
sb4OJEuU6fxrf0DjX6VF8DL38q/SB8vA/BFl2Us6YPVF9DoE2KjEJe4kzm8lAMuG6odl0npCtcof
+d9bVdTNKZsRxtj1rS30UL05N6CDQeKuToPjbshYHxmuulPUHeMP5UoVQtSGkOjOlxXcItv6sJqS
dV3s1VKjWi1qk1CHOR214yybjZItKsGf3/jMKSRbdXJ1Kz6WVoTgt/xpWjaC3uCX+j985kPU5ps6
l7/VmkSRTtIFb6g8TNa4UveO2pzUr1A6QjOoryKZwv/UZpPPpLFmovD8p4Ye6S/bEMyqrPsDH+xH
Gdi/J3kbRfWhPq9a4Vw/XCL9U+0KSj1m9X6YVQMTKciyELR0jokpDOARwlnHmF7z+e0R6v93Ph87
RsQP5gtChSnfNJW+USdcKTbUBqIO+JgnHOMyfPzwY8Oh07QxITyrhVRdC1W/0ezppzpDSkusfnvK
G7QFICS6yGkuzkoopoJk1V6jAZUG9qdqVapF1G6npzz9S0G/F+2r6sup0npmGj8YSn3PxFH1M1WH
1abWZi/pz6F2NmCzD8WcUn3vw7Iev1k4/6oORoV3+dQgZaWCp/qDKrizpj6M/PyimthW1Hyp39dr
6dpr3VM8ex919K4aH3FEIkpWYkjwhelyCigjxmL8a8/FZyZoKYAGUfmNet+xyRJGT8XosbiU+raY
kgNij0dj2CVfRoD3sxm3qu3DkDKSC98MGRu4K5GB6hOp/9eev18Sdw+r4iF0yEpy7LhFE+oNN8u1
Xg0XIaXeYe1Sl+2+rLvibtnMnte0GHD+1J86kU5/E7cN8aFEvNgLiRpy9F+sZMm2Dr4m55mhr1NQ
efMWyUXyYvsCw9UgGn8CNNg8/jkk1suAYuBrHjQZBmUe3fvUcnd21WuHyrTiKyOz8YaBy/I9pzoL
Uk6KvxjaDsv4N9XtP5kZj+/VqPvryB+qqznm7iGvpLZbMGW5y7KwmCGy5y+W9atQbxgntLUjaody
FPnDaBTixRuJeYWfOxg4JsnZMbRqW1KUftEnOGsUDcpfLpf645/TAb8LbCq/OiP3wmHWunuZleWe
McjlEM/TdHULzVrX86twQB64E8UXRAvOKimzdTFUz47BPKuR1BjtCn/D3OCWMh5u1JSQ+8Z1wOBO
1aqazIgwydLeWxlsRY4RhuiXs4nEcdBG3K76Xt+1yIiRtvxthzlfe52LGWzB4BLjY6E082ntLSnV
hergCmjHXvtqUMuYtfItjTsP66thWOESJaoAMJbOti6DXwkuemtavC1UtLozLQU+MlaO0b1FRvE2
atOpQwWc9clXqS/vEbQt26nkKo37I6T4+9xhzNViUoLAdzsA81fOGJI3VDHtqDvADB3odPQ4V1mV
7nA6d1atHoCN9n+AzR0OabMQTmbTs0EehBtmHopgqIBFCeRUqgnblffZr265MD770Sw3iQ3qG/fP
xkK5UjIEvdKkPqKJyG+dkb3h4U6nmksjr/z9ZLK1KqqcIVADeN1wF9zQzDQMqz9uHWBzHJlTKMoY
SrahH9zpaTAbKwwgh0tQy6t4CvyDsVArnQc4SYvtDWqQnLkMAQ5w9GFttz+ktL2VEbX4oQwIUfTJ
wOxnOcJtuJFSk/dMuhpafukT/zyLdt/6+DIalI0RCGKWowP41bR9mUi5VqzhsrzHSbWP4vFEX3Q6
mOmFBtwU6pOABtTjVZNTXsqYhaLvh815R3Y9tdhc+uN8o6H7HqVLzDDdniHld4vSxC6oISNEnvFu
uAUCw9JiD/srDNjInZ+/DSiGi9j9skbiUF+0Ow49dm6xsV6ixQgLscd1NKbBnmS7hrNaDvJnYqGm
RxCLZ3L8s6elz8+MVAOijFilhPww42WbWeA1zOpuzZ+lvTNtqjC9rPKNayY7P2IwfVqmCk0poZCY
XlyZnijV/orBMB4N85rFmrsfPXdL0u5s2Em5yAW8A4bFzY2tHEEFaNs5ou8gh0tbFHgXB2ayNpgH
oMa07xzb2AAVuJkj3CQoYwhMzY10nkWlo35Ncc9pU+2vnfQ/fQGLomG0/vHgFNm+y3eFZG1qgQGu
9dCAvhzmrfp93GKl0LmFGqbO9TpGETA3XPLx92T1R9OcjjoQ7LDtJU45lYPkM1u2uYH9p8B+e0kS
I0zsX+shZ3WYZumG0NXqcHYAh5tjz0fovHXs6dSCmRYvbfna6F7JdmwulNRMsR/G6VIHGCxrECtT
a3iPHeNu2NpHHpnPOvZ+QSw/O1+iHk8gRTIxoik737yuqzA12w75noBhCzR6jVrQWid5BQeylg3M
8NJfj7WseBmHZj06LAJ9tvHGgsZLlW1m/JHWKVYOtyYzAWmIAjQfwaanj++TAyLPkZ2NcQaTnC3u
6I2gDl5U2Az5e9/CsnOQqdwAsDnZ8Pg3rZ3W25qpFiZB47WA9nLjsh5ltQmaLti26Iy2c968LFNy
zUzru8hH6sJ5va20lsE1Jmo83NgOWuaFlRh4NzjpLYMt+ZlIX2VDutP9Miwr+crUo3vutATUJp3n
FOPJwI+m1ezCjfSEEDT2ALyP3bTyHLwCdbsLbb/47htj3M9+id3VIG5j8qMye+6AurLXsxlsgRnQ
2de3vj5tdAcFTsYgwU26dr4zRsCURIvQMe8z4htgF0zH1hj6NsapgJ1ZUKbGAGndeBSb8iJbSfie
EvpGr0O9SLJtL1kmm9E4gA2bVh2HE2ta9EqA5UYRrRNurZU1XufY/2ayEc95y+LMuv3K9pZs5yxq
x47ormQW6Um1x5CZ+b6ENiEeW5nDQpParNEoeFe1Hr1L26/X/uJePW8WlOX9m8MFm4+ju/Wc5id1
+M9peB3lyMIbmca+NPQv5h4nxhugHBj+iwf3iNpFs09LgMGBx+HMy+m5L0tMJzoM0hI97CUc5qUE
7BOMIYaeM0KtWjCM0rthDoc01G0/TBLumClWwkYTEqRRuVoYZEQWEEIuXhVgId1gDMIwcGi6jb1u
x7uWpdN6jtRfTPy9VbevwgVk2jERzSRUFTaZHWyCiHOtzQXXMPanMtUIsp3J3kGJBOTI9VfPdXaU
k1roLc6Llj27XpyEABeBF9V8bpxN1zobIZtFeey77m8CBDK0xeTuepfkt9cCb9109rmjGBGixzlQ
9cSpsoJW2RsSi4nKucGemdadl6BvS37ZpbaSrf6z6zo9xGEb9y1YcS5bU6AUlK6R+WsMSi8WsZuD
sDSf6yQ0ZomezNK3HYhRXUb5uiWf50NOaqMhKkNmFRp4kPgNpsru9Ko5OXS8iRufqguJUCp/FbgL
Yl51V0JJ1HAbw8gu4zJ8Q3wC12SgrsiLKgRvDKfWIUgHmfm39IID3uv9Kmv0VZSXCJOjKQ/LRUU6
eFymIi22RPJa2COc7Tr2SZuhBjkiA9Wip7lY8hDWSb5S3AMzZ6w0ZY2jCF2U7Qc133mfAZZYNfdW
FuNellbAFPUz7+UuFPTaWohRsFxFzdjfiJ+BBXk+I5T9s6CbWRw7BAJWexYDDul1E1RbK/jZj4KO
g9E068pcd632B1ewkhCo/hotL0K5hNZ1yB36C8mmCDBdp05wbIbPPAUy4jXkSiAUMGwWG8fBlROq
sac15karKu6R2bn7pV0eakbks6G8dqP/F9/rvxFJgGIBXyYEa6u64iGI0h8kSDSNu2mdDcTWjMhR
UtW6lhpqv4n3TsXcHCpeou4kn7ezqb/7DcxAmfSfsmb17hoBMdM44/tO89nPjm7a3iKGV8J8GF/M
Qf9TkH0uC/zsIeWBGvexUe6pjWNzFzDJaDUVYY2f43fYNViU9MaG89Osirb7iJoIX6XmqRuJpZwS
MyOj838vz1Omv5R0HOD/jNvWbeq1GZsnuXWGrt05fYC98cSkeT1OjCnMnAHP3Dc9t1BiLs7Nc+ci
ZNJZsYU9yTAP656zTB/NYh2LMjgHA/d8ZdXEmyQFQDQbPJNtcS8nJDM5vPwwNpjobX3jWnv6ofPL
8hIPQbDxzWMP95bO2K207bVj0CZLYtxgo7ENh6k7gem8N0aKK5uWb1G0hrGZHbJxiCmg7CKjIjGJ
JVli5e8GF1PJ4jeT1ABzsK7eao62jSQ+iJlZ3wYF4p1zC2e6GFuTRlB5N7TLyJc3ad3OF0PMW7Cn
kADwbd5lfkuB1cBnHOo+vhlBfmDskmV2SI+Z5TX7mqmvoqHYmlE0FIbebhyTJpVpHsuEzS4W11Km
f5akYK/tgSx4Pfcyt8L3GGTWeho0/ey2w7RLVGw8Jw6e0QBFvrBcPGJJkPzJo/q1h9f3kXVti9C9
nc+leni87Dw/J0iowYg7NHaz0jr6GubEldQp8izjTtcaoFuZpe/sQLhPQYthXQXuYJfMpvv0+Jpe
2X9AD9C6dXMbSSWgXCBfXnPyO8lTYS9sX1kYtS6dkC417c1UerfKcOOwnxFoRnrj3iw9WmPVfqjg
Xb806gEbZX6NoE+25GdswSf6zfH/PMBmyk8u0mbD0j4Kxi+j1vw0bC4CJ9YSECq8TDCyDLl2FHiy
7miIDdZbxREbmiX6ZNIg3WopPsyRFolwyhn0RmU5nmbPHE+PZ57Q/AYeZwx6fZzkesFg9JAPFRL6
YDqQ35hnA98zVJQ8ywepbX3Ct7WBmELWsbO1nGU4UNA8dkB634PFTfbaqPc7BJzWRzxb29IXxtpH
q0uC48x3c7CybdvIra2XWJKxM78POSpsPZrmPykSM81bVniq1beopelolTuRze7zHAiU88Zg7J2x
vKWDn204Vtmh0Zz+kjV2vp2GOMLPxvmChM98pKEHBwmFrBOiX2uxNK7YP/rsBqLcU6YLWzPNCci4
0tK6t85ehiFk4C8O87qpvgHFXH905fxEWObF7d4Xw8h26rBNj3N58v0ZZN2ov8zafJ1qP3pq0+o+
AWh7aTK4KZqvv9pD86Ot7PZJN7KOybRqdXPrzjFWUNL+ZjN3CmSxqFwFXpHtOAnLmoR5WDcFfs3m
CKzMhgl9WTpWT7t+BkNhb3NHGnvYb8Fb74tz7FnTHhGlvuvS0lrbcWDvNberP5h7cZdav5kNWVkw
B/cuuBV94by09W+/S/wD0GadMfFI/nuIWvvSOvFXasPsyQCpyaytL7F6VZZFffATSc/QoLmFe4yz
4Y7QL2R65cqNW+M99RkUFTK5F3HRvkfDs59Py0dWfk8xlYPMFM3ZtmIkV85woTDxpBfxdOloFZNv
GdVrKmNDiQn7nyY5FuUE1RrSpm1XdF+uVQSnmYN9w9lgvvlOcdQ7bAyEcJaj04qU8Quo2iUuaE8Z
pAtCKx1sd0tRXw6dvNid9DfcnA65rCkvYpzsU5eSlvOmnpOUGYUkzn8In5qzl7TWFbluto9aoR0W
UdFoTicXDL7Uri2XzclZdHPjpa7/4SprUn9T1275J8rcc51Z/e/RdG/o2PRfeV2+tHPiMxPiv7cu
M0zsud8eLs8/WHT+UBOW327tp9gvWP7XPP0pvJ6SABW1DUmeSEN7NqGxpNmPiMqYGXnNW9NatDEa
4ysjFp7ChFHYS7xkw5MpFdHf7qxvyIR5mPRtck1yZ7rPIier6SPzO4PvuJpgWxIwQlfQ7Dk592MP
5AJDo+0yR/bGtJzx2OhSf9KbpF+1LgX5LMiAQknnjpt3/m4jJdihmYxoJWvUag/OYCT7Ks5af1V0
k38mY9kt45LenfZkGa15qpCtTU4+v2REl89+RTRRTMsnrI5+S4u83clqmfiUfrefbeJL0gHvalH/
OoKc73aMtenPUWYxTtx08ctsBy9gjNmDhGMcl0DWb05QewTPI/bG6iW834jMkskWC5rSpjO9eA0b
Rm/QFDb9yVEPJmDgk5knPreFvgtKW7+4dWpcipjBn5ZCMnax7cXxrAH3gVFMe7k0r0jjcB5wxq+a
IuI6mTVToT/NkEY5hQEsSkIf6O0hDUb/FncJJlT502Km7nvUzvHdF9kbRZn3JUnFVXh29JQX5Wau
ouQtDoAsRtM+HQJA4Vn6SwlvDYCQAz4kTK+1HhWMoVtb/I5d3LhM0aS1Y2+qhOl7OUt/l0eM3bEE
dU9jkeBOHZEBTrhYfjhycsLYGvSjR4nto2pJ6XPaFiw/BJX5mvHhr2Ke5V8sdMnW4r8pQEuqSH3+
znTMZlr8735GCDNF+ZnjlV+Nrs2vmNedHIE5e9Hrm7qvynPRWdXagYx0ojJpMyJjaCcLi/L3NLVe
a0N7i7KK5A5gN05c5Cu6ro+Xas6281BN91z4432a46PWLfJcNA7RY+o0297rWJ5i47lOE/dms6bf
6Eg7NydPxGaI+0tCX6CuESS0lfVmybuB6P3Z6eRIfOS5G3Nuhg2z7ZL5M7iKelAaJ1EW3oaz4m8a
bfCeHeYSUl8mTzUopFSaJqwrQ26idJavRewQ2cXNNfYDeTHYO86FjFqEtFPxnNPsaJekPFkTnTec
ttNDVEOcrgt7FS1oQ3Ub1EYjq9P/PTStX53MrI3WwBy4oFtRXwIxM5tZTfmuq/WasKrnBjEQAHvk
8TaIdOjVsiWFqou3fNawVRDJrVNxn8MgKUSOdjN1BblzVd0dYImrWI+bLR7OW68i2OvJia91rq+I
093bEneYXC/ZEUFXfVxG6ZwDXEDVH/bSuqFxyTO9iOqLiYAIW9loF9t9fGISSTsayAX/PXt8rY4X
Z53nGsG0+oZUDzpcA0SRzZfpWdW21gXiwKHKLqmmO8PR7FwjnCfWuKGZybbUd6RmryY/0I+153XG
oYI/hYxLphv6ktk50lwDNXtLTbTFQCKgsOSnLRgrcQ0wU/5U3rD73Hf0ja78STkxyz4Ysa6rlN29
uUyUo5t0uUXUJV3cGeCZ2WZ/ym3tZZhnJpzcot+ZDZptzaipatT9mfJzd8Zkm2cDkecIqnyt6M6n
x4Nn2SgXzbwITUf4TwBpCZlFpG2dQvOedPW1Xh9fXAoRBdvqQdiBf2vdAnOlqBgPVu05d0PD8ZHS
4S3QcZQZ53PQBjcrT43tvBCWxbmeP5WJSM9uUt1bu86fepGuC7L025iVuyrzj24rq3PmYOUxJ+XC
RcIwJIOz81b0GilAFRAjjxgjaVZWbCq9bi+lGQk2W5YiWrca+V5pYgESiB/4rsVf+MBJeOyxe0od
y3un7bkqSH25JJlWlbXr4SnDnzXt7k9Za+iUkkjQHrCC6DIv4Vw54upoJvlC2qerodMTRsI4h5XZ
HCY9d347DXWBLKj7uw2iSjOgpnRuMh7g0cMFqZiZh26anlJPPg1METPUHDdkuRAwbErOp9g348uU
JsCJKK5uxqkNjovjy12hw85yOn9ZDRb9KAeTAuUKYcEIMCLQYM5mSBzEQMa47OVMhSG1+n1HMX1n
xBVO32iozobj7mRtJdfIapp93qXUkA3vIFuIAIO9PPsWPQO3g06G9uxdc7ybG+WIiu0Rzmw+PVu6
cR6CwiWmoaw5girFE9j6O5jzAbJzsTO4r1cITYpb4XifE1dAtWfGdT56xH4ra0msPf6fJxUdn6wH
vrW/x1EC+TT35SlPLGMtzXGb2IC9MF1aPku8YsNyHv0D18QKEaDz5urePvLNZd3h6bRt9QhTIaeM
NOxSIIaZfRmdgjyubsIV1Y1tfNkWObqhrHsO/E47t0jFqXBU/VuQ5R1Yu2Y+/d8DURyiZl+LN21F
VT/N7OFc1u14fjyzJwYrEheMVsA7BGScyvaK8Uc+tS5nBf4uNqfarbZcNErpuMe/qQMQSSdktMDx
TZHTXidsgWL0lB/EOS9RYqNGxjqJcd3I3BqRLFhiaIqFLvHA2qgT7fp44JY/4RMcQUvmSyMFr+Oc
ms9DOpd3lptzlCfBSe+wKY5So9+l7vwj8NJpD9elWVV06XZeXBfnJEp3mha0OyoHOujp3H+Ha/ox
ZsAH9aaYNk3gZM+O8tEKhqylJofFee4yEiJwM3gd9AXK6JAsL3Loz87c/DGtybi5ydqdMOGyKcbc
W69Ym0XhnEuvjK4aKUOibBqJgEIxGQnXd6qvHrdpb2DlpYMN2NZlD8oiy7S9Nmd/Bl1vqJP49zj2
XcAMv1qtCU4O9kXU45JTRMH1ptcal1K6/Gnj4b1LcI+aAz5pzPnDVUxTkPqC8pGRX4tAy68TOTLx
7DhehHfQjfgPREVlIUSzyOaGYduZ/PZCXtagTkuGXQUv49RHlrHyE4Yzche8UEn0QbrOQ1cjSUiW
jdsLE1/KxP2k0FgzSWxHOwdF99BU0z7xqKj6VlqEtYkKozGjv7heH22LLgCB8od6EutavR2KciGz
rPEktRXeEUcSfW3MHdtHSZiZxNd0SejhF2b975mhNAm1VUV4Vy3gtLF6GjfOjA+EUBceKyU1iaC9
Pl49Hrq083aogBdKSkV8/79vNEQ2K2NM+73w+3STR3iRLY5hviTtvHZnK7g/Xlk1/pZ60+e7x8tg
9ppzs+i/4bdGT3pqqTF5uFYgBvMobT4LNza5E+Zom6qXTcLQkjaJu9G59YXJiOukTBQCY/rVTjhd
DVb02tXOvNMyYe0ppCQvbOvIcUQT75aYsgVthcZeJDlSPtwTOZnfo0d+4wbmxrdc8zw2Y31NDLyx
hZaX50BW9hbsY7Z4pImN413xRInDOO3iazbr2mHOWbptMGDrukBiDq6EUdKSYKt12VcWrD3I/BiK
cWlZUgt1VqaVzKe4SrZDb+tnjZo7lc6OndFZ6vfc7VGEJXMMOsrYR/tF05Yd6vw/RV5LCuSJHz7y
e2jf+WuM/KgOhqORLkSr7G3lXk5M+kwyuju0Mig+AYicpHFKJhwVYYQlLHuEXvNsFydbxV+PZ4+v
ybE5RjEau8zK3W0iaC65GXhrI65Z0+UppYmDKQenHLPa+qgtbXxL2Bu4ZPAyp+uWFe0y7QtpBdco
r60XBzWRLJP2ThvMfJnge6+nuPJApWvzPRapGYdZD6+zKGt5XtwZBq7npZtSzebih0LMqL5hWzbO
gYb5FeneeAyYZDpq6uHx8vGsqCcE9SR+OKQ51nVmhTlzpkMC5INXSvcIggQxvULGP57FCyW3ZrBp
A/OlNKbCTTtV3zpL1ZypHVuHkiyvnk6Gf81l3N0QeXS3x7MlGfX9ONh0tEQYLZl7quzMuJRBjvTW
gf9KPa/IaQBH43PdwAnNKHWtIFWPz3NWXt3Id2/CySDe0ECrGY6lbYJHRlbLmwiW/jQJHYr4nFxo
n45SlCfOerkbE+YjTMRjb75BKVUO2XOcIjHTfECLltGk96S0MAfXdAYs02VeB7mo1mM7mau+oAc4
Qg9lByBksc059IcOC708Na++zSCWzuiEWYqXTD0QO0IaQ89APpYD3NaDtSGYgJ+thdmFwbxlUMXO
AqkeBAQWRrdv145vDt8tfgMo/1oAZelM+z8bkwujTHgIW5G5Hm3hv3Fu+51RF8UGOqmPOqD1EN9r
cvP4bm4AiK2o6q7dRexiw2w/Mwo5uDpo6dXrjeUtGoEOa3X7CYq+OE4e0j0mDHNo2HevNdqngPiY
0IeiT0Es6A7p1h50Zqft2rv49VhRpXpbdH9eT61szmjz81tuqCJy1dpfdVxvqOhRUCrYbatePOeZ
lZwau/3bFvkvyoztMwXzOaznubk1hmWFtT4wmsyOf8tKdDZUMTJgQQFmgLh+Pi2D8hbOGKha4mAz
MEvzzgYJfjzuMlRZwnsv2hffKA7W0pa/zIzJvWbIKR4t+S+G1Bn+mlvnJSit+DAsVR3i8YaXohW1
G4wQtH4lqMTqdOJmrCtDiZ3xsY7mY5fH/xOAFCoU6US9QHjCJUN7jkGAMOC99NdIH5dvBCR0vJdz
PtpUyRUTuGD5Xzum54Vwl5ernKzl2pjOvUjpiqN+u6SWk+xGyQ/gn+buakZzVm7TLJ8GWR6C17Rd
u7bnhKM56e9ZbGzbsgienRl6X25hkZChzni1SK3MXsy70hxpXMclTpp5hznqUtTuGv4qI/6tiPae
kf2MKxuqMf5MXzJipBzy/K2Zkopo1W9ftSr5KD1jIewfxT6e/GVLsmtd/z2zRwLDyLzy/rjiO0f7
aIt0Xssmng74SmgfQcNAh+tHz0uMGgU1UnXsJeJJz4bS6YrkWYjGxXX2M5/M5Pnxlcr/RjlrnNuG
kb2obO5YAtTM53v1ffQDmtmpZm0f30h6G0ZS1BcHV2bxU3RMxjgHqa9zhWAETvG+PRWRBoOot+en
TOLU6SDjPXg0K5+YBeDGGmVEpSwYwh6506/FPE1pEyDUTdJDrw8k/W6MVYOH46v0YXTqrX2DZ9/+
P6LObLltZMuiX4QIIBNTvgLgTIqaZesFUeVrY54T49f3om939EMpSrZClkggcYa1936Z+uyboQbp
TwZj726hIRn6xT6ZSd19VMbJycb10rrZcajRoDF8jkf3SQ+qu/QQYruCN+lzmT+grl6Imt5+z2z7
iq3BUWEAvd3SQdyaQohbTJhT0Ixuts9dPDxiclkM5Rwm2bLp6xsVbW6+ftpZ/N7MpncfhFg+HylL
fW4175g7QMUb9qkjC7Vx0uLbqurHZcUOfKrYdgsmcRUqlmPlmiln2k/W3Td36JwXACAKp0T8TspC
H8e4XElVxKHNhMJhQUORBY/oBYPVmXZQMSaX64/2U7phjns4j6rWv85l8UPFTkIOrhkOozW86QYv
8y59ZJN52/viWoR/j0IHZo7EnfgBEUH425g5u8zAex5PTir7fSz59O+f/f1Awi6bgo34xziewlZs
SkW1M42HxevLvVoobEF36svfGXFp+XAAed7tH3scljrbC/uQ4jxuxyl3fowrG7sRxAFiR+XHZXEZ
wjQns7Xjjy7z5UuOFUbfivd4E/NrYSd/el+gkvSJpGjc3eO/zra8G25C6Rs3Sbb37dGI/n7aLyKP
xmpOyCX3rXsNlZU3LDDGGBfTvx/8t0X2xFnkKeEYhWO/sYLRu84h0Z0FBAzNSjY5D1bM5Zj/tAU7
EwwSCTVmdFHalEQNk/RAZnNgTqjDfM7w/QZC8jQnOP/IHDxyQWQ6GzdFaAsmZxsuJH4lL2tuvOkt
jO2hviuCKInjzPR+41bA14StaoEJk4iXeAfRz+vjGc1bRnzYblCUmhOmsW/4DPkMrVXxNjl286RG
/TWIf03TnYnB0Opqsq860UM1gVuVkNEqdY4GProhN5Z9w9TqggHoQKvyf8WCRy11A2gra1pvo/w9
NUPCdC/Vp6mQ8H00a9/rar/a+rEPlA5YLvnYvHc+82AGovemGHYjCNizi/c4JsUeAS0r23cjNa+m
qWEA6u5VPD74OfZACJ3LAw+Zh7ZV29d6zEneHH0jNBaazzlNPYRXsTwO/nHMFxhClc0vVFo+DYjl
va6reFadUueWEQ4WAw25xh3DWKxyWh3+/Zu/fzbPfZA5GKNXaxo//f2Q2SzDOTAwYGJWNDpP//9h
znMOiYUSteuj0rWakzOvyPs2EWVxpT/QOVs3TnV658ef5x37qipvrf9+WVcMRKl26actmvLWitz/
3y/TiY4sR2Tn0nCWY2L6HUHFEBWl9Gby1x1a0omkhrFD0P/4bIm1eC3wlYu6Vqjd8PcrHh+aFKe4
BCPeDSXUrjPN5bz6f/5b/v73Y5WjxQPOTZjM/Cza0uZ3dn9CRJu32mmsm5MzxzVBFpCgpgfOJ/+z
cie6dZNfrCQ+L8ZX4woG4BwkLhuBtu9d7Po/6jqLT7Idtqh5fDp5xSO9u5yfjLQTb8ZWXTwbZaJl
ttPBN9GHVnZ8TOBwD63hOyTYriJMW7aw1dreAV3WP5ufRWbnl78WX35sTn039DxecFmSH8sGUzi0
9Ug3OcmPymcMYq4On1YCr8nO+d+/tSyLcn1pfsfEaF4T1dTXVu7+frJ0i7gac22PASQfj9JSpHs5
m48Nl40FYEaEQNbEp3JL+x3FPc8REq1O5Fn9/9wmZmpaZIp2TrTNrh85yepxtO7bRiQtz6Vz0jrW
3cNt8v73/7bhbNZD/PT3T7qYJSGG2leBI9Wtdfxuv3JWBo6e3NtieeWJWv+Z1J3ixl1d3Lq/H2xf
XVILPRd/3MfYDTXzKG5zvYMNJ9fIfWQlT4V/iQfhsOPEsQxBIOrMqdjupWeNhNdmyW5w7QsFUhrO
UzceWk73N6PMOq4L8drXC751soBC9I1dEt/bSZGfndSAxF7z1KOs3cU07IEsR2RR2oxMWaA6Q44P
yBYTUsKHr975gW011fYgjTCf2m5vojC6rmI5NiaC3+WNcCkZlhofBirm9b4k23yZhurqkclxaTJa
J4u2VJp1VMY0WLb1aKmqDUqVuUdqFdnLli/juWdd1ubDeJ8pkdZCcO4SX2I4lhGp0XB2ZcV81Sh7
dZg9Wnjlp9Z+HB6NlXapGVtxXSerukOZWFdTOzg4dwZOH0A4/pv7SCJwbrLUwzPX7JtDY3Fip4we
o/yT45NnzOWTIKnnliX90zqwPElSrA1W9a9J4sL+kRiyh1TPnrexDI2VFbPp9F8ebddJ9wjCJuCU
iVXipyIEd5ea/ES50e/nHqs+m5CacIubHvauG8/N5DmvLD5PmQ3uMHtsr5rq1fO8+UNVb2NtParB
DMbYeu5bYuqFHaeUw+OriZEqzlk2blLJ/FNa1DZzb648W6xyP1b4xZuVava4IMc4CXjOC2w7jTMN
b1EmiDKXiiWOk/U7f7WySOSPARfFTinmZ7bqX5XYnouNnr9dGHqA5wb1mmnYZ1OGeLjkYWbbWTi3
5FosNUXsylclOR2wbZOZjYmgjrq8wr3Qxum4fe+2sr9WixV1ypjPCoOjoKR337dkizO+xqNvAIZQ
0DjeYKPCyY2nbvQ0Xh4mbWgyvzu2cegr/TLo4uLP9hXji3m/Yvxl6mkAW01+1B4XyFrTrBYtnNdW
U+JMj9Yhv9fL68RwCfCmtSCW3A0wJPmwy/mDxXx2wiD5m74qcZtyXw28wX3CDJvkmgytVD2HRQZC
SEgYJtYbDiP/5F01/7RBUtWUWaxPeNf6FaYvlcygSIeVUW9UOJtBGtljU4StaweeRP4f29B1ltG+
DpXkPHL7XekU/zDxYceh31rcEsKZajJa06SNVOW2GLRZN6TYfjhgeRR48YxQu3/Dj0lEjQlmBA3P
SbCgeCCN8rCJBBI9fYz2/C1jWZcD3ODnXXMyhSX3OhCPH/qZrqMC91BZd1/EtjoMOaF2sbvfsyC/
abI9qFZA0ciZ2Her0uDp+bvlcBchPjpZhSyYtJB3PvXOpZ3/Yd7Hv2Vny90hyC0HjuDErw4C2iIk
pVBAn4l/ZljcnZf4zBs7+/EivQt2FASBMBeeJdnzPlvtLWaLpUfrm7gc0prVcpKQtaHRet6e5eBO
1/qYGf/E6XQFWM7Pjn0eU8ZD3X7hOwWemttjPqYEu8jf3haXQGRNys456EcKdu1JGZEZ4oVTX+WA
ai2N+0TZBaH0NBn6Y11qdzewagjWVjdhbmfIMWM01jFWeyzAP1tRDiehHKK72w9Y0RdygmgC0zEa
fUyPVHu0H/+ES9fbrCDDJUEbvN9DDtL3cxDufMlZ49C080X9JA5ZHHgViCLDQjrXMPOsr2Hmpq2R
4qwgg5En6R6tWHwQ6zQcDJ/gaE/8pNyxDu2Tl3X2YXCptvJ0DycB/GK0ekcWpo6IODvW1dyHFpGr
YEpw/WT7sTbhbE6yJKyK6uHCrXi5sReeGRBGnBRT8CexRrFXZV+SWtEenDn7t4u7E1uv89qSKNwP
aB/j7qkdkDp4JsccskQg5+EKdbyXSyIOy9rdcwSTgWk76bXM9Vk2Ckgw0yzUAIihJR41QPKSC9s+
wPyQktoebCsjWbrS+cmTXPZTTqi17FlYocUGq9ZtvF466K7AMj3YVnPex/aCnFzLW5FJcFff/LD7
H7rqsC4rHNYgU/cEcMZGcWERmW9JZHrJXbIxJ6FTnmsujElOKzKJgieZN3kswkBYe6RZNajJvu9D
8/Hj1o1SHEGQ9XOcEcTQ3hKp9suWWeHYFT8IAEd7Z8PBZd10SrgKR2hmoi1K3P+36rVfje/Wdm9m
sbo3f4D+a1g+BbMzv6N30Id0+pcOZDgO1dYEaVlnLyW7TjzBGYLyxOlsTBqHuNsra7qQx3OqKRYB
IfjBpbBNuAhOUvoyViws+uz/9DXbYzWhAV6RjWzC5eUVRXec2vbJgFYN4dyTCPj3H8ted9ZWvAqv
+UhITzx3vnvth/7Gnu9ms9k6WYv10+0l0QzU0rpmObBW9XXgtM/jBLcd9qiTBscttYtpX7I4+wli
OVL5nETku5C090+vXpMu9iP6AUKWKtfYr8p4j50W5lAdyfkquBeT4VRm+I5XM56tlNKxtzHbkOPX
NMN2eqyCW1nWF9uFeS3nLOx4RBlbwbZdNwcPl61yHe7UsQctGrCNh5x97fgRwLGCucE2xfV7Jggb
bQ0opqkHxAF6+N3ZDzP2/lyr5QJaxQ4LX4eW7s/b1Hu6em9dQXyvmIvThJzPqLa3dPQdsk/705jk
UcvJu7lB1m/P3oLeaXs1tk2gT1K3zXX/5CKGWRKIYrTh9GEPJ+wdmE7AYOQry++0tPFhMifKpC45
NoVqIqtmRAZCe3F+rxuTy9brGItZzlGa7it5fr9nz2vOwFzPCKSq3RiTUMgXZ8YlV3P6xhtfbCOm
KXr8udgSsAzTlUTVgSPzD6tf2EZzEgL0t7tYslTKnfd1wehPeVOEJQ/DAO6R3OfxvNhpFmlSM/35
imLpAF29wQRSGyqt3pNq+s/MGibw9X+MQa5ng5iTRBTZsXGxaso3gpFwzy/Ln5kaziJnhibGTwGJ
GSxr/jEMENJja38W+GqHyR9fpLsV3xnqmmvK/HCqp1sh9FGq3o9GgW6kKph5dHQG+Fn+a/T9Xs/t
fSy3RybXcRvMqFj8H4DaS7BQXbNIDwd8Uhk41fatpCJuUiWwGWGebCI4ObaKc64uOk1S+lH1cXbv
z0ln/JzoaEOr8cYg28gdacfvwkg9VmCt8eSkZX+a2/irWxIv1FNf7krR0zLKhHXJYlDm9CmM13jM
pJSX+r9xv3qL8ly3kZ0aNaoYJYN4Ma6b2TThtA3lnlBf8jRz5R20GWuQ7eRqVg9GeF3CdjHvZEvY
HY+tj3W0/siYiYNXvDqO+s4cHN+GsnoqCcjkmCK7wPTObMubU6XN/qJyjBFyQx/sbFaHFduvJ652
It0kg2LY+WlmLEyiFpvWNSZDZIMPbfzU/px40KliflGqRMRFBkjdnJfaInG2ES99n/yY/IXwg77N
IlBsNL5m7u6yEWPHxJqP7dL/O9oPB2ORcBmmZeAWy79bD5fva5KEc/o3C23fWvRvtKNyn2Qe6WrI
UIzOWncpW2nNUHLXjurZfASoGQXNuM88tRicYFwRKvMK3JTLMrAWXNFbw1i6WG7wvl2AOfJ0WOxZ
7XnrUIoYwSywVkL81gZ2Uh96E1S7ylGT1AbeD/yVDSJ77fk+AC6sbPMfk+u+eiQadpLUzTZm5JC5
QCt6uxhex0/Rzs9AkF+TfTZ9Lme5bT986YPHO9m5xgGv95vX2S/OTm3jyCGZ3Dn2uHcW8qvigl01
zCrPZ98+caG+KozAyWMgfzQtD0QguWeTAL7J3qy9T+fDidpdDJM2XZtdsDgIhPQZAMeNSJbKGecU
T5wPI0eZbYRTlYF84xTgm86xLftDxlqQlVtgVlsFkOL+crycfUpqncx6+sRef6+W+EdH4Vgr/NAa
zhHf+nBjLkW5eCHEMbL31NytTfNjLf0bnPSucnxsJhKRnhObZivxw8Uzj7OX30n+fNdOtaApdL5k
Ox3XznpKpf7KaF14pprHNdf7sjxURvlpWbaGi9ysQCBjbIFc51puodUmNi2h3wS539IhQF8xmOz3
pDj9nvzqvKYMbY1l3a24YFb9n1YlJzebip3s8/ui9E+zMku44n9ZiiNjoODbwcuguTdR9GMakfsP
hrsu76PAlDoP2tToj3ls7BDxMc5KyLgqVfxhylSdMDNPwsZadnK1yQgVmtpyUKHpy/lB6z/aoPyn
MuN/CMW5L4PyD/WSvicuOu0GcZ/eysgWv8q+YwG44irCy1HvAPUCHkYL+tyyNKfdHCfzMT/Xy2pe
almPvKUTyBDFikKNO/jGj9VDrgYueNCxne2sxZvCBSkkbiz1Vy3sjyGJ8T5nKJT6qHds633zcE32
eqJB+gK/lerNiBPK16o+JXFytcyN+dbC7tBu99yzNbPqDecuMnw5mdMdWoxOj180QF/+LJYoae2T
61kviyWfdeH4DxXRQRmoMpr6HfDGR0PVXMypYdWxHpKyY0K60vx5tf+6buoAaXvMUpKGel67xNfP
fmlcDS+9Zzjsukn8RTeBUlw/OH2sG92WA6tAOZ2Jjk1Q2V5HmTY7MKs+bFBrzutDZ+APEI7Jk9UR
uSfbvt3RB4dqseAXXMZPut2XTJKOOn7ohCTnEFHIgS/y9D1LcBDZxrtXol4dYq1PFoPM3YBfegTp
pM7CrHBjqqu7l/62HEPuMsscjsJZlhP53G6EAca5Yzb4Fiv/Ez76LNZuvmF+ZD8AqRlYzrrkE848
SRszqpBr6C/mqeLQZzaB4uc/3mz7AR3Fr7rTJ9HIKzHW7VamQdWbGhTlyGgUvrlg2GrNCHSJPg+z
oS4uXOsMpj80/8p52ZKbaWFn4lPNVusPyYgPpxoeFAJfLf6x6Zsb7iFPU/faKN94vPwQ7fpK/7KT
GJBh6/KccHHpWr4ohC6UHBUNEvs1yxLAG9L8VcbODR/BJ9O5lf4xIzOL3JcKG/yUR9HwxxpWDFSK
Lx69nEO6uGYQAMNo7NPJxvkdewNLdxHf8Web/IPC/r3N2ncSIt8NIfAy8nNwp5G4IYprnunCYhtq
0vgu6qQy/OdBttp4QWTl1zqoP6o0VQfh+xwjkpRswwwKmllYDotjy3r3lWQtojHQRB1GMdgHSA9A
H5x8oRP6LrOHbKbBjNbrZvItY8rl1UC2InMSQhKx8g8Xei8G2VI1zAfDnAaUSP4Au0tXy8VFQZ+2
v33mgaHR+AcBO8V5TzJG6XUcYwPr1hoBnCVc+8lsPpMy/6lN/1cLXQh8u+7EBmIPK/NcF7OPokEn
HKTmc7XuVBct2hmjOPZzJDHYnjlqO+GCvzEOQey9rr/a6cEW6e3HWKKEypxzwtLggk9CO+UT0IiY
g3H5FhMcWjuKbNf1bFMJHI+0zNNICaxMqVgRnAerEu6V/VIVdkzBgspNZKTNIszlxJmmyU1dTHiw
ql/Qi5WvVt97R7zBA3jYdNfJ4gtO+53vXAcPiR20ycaMvNJ7tM1v3ai+0g4FmzOaEz0B8sLCtJN9
Mf/OPNY+QCP0TxSgerZ3eYO07y+3gVS88Qp8B1BcTdhxRkyh10evUZTpV7v1TpjndhIW8oPKSwQq
9V6ctEpD5TDoHwBwCS1aj3CmUEsCcyWPCmle5R5pvRUtZfzpl7RuyIkqL3kBZvxBeibzP4+5jccx
lQrbDYr4Gw3adUUdH0xetqKGN28kfn94Tr6bU+/4SCCFi7bPieqnSLCB7706CwsT1Gt7TK42CNq+
Z1xiSJdefXqrM9abOCt1wXE/yxZN29ztZYYGPt1IqVpZUpeuczIQ5ezzLkaZk+l+l/b+RCfVfpuz
mHbVXL3asdyljVhe1CaebArQIH5KClaGiL+4lYyfsTd4+2wQn4Lp284DWY8Nqle6amKMpdejiHKj
gce7PW1rpFPjosyFTSsL5iFb9CGpHapESFZwtDksG5xO2ibbubE429rC/AWGHeUT8m3ZbG9imN4p
djhrSGVnrsMIaHFDwy7pk/t+IDkYnXbuEvWj8z/dBmCi1vbYxu23JbQXlQXYnvC7L7PJLwUvSWiO
yanV3oXV1r0e0W/5DK9K/Mv+ng7j4jJn9RrIcPVaDeXn8rPRf7yydIGj609cVXpeZIK9XLdqAZP4
KWNelwRQhPWktYQubhZqZqqpHrreYZ6QSTxjWoAnhuq+S6c9QEFcbXKRtFWos5HybJ+rmjaK0BMe
aHuDKnA/1Ij3suxrZPMVPRoEt0FsAwLz1BiP7JL4K2nkDkcinH39FpOHTX6ZRrkGWwfOYL+O6NSD
EX4nZOF98/uU2ZKz96t5xjS7N0G+hwA/kFO8rMy5LMlPlVWML+dbBmd1K2xa295CteQ/Eu2F89LZ
fb4zm6PVyn8Tld9borifBrFdkg2Bk+43iBeFkEhzuhTGwjI4zV64zMifwayJ02ItMOOYmUK8pFVF
hh8E2Y2zsYadxV5sotuvticbTu9t85dfPtPAf6yYyGU3e8I5EeeYMRX7WSV0YbM6AhbepmKqI3M1
q5duRnetEuwkeKqf40HOUT8M9b5T23YSY5pd5oULyxzt9xoiPZJcgtc0o8/b0MQgpA/RZbAGNZp3
SC4qiMr4TDtSDg2xjlGKdcJVOsaup//5whLnUBhOvNPFTky+2Pu+8ytvbOeefncSQeWQUQd5kx1J
j2dyXufcgCnksa/c/VbHv0dHGU+SoAhqbmt4NQ0CgnClu4o6sz5sJPwRTeK31eZy3zs5BV2ffPal
COvYHYhzn6ungsFNxPKlvBYtTmklOqXIMNFn4UAdmI+Wfk5Ef90y/3mryzmUTeWdXDOnXGRKEMPq
RNJyxWfar2cApOxfo7W6sCzgbLTXPzllt9uQ70uQkKCxaiewgMfrZn5PsvYDIUZ1YrN2bsytOhmy
whFs3S1y+ij91qJshhmom5/YNOAG72W0vHP9p4HvLlP7NV6LlwX7rlhGsYGtQs6rpOmTqGkx/8I7
d68G94/TM6NYimoHQkl1bHwuaHWfYD8uW6KOei6XI29vmOTOWyySJrTNh6mJ/S16CG/uBgxK6ikE
skqOBglFB8drD/Hc3deu+l4ybRG5xFDey0bEd9k/XtZmx8TDx2Jhorpbsu0ZCWpFl5w/zvUBHxCD
93zM6jh0BMPgWeM5lKUXa8ZiIENw6Q6FAO30TXK0ueN4V4Gl6pQIToxrzZj416TMkL8neLSPb7Pi
F/d1e9M5DNXymjXuLZmtPbc9ndLsveUpnoH6wQSVMbFQZh7vpTESBsKccCsbReV0Ws02P4wbblmy
rg9mujxPxRhZVFRzu7psLBCB9wh72+VdYc31ADhINszdT3AwbkmmukBu9cEzENHG65pF0l24/Vvz
Yv1yWW2EXk8sG/QSvSjJNjszlntzQbuS2LzWbDKeURdE3gwJaFl8ZRv/Mfq0PRHY+jzgiTMquuS8
MQB18Qg1cdoU+RIZm/x2Z/ULZN1gb+e+tnH9p+ic81w6c2j3Lbf5igbYbtZ335HTXlZonmpcaaD7
WYrE597L4o96WA6TWhFdaHIp7O3uUINc8pnxGY9zOLxFhOWUncRqDSHeX1ZgeR1PLD1fCVp+rB76
M3z1U53VYj8048/Mwktz8m1zh7iFPafdm0H7ABHbBW8QFPURmXJHwOzes+8ut/ZfXeVj2kNo+vMK
XxK4I+YjLTETe0zPrrNlrVcqigqXpUs3U9obOsoN9wVj+v8M/vTNMzTDmDpJmWdw8kiLKixPGUo3
jQHQTUk0eHo6oQG+NbjzoURhnc1DMzQTlGa4cGOVYjSM92osfXLFMobKKvAbXkG1ABC5zNZghcO0
Q6QMcIkxu+lUDMHL8V4UXxUA6m2MrfMWEzkIwZbs6tyEge52ld8Y38JZL4v7i4BoC6tntNgblrG7
amLZrXoav7nddmqO2TEOR/XgT93a+MeMsT/xLEOEmKGrMPXvopsJe2qXOagM8Sed01+ML8ajY1a/
pNeBA5R4HcHkPgYeHZeWfu4GHEE0YY6hp4AUGYfyGENI3iN/jOpMUr7PSMoXNreRB7C91KQVqYb7
DH3RUcayOGI3m0bJ5Pxi+aJhBr29rayjp0amOCKe9v6O6g7x+coLzUN0i+y8+jKMZYrspln3K0wR
zkiFwdHkuCrMqooT0UNGPzqvlj0nR7TR06Fqz/aQHLFdwnrCqw6MEb+UKFF8eB6qBAyjyrV9cmeL
49Fx9o6bfrP8wQ0vvYF0Men+gt/j967ptfJJf7V18t04xj/IXiRWtDBFjomXCm5WGIb1z0aHb402
+nmH89CIsVTWdMmhE1URjroAZ7T6qPOMF87ja46qGG7su9pibPfTES/X8aD7kTvDiNuzfLgR5PK5
qiYVtrOdP3mHcclfPfYm3PFiO8y8Ai4WqIPFUEBv89UwuHwbvFjFato3W+fvVc0cvOj6T8k49dTV
5dvs1idAP5bnX4zerTPwGIYHYy+iBSkTB0KGet5eocEETjqWjf4+WLb1Zxbnyb1GVZpbsqI9ythR
IYTXrj6QhsOGExOcAFMlhhiPWfmiXmKko2HSOUO403Zj7lq/xQd1OlUVPhZZU3yvxcMJavNPRqzS
aC4Jr64YUFhtvbKmG3YueU7jIEz0my396cLP+dBnIC/F8d05amgSjTGpZ50Mu0NyZCBq76ceUoCB
jD1QixPvXuNrgGdQld8rtyh2hu+7GHC/b4NxlijBAolTYIgEYdiRCnOwGdUdPU4fKiG1l6w7e1CF
594Grpvm8n1lLnvyJzilXhcyqHu2jlVL0hPBvt08Ly8z07Zh6MRJpzn9W+Zx9GiMbCvjrEzvvbVA
fngWbWewp68Ny6+scsswBs9BioHVo6s58zL6c/payWmF8tIfFL9b9dtqy69BUYYW0GoRFdTXZjuv
udGIfWXVHIy5yo5WN7xM+aIwoFtX7IioU3X8myNbnuDsKQh6vnVOT0eY7AwJ6EVmjA+A1dqMxYfx
SpFS3qFmQclFF2FYgGyb4enqcBH2dndQloXGITurlYl0UdSvyYpfFR57X+CsMXdl/DnG/VVyoVNs
kP2OgI7HG6CHbY0RYmkR5JMD6D2eZTEYWMXMIgQRyg/91vxWY/bmSWa9cakYukzJtWnSqPCM/laz
L3GN+ttaEe91eRyiWhNXTDgoHqDJmnYiDzxPaGRwxdpPWCkG1uyc5Wa64YR+MyonrXCcyN8YkjpH
qrmCLnRvZ2UabUvWcg5O1FbCCSRHKxNnRinurM8Mkr6VbrpT1iNULVbfp8E6oxTFad9Hie/YZegu
47PbMiYc/OzWThRKVcZMq1kIrfHVc17M8lR09DAtMmh79PA0cR9WFxjziLz7aUr/yV7WcS/gFaxy
PU4mCSVe+pLNn/k2/mg8RLmx5vpvB0CDwUK684iznW7NCD7YWJT+XLIXhx1Uk9av8ZKZ0TaMJ2bY
Kqbb1Jo8emse7wJHJwLrV2njIrVOLlY3Lp7zQy7DzVxxQO6R8Nq0tAONZ6SAI6lbgtLge+BAiFjL
J9gpsa5eMr3lsR+fmIwLquKhxx1sfkkNMqWWyQ8h94KsjV+Ssj30CmHh0hDUIxcT7wPO977HT9zD
f2FdyyLCnomxY9o/key8K6V8mCRQZhb+d+U55GmSbrZydWZuT+R5lkIxeew16+4ylUw0UtDWpnRu
eA8+xhaA4Wl347iE48IovXOPEMAvfl7H98UlSLcd9XtDi22K5Qrj5xyHJCGkmuiDLZsi6DAO9Q16
Z3Cpwj02E7Yt/7SJx6TWsH91d6UMRBHxvjMxU9KSe89gFUew0XggnBZHrrZi3ZBhcZ1Ol2bQMlis
5V8mPjPZOBwi3pBel0JspyLh8EEwUT5WiB+jEX+DdR1SC52z7xrxfkGnTx7Ih3LTy5zbn0ou7tFt
3XMqjD4aHo5NdW3SzrMqE2QP7AcVl3vX9VCNgKnSw+26WJ+3UbgQAjwvMZjCGkw5WPEVy2tY1rQq
NEGs6rcn5TvGDQkNAeA160P/UeWjyyZwKDMPWSHPKQvpU98Nz0SHPRu8mlHu4rfSyzwy1KM05NdY
dBtytL33y0zEd/bLZLpM+z0goRmLX5NB2L2yO94juz3WMjECWw3fLJ5n8F5al1LAZjHpmv0Bbzxk
MobHWHPZZH6fZqIW7NrZDd1k7me9Y8sNcLjpkdrdC3DWpSBz6vd84cE+tpmKXC7ovGKgXxHmptjW
1NTIOz3lb24T00lXVNfe54bbzYgc5NQly+9t1po3n8fsR+GhQvPwk08aRcQ0bUmwIXCiqIPWoQOt
jxszEO/oOvUfSfQc68cKDyB3Bj6rdoajflEYvEydgRVQyvkHi/KbsRcDq6QWL06xMRfzXXlteAbw
AI+DogKFrwja6Ik4sV1Qa0EhELhe/9pnhEOxc9sublz+h3S5CzIFcG+cUb9Inf+FRGg6aeHKg2zX
wK+dz8ov3RDHg5OHXbCXGU953Z5WwbiyIL1+Bb+bK+3+D3fntpw4sqXhVyH6auYCWmehib07osDY
5WO5jLu6q24IYdQgEBKWEBgmJmJeY67nai7mbt6g32SeZL4UVjUpu+1qK2c30Tv2CUMvkqXMlevw
r38NKTb9Yo3Na2b5JNARzD/pTjI/0pJ2fh0t1tmJDmq7Yxvc6vBgzTlW1HKWlMDZph9cILik9hxG
fjjrzrRJXDWGwO2ozYK3rnM5WxOQuJoN7h9cVpjqi5Mp08Q3ANyhNv0pbOpnzmT5ebIB8UqmPeq1
E6eJkzUggYnZNMbH2trMONwzGtdAlArfemUYIBHj6w1cOSAUwpuZzQBMhuB2szX0IZRKY31KNnNA
ZLBYrm9NWqSyzWlkTn8BlNd1181zw+Astyd3m5TBshhX3XoYTk4Gq5xcWNsJAFyF77WkObKZXtIz
l7Sh0sCTjfOfnNnkCyPdCVDo1+gw7YiRRXN6INbn2zi+8ebZCNgzWTB6MYBkxnPSnQZldG1LC7/F
WACKf2zpTuzqcBHeO6dNHsqUTv/toA2AMf5ix9oX7eHTKl5Mu5OYqNpYaYIBbPt+fH9/PnGIiXOR
OWMmxwzk0Xz9QPFSW51OmKOz0tp04VBshRAC+wjr4nhKc/XDCo+ZMLezZRh58otpzi5mEP7RGjub
UqHuOQyldb0VLB+kKxwx/VjX6MnAwWOGF5Agk4Gn9xms3gMKFiFMGPPwnngV1svJnC+b0Q6+nUPW
Gi/u+46W4BduBxApNAc9mtY/4DisjvXpFfw7Z17GbJ17B5/CmW9wBjIeFg0SMLSB/Mjms9Pxmj7Y
pqn10o1+E4HLRFeb6DjNSEhNKcaHMcl1QlFGiE2mdERAVBTa9FCuYpHvYAQOgMvzeUyhpE0XC/6v
1cljl/D54f4k3IQOvHEwok5m41s44aiBptbyyGsz+TPPmhSmZ5D4QQi1Dm1mkt4D4bB1nIAcGjrb
WUQARoB5kLYHJ7K1Pi8M92w+WE+ZumZwuy5ogRo4oLPoMREdqDfgaelxIcFvxdYn8Hxt+EWuwdeD
TJ4kjECYeae2MK+Oo3FnTmyoTZPlR5CbHqiqObbfopAHb9p6AkrITMEdh1PSzuT4rwbb7QmGCp7I
+8juapBoMLF4e8zoP7AW4KShnL3Du7WO2s1tCo/NlzA3gin8HkfNzPg8xa+lJRxM7HYM0dEg6Sz0
zepivD4meKM7douix8ZKTHRpO73pZH2dh97nMDnbmtGZmW0A0gpiR7KTZFxBT8TYa07DRbiew+ST
kKcPSV1Eqxxq23vHPrGaR/ds07aeEVpGyzMduDEg/OjEjTDyOR2XnZCOu06bxjQbj526gAvuYZJ/
mpsORTGhunw6ppPajD9ASTf+0HwwR3m0PF+AIz1xp2b0fu5+edCon1pr2zy1F8mVCzPlKd8k5nx/
3qzyRR8AtzdbTk7uQxOmPThRGUq7vISHFYdwNgt7man9NM3bLijc7G6SUk/AzoCZs7NP0weCh/nc
9rh2OViD+MO26ZFvXsw/jhluGEab7hqH84wR4rRrWRuX8igI07VLv4NxP2yCjAHpQNdxCPNDGA7n
iQnlrDfIjjZNGgl5yDHck/BCMYwGcOWyt46ZzqjN3Z9nXNUAK9cg4zYnmtWc3UzpDtqAjD7RHVh/
VrOkm2Gjj0n1fw6XizYZDfdqBpdgaq+5iWF0MQkBlq79cHqvTXVIhEFJDHL+nw4MYetOFjxw5g0P
YHR17Jst7Een+YRjZcwnx1vDJVk+sa/m3Egnm4w7zyK8iGYR3XLRB3OR3J9Po/HHbANBozFhquFi
jveTxyN3c3+S4VhNcoPq6+DBOgeK/mEQL9zuQ0oNmFQBTUR25nWaLvXXRZqvr0MKERr+pb5eTD4y
NXbFbE9oSdOs2bunXYKniZG5z680PYST/4E+sPOHbN4+9jSIJiGXAfXiTJLTeLI4g6Td7SVWtOha
C715Ojb14EFrrm8nBuRqTG0y4YY4I0WzOG6usWmbrh6uryPzgalR8ZhZBaAwBmmz05xDCpauQXQ0
xaIna/rMZtr8BMTR9MhpO1NaO+CHc0hAbF2Y97GUK2qrFKBEXnY9OVtR4e49NB86DBhZHUFA511N
ptqprYObndjxNembAAS+1d0kWGuq9PnxzATSpw+a14MxTViDzfY8jc3ZmYi/yaivbnU8gAvNNOG2
aAKtmm1mi55j4PA2Z8N7JnTkTPwZe7caRZijKZNN220xesDOR3YIXFlM4duu/AlMDh185Z/h6tId
wG0PPiUqCPuTn6n7MGZnvt1QcqJBsL0b0GGRO29CUhG67meTKQliLsGWp4farx1t89OSySxY8hvI
SzrznMm7YiiLGBoy9Zh+eK/z25pHDogE8VrMKSuGk4kPiP9ozsO1Nyb3JZZlpjCAJcurscFkUWAn
8+wmSh7OxsxUEtT+96YA482H9uLSmM0+uZrhi3kxYuDFdjXhea4pmBmjhdX1jAdfkNyLl5Nk/UEf
DAoufYLwoRjsAhSkYwyWH4rZmg9MBE3y6Yd2CBUkU2HcNXNUxg9fIKcWk5tiffPLQ6T/BALLGmeX
cwaO6qv7z+yzYjEPD30rGtNf1TzJPciW2WLiLTGSYKZNh2IggmlNCGTsY4AtR5bn3W1tF0VAJj/P
gvZcg0NHNBjvBoo5kA1Hs/hSrDwfa/56Yb3P1uF7MQclZhKMtVh/weTAxLl2IMbim8j9nsyMzXsx
OwD+sH7zoS8+KBYSMV5AfAxSuY7mLm8mhvkhAjzZXA0+C0WK2SFZuAhWq+mVBZbVYBaCmH+wMkDm
kJWHBA6WaodqgPmxyTilckDaarC81D0mnjCDxglRM7LEHIblxjhJrKxINI6N4s85IxbEW+JhrVeD
Iw4MZaLlXZYdi1WK6TkrqKrg+4OpKT8Sm0tM1mhHybAdfpys6Vpg7GkKO1AnBhUWrabvxQhEMcxS
zNFIde/MzRe9rc4MYDHQUUx2jGjFoRtbzEESY0gHESW/8bojpkGIUQ5iv4jhUHQEAfAx++JzBuNN
xHZMlnbfHHN5i5EeS4aSTObJ+QKEifjAAMZhnNzZNvoUMgZlcm9CzbbxDYA1tMTfiEF4ObxtffF/
YEgqBJIEJJv5s3gpZg+K/S9mmU56g2XzuDmFV4SBKxnDz8X40sQ5XZOa3DCHZdDWfSu0zqON3ksW
jPwScxhQCv55pxmu+1BBHWnQ9g8Y9EDX7N3inrQTnaVO5t5NmsSYVtv+3GYiROotfqK0fW/Akj2Z
fIAOzad1fuiY61HKBJEB+2prMfePhKHO/9639aHBeLNolo8gchqaCxS6nVOJ1KMrNx7czVcwMW0A
0zMFhCHMHx0w4sbSGK7EeLdoqzHNwbq4Z86v+GHaAJgCU53pOSqG+27eD1Z0drftYZtxEcS9QzFG
duU0yWh7p44dEbIk12JYpviMGPFU2LAlDJKrhybFWRbzXeP7H/72/d3Dv4yDhIYjeG/j7Ie/8fou
WWyYEzhZVl7+cJvM+Xfxz3z9zE7E15f8I48ij/ylL73oxctwufmYB+nmJmBmzfLld3dfztqEoOuE
+vFt8kTEN32o+FG/K6gRFOu63SyCv393l+QxTUU3wThM4u8e3zod/f07w/IKfe3U9XVJxa95SULk
86PzEaLdlg4nia7rQAYMjczEd40IePjju03Haem2a7lt0zQgvLZNff/5fP3CZ3Tw8s8rVV1ZuCTn
pR+w085OBSyZLVOR9AdU0DSNlusBbLQ1U3dNQG38yH0l2E5L0z1Pg4jM1gzP8NxDUwIswDWVoBst
2JJMqBEMQ3dcz2Fj7eugbbfQjsce0CzDc9qufWg68OoeBd1uOZ5NBt/2DBcqN7Mtq8DTWqZNwsNm
UJzmGAenALf2HjBbrmk4jsPTNzwPXIKsgHa71XZckMS6Y9Hm5Ypz8puxPghjUPcUuC0Nim42Afw6
huZqpqwBR8dSYAYsMESehTXk/cPSgG3VVIHX8lziLk8HT+d5roatk+yA1RJWQGfyC/eCobc5JIel
AaOuBnTuRB4yCvAcEJ2OVbEDHANXa7sO/bbwHLdtb/eFew7G7/kFT24p6b5Tdyfqu4NZ50q00YFh
agZHgGZCy8C27G8Dh/chCvEsy25rwhIc3EEwtJoHAa/A8CxGHgHPMm3TrlpDx2q5bZc34Ux2Hd3V
d/fPIW2DmhrAJyDLyb/wDSFkxihWNoGwFewPw3l0Cg7PFti178R2yxQ+ERj2tuuZGP2KDqyWBxWD
DimWaduMBTw4HTi7o/l2Y4BfBD+dJZw+D0QNN2NFBTp+EWNjLWwihtFrH5w9tOuGCIbecjQdc2e2
OegmXpCsArfNLrA4CyZb4SCdQ2HAa0VJhtUiL2pj8mzN0TUihScqIDrSbFxD90AjReHL1NIBnoHJ
02VkogMhIPFQ1T0kkKQ6b3FrOoaH3Tw4Y6C3d2HL261B0zBbBu6v5WhEzJ7lGpWzYGMxPYyljXsk
POjDcw2cujrQCYQwc66HC0S0BClu5SxoLZi9dc318B7sAwwV9d3GfPsu0M0WhpDrjjgZUh8SSLIG
bK9FnGxjE6mMeBqZ5+LoHZBzZNS9E5q600IFZIRM89mDgIOIvXQc3TIJGndppcMKlazaOjBFnCBC
obZpezAMybvA1VvsjOKE6AeYMTLr3olNXWtBzcZN4BEPW7ahVxRgmy2tret0ZJNU0FDUTuGHdAy0
ukrAGBoibeoY3PyGa5uVzCEpZNMhqchFYLnAXw8vcaaLwKaeY2C12gCP+HEQsjh4QRUdtJ2WLdIq
bJRDzBxatR0jr4UJIBlg4ABCbuBWfII2hsAiue4xNrkIJA8uXWDXTZmYLR4t0ZGoEdhc/tVA0RWm
wKRBjbwKaQPt8LJGJPPqHgNT+EWOZWAEmHBK9ki+DxytxSg8SzMhwCOWOESvwK0dLRsicwZngutC
pyEyRBUdECoSQrIHiqSS/RieH9CV8HhJvd05bOoti2QA9UQTe6Br7AhZB4TLNGTucgWF03BYbhG+
Ss2D0PRwj0kaAdVzLbEbbI7Wfv7UtciZOCYRApVVQglRazosJXh1DSLZw6JMgNtD1oRGv4oKqKU4
bRN7QLWF6jKB4qGpwBCZ/3p+AbEyQVCbLLKwiVSV5G2ADigk6ZSTCu/ROrzUGQFsTR2QJqemyo1H
YdV026QOZB2QL/Bcl0QBVyIzS4tSw2EdBbJdNXWAj4zr49lwmGgUjJ4GSkaLG8MhPjjUqhr4kPo6
MEx8Y3jKRfqQvIi8D1ySaw5+AzvELJR0cCaxQMfUsgfkzkRZHcfH5mqgvlaJFzETlFxckoei0kCB
cZepOiDngJJn3X1AcoxAmXoBgzQYxFiNmbGJ1N14b4dDOcC8Af5dTR20W4QBLvfL7+yDtkawQN2V
eJpw4hDLq1hrUQSpdRqwiho3goY9pLQiTL9sERxCJqpNXxPJh3ca9EcIzNt9ZeAUEOqQOAFcxRXI
0Zd1YNtUlvCeKDc8Ao8KpR+URagLvKK6hovALrAMk8oJP1TWAWlE0sikUdknu7rLt+vgGxT1Fa0J
q0M0KsCcYZDtIUJf/UCJ63gqYA+rSZXY+076pAB37mT/Bvb8QcJ6FqjVvTcFynHvpfTZ7MmHH397
sarH79r/k/RLpYWV75R/fB8GqZ/eMcCvAKU+/qgrfw6A9F285K1leOfvA1OpEZYvn4Ww/ubgSTr7
ir2V/rr3KMoV/fH3954EiTrOrSTqL/Eoun7sj6THIHKxv+2XJ0Dir9b7pQd8kgZBHPnxqBQlULce
HnFdwZcBDcRJKUdILRysumL7PqDsxjVbNg0aLLtxGd4zWbACnH59f+5s+kua+TEOl8Go0V/6yyDb
/x3gZcqXv7f7X5feRRGpHzXezYO0crrwCgTg93c1xWK+6dF2/TQcDgNfwpQTqJGRaAOfekX+c7bk
H3SAdeMvaUp/GU/8GG4k+YEoOGrvtkE69MOpLJhr9ncf8TfuoHfpPIhDyebgFdaV2vEZiOyPgmxS
yiqQ/goUcbnx47mfSmJVLHiSVx+aAgvQSfM4CPfXKqBXdZXb9ekMG8nPzHrptH/jVuinYePCj2fS
ZhAufe0FT8JYFqpg476nyaVxLv6r/+6mXGNxB2kKntxpPEriIJOVTJNN+UVvvxWQXJWq4Fic+QvZ
NIDdqb/Wc6bnQqZUORlkd+qLvkrgbOL5pYG0Mygy15fdT/LnZSvYGOf+1p9NnqpEwbm+8BPu/d1h
KzayqCnUPXuX/p2fPDkiolhaWzJnL4kqe1l0L9QW7Ecj+OJlXQjIlwLB/qZ6pkUSpK7gq2DhR6WY
4tG5Ch7dtZ/6d0HUOM2E8y6rQ6CU66762p89cVXIYSgQTBgeLhYhBrQUVlz/ohJRd9H9MB77C8xG
KaqQLFKQdSXfTvywGiUZogBeW7A/DZ9q2hDY0vqiQ/qxSzmFKlR4GIIjXLiFVTNnqLBIP26HwTPq
EBCWuur4FAbL2J+Xggp9qDB1p8s8zRePB3Ffug5eRsG6z/PYz5hM/dw3uJaoOdbVTH+R+sto85wt
oZyhwq+5DEejKGj0/GxZLlfoH8TYi9KxEN8U6fahAkxwRJ5REWk5uj0VJEou/cjf+I3zPA2j//33
/8hm4tVNOBpLxobQ3YGar/yRb/cEb8N5kjYvgmwpyxedm6JgWfuZB/jys7x85t8fhX6yIcwJGx+h
gfGlxI3nCuifgi89SmajpPF949afEf2Fc8m7Az9J36mCJ3Xu52EazkodiY1GnRv4lgBl1dXbtQ8/
VPNuEvpNyDZLeXvfoeDZ9wmQn5GswJZc+IvlpOKN7FTz6n3z5+WDdlaibkJ3f/2P+eD9P/VE7rss
DEjfVb5T/vGlnGHHn6QkKKWHp+CxdTcQLWEMd5tXbDYV5+SEaIX0Zhou9iVTpC5fvt16naay4wFM
XIHQLPUD2ZPWFSiXtd6XiyvOsaHAEz1L0lFFBaIloa71Oc/XfihdodA31hd7EQyhw5a3rYo788O8
ogMBFayrg49Qs6SlmOKBCcaOulL7fj4KG+9SfygHrRRmFQiH2ka66wwVCZjHAoVYc6M3D/HhKiGV
APXU1ctPeCANMrbSdUpjfH3JnwOiiFKMeI6Go+DgnSSEaY33QUEltC8dvKoKo3mbx8PSadoXj3/B
2G8Bq6yr8XfDvHGZZ9J+eZSuwDL/602v37v51Dv6t4Z4tEEaN/rV3emKlm8gvLarg+UC7i8A/y//
rOeu0n9QtaiolpWXc1cU+R+v9xeq6X9OMb0TwM0uufMqTmgXjmoRiVRK9ArOfi9q9P1o5Y8Syd4K
JpqXd8Pr5c+THGs1J6QqRQkDIDh+6gom8z/KU19ylooOoLqCr1Bw6o9zacUFM1NdydcU9uVQqICg
vSz2zztw4Hj+guiKd9GYQrz0cBWcoHciCy4JVbDFO8kyI7EniRX0JC9vmNfPZIeknnwhvxoUfoNQ
kmMUtcrViWOuIk/YnfijfZmWXr56e9ByEyzyYRTeNZJfGstJ0OiKGkYpVizcUpACKYQ2/unopvvP
kmgFm43Sb5Ay/V2Sq2BfdBNSUXL1yVZQCPiKgPlFAGDiRqn+/eWr8DO7/iJofArSkXTz2q+6NK/v
7aNpOKSaKG1ugfCsexB7481iWYoRG09FGap3z5WbYOKihpiwJldWBR9g7VWnTLmUxYruuNpilxNG
lMiWWUUu8pYTfgJYQpbcVhBNn/hD+RCKhrO6ajgBOyRZ/LaCR/Z0IwAPq7/W7q//swwaI7LkpysG
XEjnDpqd+l9wHsQbSRkCMVZbxRfhsOoC6CoQLiTxk+VEukng1lCy3ooWREdb3Y12Cch07Gc4u6Us
YYF0QUVbX/QmWcr1DN1WcKeK0sw6LNdXLFe0H9VfblQRquAcX3KV3lVwsSryEpc+hSlKYLI5oxlJ
gR6SrbCTwGxLWYWKHQWb7SrE65akqjDthdSKIgR5Sd0NsTOXzU6YZX5eiit04SnYbjf49DK+21AB
Vtvhnd4VTtb+mg1NwYnuB3EwlutJhq7gBukLfLffuAjA2UmLFnRTdR9jPyHxIG8PmtEUyM0rKX8o
VutLvU3kIMQQvDa1VfDrfyYNaNV//a8CQ3+d/vrf8R2zBErJYlNDfFS+fHtMRbo0rICqCl6Iuj/g
1o+3VWNnqChZ/Dh+cgpVwGc7gGbAuTaO/UxyBGDVqa9kWnXCih9rqMDa9UgzLBndVK6w2BWOguP9
5YnfzfSz8lvevtm+hPOhP1zLu1hFyWlnQ/tPzrerwGp0QPbc4r5IhU379aren5cAhOnA1b4pBUhN
PeakP8m2E1r/ZgB+SO7oUXnlMwfRC/fkDhWp0IotfvzJ3whcer69ruglrCe3anOfCZD+2Ep7eZrI
94Ou2U+zbn9M6A7n/VwLVNHDV08FeSYarCr3vGClqffIHv2pp21bMKA9dQP/mD5Qsl95cvDUQycE
uxzks0YbgoUXb+Ws2Hd/nmnY7Ym6xTjZPBzE0Y8ASMhbSYHpf0cfCW5uuR/F9aogpnonNr68Vl1B
dpni5TjMZfisgvReJ8lQbOGFvg/SbTBOVpV+IMEL8Ntt8bYuVxbvVxBUKjJGnTwa02QpPUFTwXKP
AtHGJkEuVGAjTlPUIHf6qgjie9kyqRwO/IPaz6y7DQTMshQkToeKIP44fNLu/Dq84fVawLGfJsFz
wBDBIVF3+x4Dp7uT3FpBJVVX6kk45IKsgKlUtHicMG4rzoJNuUTx6ASpSu0FBymAMlmsCj3QAi9r
11NghrtpQvAkbV+48uor4T1jbf1UUgJ0k/XlntJNVDEOoH8UyF36kbxaQRFWdyucBWllg+mGggjy
jDrkpb+RcWkFT1PdBV/4y1VlN6jIK1yEy0ledU0Y31Nfw/0oWdEDJm9gFRXwixC7vgxiwGcy3KAg
Va2t5/whoAM6T8elCoT1gam8fPn29MJlwvT2lawQMSeh7pIvk9ivVgQUHBGqIkt5sSpyLFcB0IhU
WApijd0vLxSsIhVCOLj2ZVuh4mpmzmTVsKnAaV7TpJxXkt+6CuaUG/LTFX/KUFGWFScaiI+0JyBs
Lh/j2w8G/SpYTebUyqlNFVFHf1Fpp4CMXMGCVz4BXToqJYkdDM97+bKGJtbBSL48oEZXITZcwvFR
3cZwkteX/eNMdKxIziUDQBTI3dHnnNOSO0rksPFp1izfH4D6TS1/n3CuBGqoy3jXcrHFY1RSUE5i
LqhgnMobWkVU04eqpXIEVaBkaAMPBG7tstJwAbuegkTFLk8HW0AA8YW8et1zVPhz50mWrCRte1DC
OU+TddWd8mfmuh6ZlOqmu/Z/gjA9kMbt/6lHDrF+Z9q7NB9Kll/BESd7HQKILpI3HT8dUh+RjmL5
4u32FPxsHkYyglZFO79YLbB22YVR4HMJUBk9gMC5JdEqun2u/JUP7uCZFmcVrChdf4PT8Vz+QoXn
3K3sPRXonKNkTmlSbnpQ4eCWcp8HpKpgGoFyr8rkp8IfPUYs0+PprBjBh5fLxZqnlYmqIX09xfWe
1sOwPNOF06+iEf2Mw1J5jAUbdSDM3ubtpuNRHfilooRdBS+pADATty0zgVNZSkpRgVm+JoO2TERT
j3QnMsu9/Kq3K6a/bJyHy2VWmO2rYBXKpkoFZcWOpPEiv5N9hWIESd3nekucEY78UbH822ToV+Ax
KsoFguJkp58uezPJnrOLhooCAs/iU0hqF0pLQtSi62BnHZ7Q46iAdnZACIbZhK9Mx+Gzxp5CY/0N
9mP/xW9QsIU7ZEwquGKmuNZfeZf6K4xYpaAinlABSOz7su9luArS1rtD1qPaRyiUy4dYRaFkJx9P
iYRPFMylKIuxL6WSahgiweR66fMFcsj8SD5e11BwtnbGv1ypeJxMqXqdG/Y57/sFn1ye7F10oPb2
ffbX3t9Lownq178k9+lzYIzXU09/3oPYgTnqRnYHCGRIx+Jcya0kL3IwfSOSqQPbX6XAoSLz0En9
rQyNUwF/FWdUynipaMfoJlFSbSdSwS/Wu8OjlzuwxQyvuuZx5x+LXrBKY5GKTP6xH81EtvI5x8n1
6i/+JIfpV0o2FJOM6uqkTw8FvdjS1iiGQNQVLNgayZRId2gxrLm24CDNS3UWIZmKXrMf07y6WGZi
l1/z9gv/EznVLWTt0oMzXu8s+vOugefQd3Uvhf1fI3T5/5LuOwkSfHxJ0SpYQW/yrIJPZLJb/Y0h
4i0ZLsIQh9fE7uux9+hvfYOX9tw/tjeC4vFp3EWBn/7wfwAAAP//</cx:binary>
              </cx:geoCache>
            </cx:geography>
          </cx:layoutPr>
        </cx:series>
      </cx:plotAreaRegion>
    </cx:plotArea>
    <cx:legend pos="b" align="ctr" overlay="0">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E3070FF8-76D2-4037-812F-10B9927CC155}" type="datetimeFigureOut">
              <a:rPr lang="en-US" smtClean="0"/>
              <a:t>5/7/2021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FB562AA-D9E2-4722-8379-7974A59F1B33}" type="slidenum">
              <a:rPr lang="en-US" smtClean="0"/>
              <a:t>‹#›</a:t>
            </a:fld>
            <a:endParaRPr lang="en-US"/>
          </a:p>
        </p:txBody>
      </p:sp>
    </p:spTree>
    <p:extLst>
      <p:ext uri="{BB962C8B-B14F-4D97-AF65-F5344CB8AC3E}">
        <p14:creationId xmlns:p14="http://schemas.microsoft.com/office/powerpoint/2010/main" val="367544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icsson.com/en/mobility-report/dataforecasts/mobile-traffic-updat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pubdocs.worldbank.org/en/275791607471359158/Analytical-Insights-Series-Dec-2020.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ricsson.com/en/mobility-report/dataforecasts/mobile-traffic-updat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pubdocs.worldbank.org/en/275791607471359158/Analytical-Insights-Series-Dec-2020.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ricsson.com/en/mobility-report/dataforecasts/mobile-traffic-updat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pubdocs.worldbank.org/en/275791607471359158/Analytical-Insights-Series-Dec-2020.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ricsson.com/en/mobility-report/dataforecasts/mobile-traffic-updat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pubdocs.worldbank.org/en/275791607471359158/Analytical-Insights-Series-Dec-2020.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3C68-744E-459E-A63B-4E83C8CDDAA9}" type="slidenum">
              <a:rPr lang="en-US" smtClean="0"/>
              <a:t>1</a:t>
            </a:fld>
            <a:endParaRPr lang="en-US"/>
          </a:p>
        </p:txBody>
      </p:sp>
    </p:spTree>
    <p:extLst>
      <p:ext uri="{BB962C8B-B14F-4D97-AF65-F5344CB8AC3E}">
        <p14:creationId xmlns:p14="http://schemas.microsoft.com/office/powerpoint/2010/main" val="10034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5"/>
          </p:nvPr>
        </p:nvSpPr>
        <p:spPr/>
        <p:txBody>
          <a:bodyPr/>
          <a:lstStyle/>
          <a:p>
            <a:fld id="{E0963C68-744E-459E-A63B-4E83C8CDDAA9}" type="slidenum">
              <a:rPr lang="en-US" smtClean="0"/>
              <a:t>2</a:t>
            </a:fld>
            <a:endParaRPr lang="en-US"/>
          </a:p>
        </p:txBody>
      </p:sp>
    </p:spTree>
    <p:extLst>
      <p:ext uri="{BB962C8B-B14F-4D97-AF65-F5344CB8AC3E}">
        <p14:creationId xmlns:p14="http://schemas.microsoft.com/office/powerpoint/2010/main" val="172831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a:p>
            <a:pPr marL="158750" indent="0">
              <a:buNone/>
            </a:pPr>
            <a:endParaRPr lang="en-US" sz="1100" dirty="0"/>
          </a:p>
          <a:p>
            <a:pPr marL="158750" indent="0">
              <a:buNone/>
            </a:pPr>
            <a:r>
              <a:rPr lang="en-US" sz="1100" dirty="0"/>
              <a:t>Sources: </a:t>
            </a:r>
          </a:p>
          <a:p>
            <a:r>
              <a:rPr lang="en-US" sz="1100" dirty="0">
                <a:hlinkClick r:id="rId3"/>
              </a:rPr>
              <a:t>https://www.ericsson.com/en/mobility-report/dataforecasts/mobile-traffic-update</a:t>
            </a:r>
            <a:endParaRPr lang="en-US" sz="1100" dirty="0"/>
          </a:p>
          <a:p>
            <a:r>
              <a:rPr lang="en-US" sz="1100" dirty="0">
                <a:hlinkClick r:id="rId4"/>
              </a:rPr>
              <a:t>http://pubdocs.worldbank.org/en/275791607471359158/Analytical-Insights-Series-Dec-2020.pdf</a:t>
            </a:r>
            <a:r>
              <a:rPr lang="en-US" sz="1100" dirty="0"/>
              <a:t> </a:t>
            </a:r>
          </a:p>
          <a:p>
            <a:r>
              <a:rPr lang="en-US" sz="1100" dirty="0">
                <a:solidFill>
                  <a:srgbClr val="FFFFFF"/>
                </a:solidFill>
                <a:latin typeface="Arial" panose="020B0604020202020204" pitchFamily="34" charset="0"/>
                <a:cs typeface="Arial" panose="020B0604020202020204" pitchFamily="34" charset="0"/>
              </a:rPr>
              <a:t>Katz, Jung, </a:t>
            </a:r>
            <a:r>
              <a:rPr lang="en-US" sz="1100" dirty="0" err="1">
                <a:solidFill>
                  <a:srgbClr val="FFFFFF"/>
                </a:solidFill>
                <a:latin typeface="Arial" panose="020B0604020202020204" pitchFamily="34" charset="0"/>
                <a:cs typeface="Arial" panose="020B0604020202020204" pitchFamily="34" charset="0"/>
              </a:rPr>
              <a:t>Callorda</a:t>
            </a:r>
            <a:r>
              <a:rPr lang="en-US" sz="1100" dirty="0">
                <a:solidFill>
                  <a:srgbClr val="FFFFFF"/>
                </a:solidFill>
                <a:latin typeface="Arial" panose="020B0604020202020204" pitchFamily="34" charset="0"/>
                <a:cs typeface="Arial" panose="020B0604020202020204" pitchFamily="34" charset="0"/>
              </a:rPr>
              <a:t>. Can digitization mitigate the economic damage of a pandemic? Telecommunications Policy, 2020</a:t>
            </a:r>
          </a:p>
          <a:p>
            <a:r>
              <a:rPr lang="en-US" sz="1000" dirty="0">
                <a:solidFill>
                  <a:srgbClr val="FFFFFF"/>
                </a:solidFill>
                <a:latin typeface="Arial" panose="020B0604020202020204" pitchFamily="34" charset="0"/>
                <a:cs typeface="Arial" panose="020B0604020202020204" pitchFamily="34" charset="0"/>
              </a:rPr>
              <a:t>ITU. Economic impact of COVID-19 on digital infrastructure. 2020. </a:t>
            </a:r>
          </a:p>
          <a:p>
            <a:r>
              <a:rPr lang="en-US" sz="1000" dirty="0">
                <a:solidFill>
                  <a:srgbClr val="FFFFFF"/>
                </a:solidFill>
                <a:latin typeface="Arial" panose="020B0604020202020204" pitchFamily="34" charset="0"/>
                <a:cs typeface="Arial" panose="020B0604020202020204" pitchFamily="34" charset="0"/>
              </a:rPr>
              <a:t>Telecom Advisory Services. Covid-19 and the Economic Value of Wi-Fi. Dec 2020.</a:t>
            </a:r>
          </a:p>
          <a:p>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https://www.mckinsey.com/~/media/mckinsey/industries/retail/our%20insights/how%20covid%2019%20is%20changing%20consumer%20behavior%20now%20and%20forever/how-covid-19-is-changing-consumer-behaviornow-and-forever.pdf</a:t>
            </a: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lang="en-US" sz="1100" dirty="0"/>
          </a:p>
          <a:p>
            <a:pPr marL="158750" indent="0">
              <a:buNone/>
            </a:pPr>
            <a:endParaRPr lang="en-US" dirty="0"/>
          </a:p>
        </p:txBody>
      </p:sp>
    </p:spTree>
    <p:extLst>
      <p:ext uri="{BB962C8B-B14F-4D97-AF65-F5344CB8AC3E}">
        <p14:creationId xmlns:p14="http://schemas.microsoft.com/office/powerpoint/2010/main" val="109728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5"/>
          </p:nvPr>
        </p:nvSpPr>
        <p:spPr/>
        <p:txBody>
          <a:bodyPr/>
          <a:lstStyle/>
          <a:p>
            <a:fld id="{E0963C68-744E-459E-A63B-4E83C8CDDAA9}" type="slidenum">
              <a:rPr lang="en-US" smtClean="0"/>
              <a:t>4</a:t>
            </a:fld>
            <a:endParaRPr lang="en-US"/>
          </a:p>
        </p:txBody>
      </p:sp>
    </p:spTree>
    <p:extLst>
      <p:ext uri="{BB962C8B-B14F-4D97-AF65-F5344CB8AC3E}">
        <p14:creationId xmlns:p14="http://schemas.microsoft.com/office/powerpoint/2010/main" val="560005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a:p>
            <a:pPr marL="158750" indent="0">
              <a:buNone/>
            </a:pPr>
            <a:endParaRPr lang="en-US" sz="1100" dirty="0"/>
          </a:p>
          <a:p>
            <a:pPr marL="158750" indent="0">
              <a:buNone/>
            </a:pPr>
            <a:r>
              <a:rPr lang="en-US" sz="1100" dirty="0"/>
              <a:t>Sources: </a:t>
            </a:r>
          </a:p>
          <a:p>
            <a:r>
              <a:rPr lang="en-US" sz="1100" dirty="0">
                <a:hlinkClick r:id="rId3"/>
              </a:rPr>
              <a:t>https://www.ericsson.com/en/mobility-report/dataforecasts/mobile-traffic-update</a:t>
            </a:r>
            <a:endParaRPr lang="en-US" sz="1100" dirty="0"/>
          </a:p>
          <a:p>
            <a:r>
              <a:rPr lang="en-US" sz="1100" dirty="0">
                <a:hlinkClick r:id="rId4"/>
              </a:rPr>
              <a:t>http://pubdocs.worldbank.org/en/275791607471359158/Analytical-Insights-Series-Dec-2020.pdf</a:t>
            </a:r>
            <a:r>
              <a:rPr lang="en-US" sz="1100" dirty="0"/>
              <a:t> </a:t>
            </a:r>
          </a:p>
          <a:p>
            <a:r>
              <a:rPr lang="en-US" sz="1100" dirty="0">
                <a:solidFill>
                  <a:srgbClr val="FFFFFF"/>
                </a:solidFill>
                <a:latin typeface="Arial" panose="020B0604020202020204" pitchFamily="34" charset="0"/>
                <a:cs typeface="Arial" panose="020B0604020202020204" pitchFamily="34" charset="0"/>
              </a:rPr>
              <a:t>Katz, Jung, </a:t>
            </a:r>
            <a:r>
              <a:rPr lang="en-US" sz="1100" dirty="0" err="1">
                <a:solidFill>
                  <a:srgbClr val="FFFFFF"/>
                </a:solidFill>
                <a:latin typeface="Arial" panose="020B0604020202020204" pitchFamily="34" charset="0"/>
                <a:cs typeface="Arial" panose="020B0604020202020204" pitchFamily="34" charset="0"/>
              </a:rPr>
              <a:t>Callorda</a:t>
            </a:r>
            <a:r>
              <a:rPr lang="en-US" sz="1100" dirty="0">
                <a:solidFill>
                  <a:srgbClr val="FFFFFF"/>
                </a:solidFill>
                <a:latin typeface="Arial" panose="020B0604020202020204" pitchFamily="34" charset="0"/>
                <a:cs typeface="Arial" panose="020B0604020202020204" pitchFamily="34" charset="0"/>
              </a:rPr>
              <a:t>. Can digitization mitigate the economic damage of a pandemic? Telecommunications Policy, 2020</a:t>
            </a:r>
          </a:p>
          <a:p>
            <a:r>
              <a:rPr lang="en-US" sz="1000" dirty="0">
                <a:solidFill>
                  <a:srgbClr val="FFFFFF"/>
                </a:solidFill>
                <a:latin typeface="Arial" panose="020B0604020202020204" pitchFamily="34" charset="0"/>
                <a:cs typeface="Arial" panose="020B0604020202020204" pitchFamily="34" charset="0"/>
              </a:rPr>
              <a:t>ITU. Economic impact of COVID-19 on digital infrastructure. 2020. </a:t>
            </a:r>
          </a:p>
          <a:p>
            <a:r>
              <a:rPr lang="en-US" sz="1000" dirty="0">
                <a:solidFill>
                  <a:srgbClr val="FFFFFF"/>
                </a:solidFill>
                <a:latin typeface="Arial" panose="020B0604020202020204" pitchFamily="34" charset="0"/>
                <a:cs typeface="Arial" panose="020B0604020202020204" pitchFamily="34" charset="0"/>
              </a:rPr>
              <a:t>Telecom Advisory Services. Covid-19 and the Economic Value of Wi-Fi. Dec 2020.</a:t>
            </a:r>
          </a:p>
          <a:p>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https://www.mckinsey.com/~/media/mckinsey/industries/retail/our%20insights/how%20covid%2019%20is%20changing%20consumer%20behavior%20now%20and%20forever/how-covid-19-is-changing-consumer-behaviornow-and-forever.pdf</a:t>
            </a: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lang="en-US" sz="1100" dirty="0"/>
          </a:p>
          <a:p>
            <a:pPr marL="158750" indent="0">
              <a:buNone/>
            </a:pPr>
            <a:endParaRPr lang="en-US" dirty="0"/>
          </a:p>
        </p:txBody>
      </p:sp>
    </p:spTree>
    <p:extLst>
      <p:ext uri="{BB962C8B-B14F-4D97-AF65-F5344CB8AC3E}">
        <p14:creationId xmlns:p14="http://schemas.microsoft.com/office/powerpoint/2010/main" val="360791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a:p>
            <a:pPr marL="158750" indent="0">
              <a:buNone/>
            </a:pPr>
            <a:endParaRPr lang="en-US" sz="1100" dirty="0"/>
          </a:p>
          <a:p>
            <a:pPr marL="158750" indent="0">
              <a:buNone/>
            </a:pPr>
            <a:r>
              <a:rPr lang="en-US" sz="1100" dirty="0"/>
              <a:t>Sources: </a:t>
            </a:r>
          </a:p>
          <a:p>
            <a:r>
              <a:rPr lang="en-US" sz="1100" dirty="0">
                <a:hlinkClick r:id="rId3"/>
              </a:rPr>
              <a:t>https://www.ericsson.com/en/mobility-report/dataforecasts/mobile-traffic-update</a:t>
            </a:r>
            <a:endParaRPr lang="en-US" sz="1100" dirty="0"/>
          </a:p>
          <a:p>
            <a:r>
              <a:rPr lang="en-US" sz="1100" dirty="0">
                <a:hlinkClick r:id="rId4"/>
              </a:rPr>
              <a:t>http://pubdocs.worldbank.org/en/275791607471359158/Analytical-Insights-Series-Dec-2020.pdf</a:t>
            </a:r>
            <a:r>
              <a:rPr lang="en-US" sz="1100" dirty="0"/>
              <a:t> </a:t>
            </a:r>
          </a:p>
          <a:p>
            <a:r>
              <a:rPr lang="en-US" sz="1100" dirty="0">
                <a:solidFill>
                  <a:srgbClr val="FFFFFF"/>
                </a:solidFill>
                <a:latin typeface="Arial" panose="020B0604020202020204" pitchFamily="34" charset="0"/>
                <a:cs typeface="Arial" panose="020B0604020202020204" pitchFamily="34" charset="0"/>
              </a:rPr>
              <a:t>Katz, Jung, </a:t>
            </a:r>
            <a:r>
              <a:rPr lang="en-US" sz="1100" dirty="0" err="1">
                <a:solidFill>
                  <a:srgbClr val="FFFFFF"/>
                </a:solidFill>
                <a:latin typeface="Arial" panose="020B0604020202020204" pitchFamily="34" charset="0"/>
                <a:cs typeface="Arial" panose="020B0604020202020204" pitchFamily="34" charset="0"/>
              </a:rPr>
              <a:t>Callorda</a:t>
            </a:r>
            <a:r>
              <a:rPr lang="en-US" sz="1100" dirty="0">
                <a:solidFill>
                  <a:srgbClr val="FFFFFF"/>
                </a:solidFill>
                <a:latin typeface="Arial" panose="020B0604020202020204" pitchFamily="34" charset="0"/>
                <a:cs typeface="Arial" panose="020B0604020202020204" pitchFamily="34" charset="0"/>
              </a:rPr>
              <a:t>. Can digitization mitigate the economic damage of a pandemic? Telecommunications Policy, 2020</a:t>
            </a:r>
          </a:p>
          <a:p>
            <a:r>
              <a:rPr lang="en-US" sz="1000" dirty="0">
                <a:solidFill>
                  <a:srgbClr val="FFFFFF"/>
                </a:solidFill>
                <a:latin typeface="Arial" panose="020B0604020202020204" pitchFamily="34" charset="0"/>
                <a:cs typeface="Arial" panose="020B0604020202020204" pitchFamily="34" charset="0"/>
              </a:rPr>
              <a:t>ITU. Economic impact of COVID-19 on digital infrastructure. 2020. </a:t>
            </a:r>
          </a:p>
          <a:p>
            <a:r>
              <a:rPr lang="en-US" sz="1000" dirty="0">
                <a:solidFill>
                  <a:srgbClr val="FFFFFF"/>
                </a:solidFill>
                <a:latin typeface="Arial" panose="020B0604020202020204" pitchFamily="34" charset="0"/>
                <a:cs typeface="Arial" panose="020B0604020202020204" pitchFamily="34" charset="0"/>
              </a:rPr>
              <a:t>Telecom Advisory Services. Covid-19 and the Economic Value of Wi-Fi. Dec 2020.</a:t>
            </a:r>
          </a:p>
          <a:p>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https://www.mckinsey.com/~/media/mckinsey/industries/retail/our%20insights/how%20covid%2019%20is%20changing%20consumer%20behavior%20now%20and%20forever/how-covid-19-is-changing-consumer-behaviornow-and-forever.pdf</a:t>
            </a: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lang="en-US" sz="1100" dirty="0"/>
          </a:p>
          <a:p>
            <a:pPr marL="158750" indent="0">
              <a:buNone/>
            </a:pPr>
            <a:endParaRPr lang="en-US" dirty="0"/>
          </a:p>
        </p:txBody>
      </p:sp>
    </p:spTree>
    <p:extLst>
      <p:ext uri="{BB962C8B-B14F-4D97-AF65-F5344CB8AC3E}">
        <p14:creationId xmlns:p14="http://schemas.microsoft.com/office/powerpoint/2010/main" val="18922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a:p>
            <a:pPr marL="158750" indent="0">
              <a:buNone/>
            </a:pPr>
            <a:endParaRPr lang="en-US" sz="1100" dirty="0"/>
          </a:p>
          <a:p>
            <a:pPr marL="158750" indent="0">
              <a:buNone/>
            </a:pPr>
            <a:r>
              <a:rPr lang="en-US" sz="1100" dirty="0"/>
              <a:t>Sources: </a:t>
            </a:r>
          </a:p>
          <a:p>
            <a:r>
              <a:rPr lang="en-US" sz="1100" dirty="0">
                <a:hlinkClick r:id="rId3"/>
              </a:rPr>
              <a:t>https://www.ericsson.com/en/mobility-report/dataforecasts/mobile-traffic-update</a:t>
            </a:r>
            <a:endParaRPr lang="en-US" sz="1100" dirty="0"/>
          </a:p>
          <a:p>
            <a:r>
              <a:rPr lang="en-US" sz="1100" dirty="0">
                <a:hlinkClick r:id="rId4"/>
              </a:rPr>
              <a:t>http://pubdocs.worldbank.org/en/275791607471359158/Analytical-Insights-Series-Dec-2020.pdf</a:t>
            </a:r>
            <a:r>
              <a:rPr lang="en-US" sz="1100" dirty="0"/>
              <a:t> </a:t>
            </a:r>
          </a:p>
          <a:p>
            <a:r>
              <a:rPr lang="en-US" sz="1100" dirty="0">
                <a:solidFill>
                  <a:srgbClr val="FFFFFF"/>
                </a:solidFill>
                <a:latin typeface="Arial" panose="020B0604020202020204" pitchFamily="34" charset="0"/>
                <a:cs typeface="Arial" panose="020B0604020202020204" pitchFamily="34" charset="0"/>
              </a:rPr>
              <a:t>Katz, Jung, </a:t>
            </a:r>
            <a:r>
              <a:rPr lang="en-US" sz="1100" dirty="0" err="1">
                <a:solidFill>
                  <a:srgbClr val="FFFFFF"/>
                </a:solidFill>
                <a:latin typeface="Arial" panose="020B0604020202020204" pitchFamily="34" charset="0"/>
                <a:cs typeface="Arial" panose="020B0604020202020204" pitchFamily="34" charset="0"/>
              </a:rPr>
              <a:t>Callorda</a:t>
            </a:r>
            <a:r>
              <a:rPr lang="en-US" sz="1100" dirty="0">
                <a:solidFill>
                  <a:srgbClr val="FFFFFF"/>
                </a:solidFill>
                <a:latin typeface="Arial" panose="020B0604020202020204" pitchFamily="34" charset="0"/>
                <a:cs typeface="Arial" panose="020B0604020202020204" pitchFamily="34" charset="0"/>
              </a:rPr>
              <a:t>. Can digitization mitigate the economic damage of a pandemic? Telecommunications Policy, 2020</a:t>
            </a:r>
          </a:p>
          <a:p>
            <a:r>
              <a:rPr lang="en-US" sz="1000" dirty="0">
                <a:solidFill>
                  <a:srgbClr val="FFFFFF"/>
                </a:solidFill>
                <a:latin typeface="Arial" panose="020B0604020202020204" pitchFamily="34" charset="0"/>
                <a:cs typeface="Arial" panose="020B0604020202020204" pitchFamily="34" charset="0"/>
              </a:rPr>
              <a:t>ITU. Economic impact of COVID-19 on digital infrastructure. 2020. </a:t>
            </a:r>
          </a:p>
          <a:p>
            <a:r>
              <a:rPr lang="en-US" sz="1000" dirty="0">
                <a:solidFill>
                  <a:srgbClr val="FFFFFF"/>
                </a:solidFill>
                <a:latin typeface="Arial" panose="020B0604020202020204" pitchFamily="34" charset="0"/>
                <a:cs typeface="Arial" panose="020B0604020202020204" pitchFamily="34" charset="0"/>
              </a:rPr>
              <a:t>Telecom Advisory Services. Covid-19 and the Economic Value of Wi-Fi. Dec 2020.</a:t>
            </a:r>
          </a:p>
          <a:p>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https://www.mckinsey.com/~/media/mckinsey/industries/retail/our%20insights/how%20covid%2019%20is%20changing%20consumer%20behavior%20now%20and%20forever/how-covid-19-is-changing-consumer-behaviornow-and-forever.pdf</a:t>
            </a: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endParaRPr lang="en-US" sz="1100" dirty="0"/>
          </a:p>
          <a:p>
            <a:pPr marL="158750" indent="0">
              <a:buNone/>
            </a:pPr>
            <a:endParaRPr lang="en-US" dirty="0"/>
          </a:p>
        </p:txBody>
      </p:sp>
    </p:spTree>
    <p:extLst>
      <p:ext uri="{BB962C8B-B14F-4D97-AF65-F5344CB8AC3E}">
        <p14:creationId xmlns:p14="http://schemas.microsoft.com/office/powerpoint/2010/main" val="98651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63C68-744E-459E-A63B-4E83C8CDD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23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B3FA8-FD5E-4990-905E-067E60B469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2AAA70-226B-4FA1-BD99-6352FCE19F3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67EE4E-FDFB-456B-BFD8-E363CAC54FEF}"/>
              </a:ext>
            </a:extLst>
          </p:cNvPr>
          <p:cNvSpPr>
            <a:spLocks noGrp="1"/>
          </p:cNvSpPr>
          <p:nvPr>
            <p:ph type="dt" sz="half" idx="10"/>
          </p:nvPr>
        </p:nvSpPr>
        <p:spPr/>
        <p:txBody>
          <a:bodyPr/>
          <a:lstStyle/>
          <a:p>
            <a:fld id="{D53279A8-0F68-4388-ABE7-F4A90BBE71A9}" type="datetimeFigureOut">
              <a:rPr lang="en-US" smtClean="0"/>
              <a:t>5/7/2021</a:t>
            </a:fld>
            <a:endParaRPr lang="en-US"/>
          </a:p>
        </p:txBody>
      </p:sp>
      <p:sp>
        <p:nvSpPr>
          <p:cNvPr id="5" name="Footer Placeholder 4">
            <a:extLst>
              <a:ext uri="{FF2B5EF4-FFF2-40B4-BE49-F238E27FC236}">
                <a16:creationId xmlns:a16="http://schemas.microsoft.com/office/drawing/2014/main" id="{31E43A9C-847B-45D8-8B9D-44B4A5BA4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DDB22-34A9-48FF-B773-25BE0D82E093}"/>
              </a:ext>
            </a:extLst>
          </p:cNvPr>
          <p:cNvSpPr>
            <a:spLocks noGrp="1"/>
          </p:cNvSpPr>
          <p:nvPr>
            <p:ph type="sldNum" sz="quarter" idx="12"/>
          </p:nvPr>
        </p:nvSpPr>
        <p:spPr/>
        <p:txBody>
          <a:bodyPr/>
          <a:lstStyle/>
          <a:p>
            <a:fld id="{4CA17BE0-C4D1-4A38-AA42-4583EC86A98D}" type="slidenum">
              <a:rPr lang="en-US" smtClean="0"/>
              <a:t>‹#›</a:t>
            </a:fld>
            <a:endParaRPr lang="en-US"/>
          </a:p>
        </p:txBody>
      </p:sp>
    </p:spTree>
    <p:extLst>
      <p:ext uri="{BB962C8B-B14F-4D97-AF65-F5344CB8AC3E}">
        <p14:creationId xmlns:p14="http://schemas.microsoft.com/office/powerpoint/2010/main" val="5849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7EFB-F0DE-4D57-A296-E481372AC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DCA3FF-C86F-41BE-8CE3-1F4DCBC8BCB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43026-8904-41B4-921E-86D8750237AD}"/>
              </a:ext>
            </a:extLst>
          </p:cNvPr>
          <p:cNvSpPr>
            <a:spLocks noGrp="1"/>
          </p:cNvSpPr>
          <p:nvPr>
            <p:ph type="dt" sz="half" idx="10"/>
          </p:nvPr>
        </p:nvSpPr>
        <p:spPr/>
        <p:txBody>
          <a:bodyPr/>
          <a:lstStyle/>
          <a:p>
            <a:fld id="{D53279A8-0F68-4388-ABE7-F4A90BBE71A9}" type="datetimeFigureOut">
              <a:rPr lang="en-US" smtClean="0"/>
              <a:t>5/7/2021</a:t>
            </a:fld>
            <a:endParaRPr lang="en-US"/>
          </a:p>
        </p:txBody>
      </p:sp>
      <p:sp>
        <p:nvSpPr>
          <p:cNvPr id="5" name="Footer Placeholder 4">
            <a:extLst>
              <a:ext uri="{FF2B5EF4-FFF2-40B4-BE49-F238E27FC236}">
                <a16:creationId xmlns:a16="http://schemas.microsoft.com/office/drawing/2014/main" id="{00AAB2D4-768B-49E4-BAA5-D8631A68D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04C75-4807-49BB-9F00-93C97EE7B07A}"/>
              </a:ext>
            </a:extLst>
          </p:cNvPr>
          <p:cNvSpPr>
            <a:spLocks noGrp="1"/>
          </p:cNvSpPr>
          <p:nvPr>
            <p:ph type="sldNum" sz="quarter" idx="12"/>
          </p:nvPr>
        </p:nvSpPr>
        <p:spPr/>
        <p:txBody>
          <a:bodyPr/>
          <a:lstStyle/>
          <a:p>
            <a:fld id="{4CA17BE0-C4D1-4A38-AA42-4583EC86A98D}" type="slidenum">
              <a:rPr lang="en-US" smtClean="0"/>
              <a:t>‹#›</a:t>
            </a:fld>
            <a:endParaRPr lang="en-US"/>
          </a:p>
        </p:txBody>
      </p:sp>
    </p:spTree>
    <p:extLst>
      <p:ext uri="{BB962C8B-B14F-4D97-AF65-F5344CB8AC3E}">
        <p14:creationId xmlns:p14="http://schemas.microsoft.com/office/powerpoint/2010/main" val="74258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77C1-D849-4F04-91C0-9AD72C76BC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9A22430-F17F-4131-AAD5-8F63309F3D06}"/>
              </a:ext>
            </a:extLst>
          </p:cNvPr>
          <p:cNvSpPr>
            <a:spLocks noGrp="1"/>
          </p:cNvSpPr>
          <p:nvPr>
            <p:ph type="dt" sz="half" idx="10"/>
          </p:nvPr>
        </p:nvSpPr>
        <p:spPr/>
        <p:txBody>
          <a:bodyPr/>
          <a:lstStyle/>
          <a:p>
            <a:fld id="{D53279A8-0F68-4388-ABE7-F4A90BBE71A9}" type="datetimeFigureOut">
              <a:rPr lang="en-US" smtClean="0"/>
              <a:t>5/7/2021</a:t>
            </a:fld>
            <a:endParaRPr lang="en-US"/>
          </a:p>
        </p:txBody>
      </p:sp>
      <p:sp>
        <p:nvSpPr>
          <p:cNvPr id="4" name="Footer Placeholder 3">
            <a:extLst>
              <a:ext uri="{FF2B5EF4-FFF2-40B4-BE49-F238E27FC236}">
                <a16:creationId xmlns:a16="http://schemas.microsoft.com/office/drawing/2014/main" id="{4A882EF7-1B1D-4257-9B22-0C786A641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E4B41-A565-46BA-9AD1-8FAFC0E2E7D3}"/>
              </a:ext>
            </a:extLst>
          </p:cNvPr>
          <p:cNvSpPr>
            <a:spLocks noGrp="1"/>
          </p:cNvSpPr>
          <p:nvPr>
            <p:ph type="sldNum" sz="quarter" idx="12"/>
          </p:nvPr>
        </p:nvSpPr>
        <p:spPr/>
        <p:txBody>
          <a:bodyPr/>
          <a:lstStyle/>
          <a:p>
            <a:fld id="{4CA17BE0-C4D1-4A38-AA42-4583EC86A98D}" type="slidenum">
              <a:rPr lang="en-US" smtClean="0"/>
              <a:t>‹#›</a:t>
            </a:fld>
            <a:endParaRPr lang="en-US"/>
          </a:p>
        </p:txBody>
      </p:sp>
    </p:spTree>
    <p:extLst>
      <p:ext uri="{BB962C8B-B14F-4D97-AF65-F5344CB8AC3E}">
        <p14:creationId xmlns:p14="http://schemas.microsoft.com/office/powerpoint/2010/main" val="14791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A6DA9-ED64-4686-AAFD-58201B51DF10}"/>
              </a:ext>
            </a:extLst>
          </p:cNvPr>
          <p:cNvSpPr>
            <a:spLocks noGrp="1"/>
          </p:cNvSpPr>
          <p:nvPr>
            <p:ph type="dt" sz="half" idx="10"/>
          </p:nvPr>
        </p:nvSpPr>
        <p:spPr/>
        <p:txBody>
          <a:bodyPr/>
          <a:lstStyle/>
          <a:p>
            <a:fld id="{D53279A8-0F68-4388-ABE7-F4A90BBE71A9}" type="datetimeFigureOut">
              <a:rPr lang="en-US" smtClean="0"/>
              <a:t>5/7/2021</a:t>
            </a:fld>
            <a:endParaRPr lang="en-US"/>
          </a:p>
        </p:txBody>
      </p:sp>
      <p:sp>
        <p:nvSpPr>
          <p:cNvPr id="3" name="Footer Placeholder 2">
            <a:extLst>
              <a:ext uri="{FF2B5EF4-FFF2-40B4-BE49-F238E27FC236}">
                <a16:creationId xmlns:a16="http://schemas.microsoft.com/office/drawing/2014/main" id="{DF7A4BE2-215A-4B70-A0E9-6B5D47FE9D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FC7786-EC59-42CE-A1CE-4AED68BE6ED0}"/>
              </a:ext>
            </a:extLst>
          </p:cNvPr>
          <p:cNvSpPr>
            <a:spLocks noGrp="1"/>
          </p:cNvSpPr>
          <p:nvPr>
            <p:ph type="sldNum" sz="quarter" idx="12"/>
          </p:nvPr>
        </p:nvSpPr>
        <p:spPr/>
        <p:txBody>
          <a:bodyPr/>
          <a:lstStyle/>
          <a:p>
            <a:fld id="{4CA17BE0-C4D1-4A38-AA42-4583EC86A98D}" type="slidenum">
              <a:rPr lang="en-US" smtClean="0"/>
              <a:t>‹#›</a:t>
            </a:fld>
            <a:endParaRPr lang="en-US"/>
          </a:p>
        </p:txBody>
      </p:sp>
    </p:spTree>
    <p:extLst>
      <p:ext uri="{BB962C8B-B14F-4D97-AF65-F5344CB8AC3E}">
        <p14:creationId xmlns:p14="http://schemas.microsoft.com/office/powerpoint/2010/main" val="160061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8808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800B45-A441-4750-8D03-E6B011DEC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279A8-0F68-4388-ABE7-F4A90BBE71A9}" type="datetimeFigureOut">
              <a:rPr lang="en-US" smtClean="0"/>
              <a:t>5/7/2021</a:t>
            </a:fld>
            <a:endParaRPr lang="en-US"/>
          </a:p>
        </p:txBody>
      </p:sp>
      <p:sp>
        <p:nvSpPr>
          <p:cNvPr id="5" name="Footer Placeholder 4">
            <a:extLst>
              <a:ext uri="{FF2B5EF4-FFF2-40B4-BE49-F238E27FC236}">
                <a16:creationId xmlns:a16="http://schemas.microsoft.com/office/drawing/2014/main" id="{AC7C69AE-1420-4C8C-8F43-66A7898D0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750234-3BA8-4D8C-B33F-EDAA642688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17BE0-C4D1-4A38-AA42-4583EC86A98D}" type="slidenum">
              <a:rPr lang="en-US" smtClean="0"/>
              <a:t>‹#›</a:t>
            </a:fld>
            <a:endParaRPr lang="en-US"/>
          </a:p>
        </p:txBody>
      </p:sp>
      <p:sp>
        <p:nvSpPr>
          <p:cNvPr id="7" name="Rectangle 6">
            <a:extLst>
              <a:ext uri="{FF2B5EF4-FFF2-40B4-BE49-F238E27FC236}">
                <a16:creationId xmlns:a16="http://schemas.microsoft.com/office/drawing/2014/main" id="{82DEC1AC-B671-4029-83DC-9C5011028554}"/>
              </a:ext>
            </a:extLst>
          </p:cNvPr>
          <p:cNvSpPr/>
          <p:nvPr userDrawn="1"/>
        </p:nvSpPr>
        <p:spPr>
          <a:xfrm>
            <a:off x="0" y="-2012"/>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21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microsoft.com/office/2014/relationships/chartEx" Target="../charts/chartEx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xplainer: Broadband Internet Access in Latin America | AS/COA">
            <a:extLst>
              <a:ext uri="{FF2B5EF4-FFF2-40B4-BE49-F238E27FC236}">
                <a16:creationId xmlns:a16="http://schemas.microsoft.com/office/drawing/2014/main" id="{A30C5EBE-1F28-4504-975E-0D6F58DDC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12192000" cy="7048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AF1C1A1-4D51-4822-A38E-9B001B37F0E3}"/>
              </a:ext>
            </a:extLst>
          </p:cNvPr>
          <p:cNvSpPr/>
          <p:nvPr/>
        </p:nvSpPr>
        <p:spPr>
          <a:xfrm>
            <a:off x="0" y="0"/>
            <a:ext cx="12192000" cy="461665"/>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9C323E-A826-44D2-8A73-A4FE744B89DD}"/>
              </a:ext>
            </a:extLst>
          </p:cNvPr>
          <p:cNvSpPr txBox="1"/>
          <p:nvPr/>
        </p:nvSpPr>
        <p:spPr>
          <a:xfrm>
            <a:off x="-3" y="46166"/>
            <a:ext cx="1692085"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May 10, 2021</a:t>
            </a:r>
          </a:p>
        </p:txBody>
      </p:sp>
      <p:sp>
        <p:nvSpPr>
          <p:cNvPr id="16" name="TextBox 15">
            <a:extLst>
              <a:ext uri="{FF2B5EF4-FFF2-40B4-BE49-F238E27FC236}">
                <a16:creationId xmlns:a16="http://schemas.microsoft.com/office/drawing/2014/main" id="{C5B5330B-7613-4AF5-9059-5FE37CA387F4}"/>
              </a:ext>
            </a:extLst>
          </p:cNvPr>
          <p:cNvSpPr txBox="1"/>
          <p:nvPr/>
        </p:nvSpPr>
        <p:spPr>
          <a:xfrm>
            <a:off x="7825839" y="46166"/>
            <a:ext cx="430564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Presentation to Woodrow Wilson Center</a:t>
            </a:r>
          </a:p>
        </p:txBody>
      </p:sp>
      <p:grpSp>
        <p:nvGrpSpPr>
          <p:cNvPr id="4" name="Group 3">
            <a:extLst>
              <a:ext uri="{FF2B5EF4-FFF2-40B4-BE49-F238E27FC236}">
                <a16:creationId xmlns:a16="http://schemas.microsoft.com/office/drawing/2014/main" id="{A8D15275-53A8-43B4-BF1D-EF1FC0007ACB}"/>
              </a:ext>
            </a:extLst>
          </p:cNvPr>
          <p:cNvGrpSpPr/>
          <p:nvPr/>
        </p:nvGrpSpPr>
        <p:grpSpPr>
          <a:xfrm>
            <a:off x="60517" y="5198978"/>
            <a:ext cx="12063728" cy="1367646"/>
            <a:chOff x="60517" y="5198978"/>
            <a:chExt cx="12063728" cy="1367646"/>
          </a:xfrm>
        </p:grpSpPr>
        <p:sp>
          <p:nvSpPr>
            <p:cNvPr id="9" name="Rectangle 8">
              <a:extLst>
                <a:ext uri="{FF2B5EF4-FFF2-40B4-BE49-F238E27FC236}">
                  <a16:creationId xmlns:a16="http://schemas.microsoft.com/office/drawing/2014/main" id="{39C78234-8F08-4A59-BD4A-4D6FE568A2A5}"/>
                </a:ext>
              </a:extLst>
            </p:cNvPr>
            <p:cNvSpPr/>
            <p:nvPr/>
          </p:nvSpPr>
          <p:spPr>
            <a:xfrm>
              <a:off x="5476925" y="5200554"/>
              <a:ext cx="6647320" cy="13644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E8FF913-CFB0-4200-AE20-219A491153FC}"/>
                </a:ext>
              </a:extLst>
            </p:cNvPr>
            <p:cNvSpPr txBox="1"/>
            <p:nvPr/>
          </p:nvSpPr>
          <p:spPr>
            <a:xfrm>
              <a:off x="5224746" y="5198978"/>
              <a:ext cx="6519048" cy="1323439"/>
            </a:xfrm>
            <a:prstGeom prst="rect">
              <a:avLst/>
            </a:prstGeom>
            <a:noFill/>
          </p:spPr>
          <p:txBody>
            <a:bodyPr wrap="square" rtlCol="0">
              <a:spAutoFit/>
            </a:bodyPr>
            <a:lstStyle/>
            <a:p>
              <a:pPr lvl="0" algn="r">
                <a:defRPr/>
              </a:pPr>
              <a:r>
                <a:rPr lang="en-US" sz="4000" b="1" dirty="0">
                  <a:solidFill>
                    <a:srgbClr val="44546A"/>
                  </a:solidFill>
                  <a:latin typeface="Arial" panose="020B0604020202020204" pitchFamily="34" charset="0"/>
                  <a:cs typeface="Arial" panose="020B0604020202020204" pitchFamily="34" charset="0"/>
                </a:rPr>
                <a:t>Narrowing Latin America’s Digital Divide</a:t>
              </a:r>
            </a:p>
          </p:txBody>
        </p:sp>
        <p:pic>
          <p:nvPicPr>
            <p:cNvPr id="3" name="Picture 2">
              <a:extLst>
                <a:ext uri="{FF2B5EF4-FFF2-40B4-BE49-F238E27FC236}">
                  <a16:creationId xmlns:a16="http://schemas.microsoft.com/office/drawing/2014/main" id="{C7935A8E-6727-4052-AE13-9048DB77B8CD}"/>
                </a:ext>
              </a:extLst>
            </p:cNvPr>
            <p:cNvPicPr>
              <a:picLocks noChangeAspect="1"/>
            </p:cNvPicPr>
            <p:nvPr/>
          </p:nvPicPr>
          <p:blipFill>
            <a:blip r:embed="rId4"/>
            <a:stretch>
              <a:fillRect/>
            </a:stretch>
          </p:blipFill>
          <p:spPr>
            <a:xfrm>
              <a:off x="60517" y="5202130"/>
              <a:ext cx="5416407" cy="1364494"/>
            </a:xfrm>
            <a:prstGeom prst="rect">
              <a:avLst/>
            </a:prstGeom>
          </p:spPr>
        </p:pic>
      </p:grpSp>
    </p:spTree>
    <p:extLst>
      <p:ext uri="{BB962C8B-B14F-4D97-AF65-F5344CB8AC3E}">
        <p14:creationId xmlns:p14="http://schemas.microsoft.com/office/powerpoint/2010/main" val="392713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6873A38-AEF2-4C6E-8655-9E7946F0C82F}"/>
              </a:ext>
            </a:extLst>
          </p:cNvPr>
          <p:cNvSpPr/>
          <p:nvPr/>
        </p:nvSpPr>
        <p:spPr>
          <a:xfrm>
            <a:off x="0" y="-13286"/>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0778A65-0270-4970-9BFD-6C5EBDD791B8}"/>
              </a:ext>
            </a:extLst>
          </p:cNvPr>
          <p:cNvSpPr txBox="1"/>
          <p:nvPr/>
        </p:nvSpPr>
        <p:spPr>
          <a:xfrm>
            <a:off x="140253" y="138419"/>
            <a:ext cx="11810413" cy="830997"/>
          </a:xfrm>
          <a:prstGeom prst="rect">
            <a:avLst/>
          </a:prstGeom>
          <a:noFill/>
        </p:spPr>
        <p:txBody>
          <a:bodyPr wrap="square" rtlCol="0" anchor="t">
            <a:spAutoFit/>
          </a:bodyPr>
          <a:lstStyle/>
          <a:p>
            <a:pPr algn="ctr"/>
            <a:r>
              <a:rPr lang="en-US" sz="2400" b="1" dirty="0">
                <a:solidFill>
                  <a:schemeClr val="bg1"/>
                </a:solidFill>
                <a:latin typeface="Arial" panose="020B0604020202020204" pitchFamily="34" charset="0"/>
                <a:cs typeface="Arial" panose="020B0604020202020204" pitchFamily="34" charset="0"/>
              </a:rPr>
              <a:t>COVID has hit the Latin America and Caribbean Region harder than any other Region</a:t>
            </a:r>
          </a:p>
        </p:txBody>
      </p:sp>
      <p:sp>
        <p:nvSpPr>
          <p:cNvPr id="90" name="Rectangle 89">
            <a:extLst>
              <a:ext uri="{FF2B5EF4-FFF2-40B4-BE49-F238E27FC236}">
                <a16:creationId xmlns:a16="http://schemas.microsoft.com/office/drawing/2014/main" id="{4C62614E-ABCF-4122-9C0B-26C0D8D024DE}"/>
              </a:ext>
            </a:extLst>
          </p:cNvPr>
          <p:cNvSpPr/>
          <p:nvPr/>
        </p:nvSpPr>
        <p:spPr>
          <a:xfrm>
            <a:off x="446952" y="1274104"/>
            <a:ext cx="11298095" cy="10218182"/>
          </a:xfrm>
          <a:prstGeom prst="rect">
            <a:avLst/>
          </a:prstGeom>
        </p:spPr>
        <p:txBody>
          <a:bodyPr wrap="square">
            <a:spAutoFit/>
          </a:bodyPr>
          <a:lstStyle/>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2000" b="1" dirty="0">
                <a:solidFill>
                  <a:srgbClr val="FF0000"/>
                </a:solidFill>
                <a:ea typeface="MS PGothic"/>
              </a:rPr>
              <a:t>A Health Crisis</a:t>
            </a:r>
          </a:p>
          <a:p>
            <a:pPr marL="742950" lvl="1" indent="-285750" eaLnBrk="0" fontAlgn="base" hangingPunct="0">
              <a:spcBef>
                <a:spcPct val="0"/>
              </a:spcBef>
              <a:buClr>
                <a:schemeClr val="tx1">
                  <a:lumMod val="90000"/>
                  <a:lumOff val="10000"/>
                </a:schemeClr>
              </a:buClr>
              <a:buFont typeface="Courier New" panose="02070309020205020404" pitchFamily="49" charset="0"/>
              <a:buChar char="o"/>
            </a:pPr>
            <a:r>
              <a:rPr lang="en-US" dirty="0">
                <a:solidFill>
                  <a:srgbClr val="000000"/>
                </a:solidFill>
                <a:ea typeface="MS PGothic"/>
              </a:rPr>
              <a:t>Over 20 million </a:t>
            </a:r>
            <a:r>
              <a:rPr lang="en-US" dirty="0" err="1">
                <a:solidFill>
                  <a:srgbClr val="000000"/>
                </a:solidFill>
                <a:ea typeface="MS PGothic"/>
              </a:rPr>
              <a:t>Covid</a:t>
            </a:r>
            <a:r>
              <a:rPr lang="en-US" dirty="0">
                <a:solidFill>
                  <a:srgbClr val="000000"/>
                </a:solidFill>
                <a:ea typeface="MS PGothic"/>
              </a:rPr>
              <a:t> cases in LCR since the start of the pandemic (about 1/5 of global cases (March 2021));</a:t>
            </a:r>
          </a:p>
          <a:p>
            <a:pPr marL="742950" lvl="1" indent="-285750" eaLnBrk="0" fontAlgn="base" hangingPunct="0">
              <a:spcBef>
                <a:spcPct val="0"/>
              </a:spcBef>
              <a:buClr>
                <a:schemeClr val="tx1">
                  <a:lumMod val="90000"/>
                  <a:lumOff val="10000"/>
                </a:schemeClr>
              </a:buClr>
              <a:buFont typeface="Courier New" panose="02070309020205020404" pitchFamily="49" charset="0"/>
              <a:buChar char="o"/>
            </a:pPr>
            <a:r>
              <a:rPr lang="en-US" dirty="0">
                <a:solidFill>
                  <a:srgbClr val="000000"/>
                </a:solidFill>
                <a:ea typeface="MS PGothic"/>
              </a:rPr>
              <a:t>Highest fatality rates among WBG client regions are in LCR;</a:t>
            </a:r>
          </a:p>
          <a:p>
            <a:pPr marL="742950" lvl="1" indent="-285750" eaLnBrk="0" fontAlgn="base" hangingPunct="0">
              <a:spcBef>
                <a:spcPct val="0"/>
              </a:spcBef>
              <a:buClr>
                <a:schemeClr val="tx1">
                  <a:lumMod val="90000"/>
                  <a:lumOff val="10000"/>
                </a:schemeClr>
              </a:buClr>
              <a:buFont typeface="Courier New" panose="02070309020205020404" pitchFamily="49" charset="0"/>
              <a:buChar char="o"/>
            </a:pPr>
            <a:r>
              <a:rPr lang="en-US" dirty="0">
                <a:solidFill>
                  <a:srgbClr val="000000"/>
                </a:solidFill>
                <a:ea typeface="MS PGothic"/>
              </a:rPr>
              <a:t>Key drivers of the pandemic in LCR:</a:t>
            </a:r>
          </a:p>
          <a:p>
            <a:pPr marL="1200150" lvl="2" indent="-285750" eaLnBrk="0" fontAlgn="base" hangingPunct="0">
              <a:spcBef>
                <a:spcPct val="0"/>
              </a:spcBef>
              <a:buClr>
                <a:schemeClr val="tx1">
                  <a:lumMod val="90000"/>
                  <a:lumOff val="10000"/>
                </a:schemeClr>
              </a:buClr>
              <a:buFont typeface="Courier New" panose="02070309020205020404" pitchFamily="49" charset="0"/>
              <a:buChar char="o"/>
            </a:pPr>
            <a:r>
              <a:rPr lang="en-US" dirty="0">
                <a:solidFill>
                  <a:srgbClr val="000000"/>
                </a:solidFill>
                <a:ea typeface="MS PGothic"/>
              </a:rPr>
              <a:t>High levels of urbanization (80% vs. 55% globally);</a:t>
            </a:r>
          </a:p>
          <a:p>
            <a:pPr marL="1200150" lvl="2" indent="-285750" eaLnBrk="0" fontAlgn="base" hangingPunct="0">
              <a:spcBef>
                <a:spcPct val="0"/>
              </a:spcBef>
              <a:buClr>
                <a:schemeClr val="tx1">
                  <a:lumMod val="90000"/>
                  <a:lumOff val="10000"/>
                </a:schemeClr>
              </a:buClr>
              <a:buFont typeface="Courier New" panose="02070309020205020404" pitchFamily="49" charset="0"/>
              <a:buChar char="o"/>
            </a:pPr>
            <a:r>
              <a:rPr lang="en-US" dirty="0">
                <a:solidFill>
                  <a:srgbClr val="000000"/>
                </a:solidFill>
                <a:ea typeface="MS PGothic"/>
              </a:rPr>
              <a:t>High levels of informality;</a:t>
            </a:r>
          </a:p>
          <a:p>
            <a:pPr marL="1200150" lvl="2" indent="-285750" eaLnBrk="0" fontAlgn="base" hangingPunct="0">
              <a:spcBef>
                <a:spcPct val="0"/>
              </a:spcBef>
              <a:buClr>
                <a:schemeClr val="tx1">
                  <a:lumMod val="90000"/>
                  <a:lumOff val="10000"/>
                </a:schemeClr>
              </a:buClr>
              <a:buFont typeface="Courier New" panose="02070309020205020404" pitchFamily="49" charset="0"/>
              <a:buChar char="o"/>
            </a:pPr>
            <a:r>
              <a:rPr lang="en-US" dirty="0">
                <a:solidFill>
                  <a:srgbClr val="000000"/>
                </a:solidFill>
                <a:ea typeface="MS PGothic"/>
              </a:rPr>
              <a:t>Aging Population (</a:t>
            </a:r>
            <a:r>
              <a:rPr lang="en-US" dirty="0"/>
              <a:t>LAC is aging faster than any other region (defined as highest change in the percentage of over 65 in total population).</a:t>
            </a:r>
            <a:endParaRPr lang="en-US" b="1" dirty="0">
              <a:solidFill>
                <a:srgbClr val="000000"/>
              </a:solidFill>
              <a:ea typeface="MS PGothic"/>
            </a:endParaRPr>
          </a:p>
          <a:p>
            <a:pPr marL="285750" indent="-285750" eaLnBrk="0" fontAlgn="base" hangingPunct="0">
              <a:spcBef>
                <a:spcPct val="0"/>
              </a:spcBef>
              <a:spcAft>
                <a:spcPts val="1200"/>
              </a:spcAft>
              <a:buClr>
                <a:schemeClr val="tx1">
                  <a:lumMod val="90000"/>
                  <a:lumOff val="10000"/>
                </a:schemeClr>
              </a:buClr>
              <a:buFont typeface="Courier New" panose="02070309020205020404" pitchFamily="49" charset="0"/>
              <a:buChar char="o"/>
            </a:pPr>
            <a:endParaRPr lang="en-US" sz="1600" b="1" dirty="0">
              <a:solidFill>
                <a:srgbClr val="000000"/>
              </a:solidFill>
              <a:ea typeface="MS PGothic"/>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2000" b="1" dirty="0">
                <a:solidFill>
                  <a:srgbClr val="FF0000"/>
                </a:solidFill>
                <a:ea typeface="MS PGothic"/>
              </a:rPr>
              <a:t>An Economic and Social Crisis</a:t>
            </a:r>
          </a:p>
          <a:p>
            <a:pPr marL="514350" lvl="1" indent="-285750" algn="just">
              <a:buFont typeface="Courier New" panose="02070309020205020404" pitchFamily="49" charset="0"/>
              <a:buChar char="o"/>
            </a:pPr>
            <a:r>
              <a:rPr lang="en-US" b="1" dirty="0"/>
              <a:t>Expected contraction of 6.9% </a:t>
            </a:r>
            <a:r>
              <a:rPr lang="en-US" dirty="0"/>
              <a:t>in 2020 (GEP January 2021)—</a:t>
            </a:r>
            <a:r>
              <a:rPr lang="en-US" b="1" dirty="0">
                <a:solidFill>
                  <a:srgbClr val="FF0000"/>
                </a:solidFill>
              </a:rPr>
              <a:t>the worst performance in the developing world</a:t>
            </a:r>
            <a:r>
              <a:rPr lang="en-US" dirty="0"/>
              <a:t>: two-fifths of LAC economies have experienced per capita GDP setbacks of 10 or more years. </a:t>
            </a:r>
            <a:r>
              <a:rPr lang="en-US" b="1" dirty="0"/>
              <a:t>Small island economies </a:t>
            </a:r>
            <a:r>
              <a:rPr lang="en-US" dirty="0"/>
              <a:t>hit</a:t>
            </a:r>
            <a:r>
              <a:rPr lang="en-US" b="1" dirty="0"/>
              <a:t> </a:t>
            </a:r>
            <a:r>
              <a:rPr lang="en-US" dirty="0"/>
              <a:t>particularly hard</a:t>
            </a:r>
          </a:p>
          <a:p>
            <a:pPr marL="514350" lvl="1" indent="-285750" algn="just">
              <a:buFont typeface="Courier New" panose="02070309020205020404" pitchFamily="49" charset="0"/>
              <a:buChar char="o"/>
            </a:pPr>
            <a:r>
              <a:rPr lang="en-US" b="1" dirty="0"/>
              <a:t>The debt-to-GDP ratio </a:t>
            </a:r>
            <a:r>
              <a:rPr lang="en-US" dirty="0"/>
              <a:t>is expected to remain </a:t>
            </a:r>
            <a:r>
              <a:rPr lang="en-US" b="1" dirty="0">
                <a:solidFill>
                  <a:srgbClr val="FF0000"/>
                </a:solidFill>
              </a:rPr>
              <a:t>above other regions,</a:t>
            </a:r>
            <a:r>
              <a:rPr lang="en-US" b="1" dirty="0"/>
              <a:t> at more than 80%</a:t>
            </a:r>
            <a:endParaRPr lang="en-US" b="1" dirty="0">
              <a:cs typeface="Calibri"/>
            </a:endParaRPr>
          </a:p>
          <a:p>
            <a:pPr marL="514350" lvl="1" indent="-285750" algn="just">
              <a:buFont typeface="Courier New" panose="02070309020205020404" pitchFamily="49" charset="0"/>
              <a:buChar char="o"/>
            </a:pPr>
            <a:r>
              <a:rPr lang="en-US" b="1" dirty="0"/>
              <a:t>A decade lost in poverty gains</a:t>
            </a:r>
            <a:endParaRPr lang="en-US" b="1" dirty="0">
              <a:cs typeface="Calibri"/>
            </a:endParaRPr>
          </a:p>
          <a:p>
            <a:pPr marL="514350" lvl="1" indent="-285750" algn="just">
              <a:buFont typeface="Courier New" panose="02070309020205020404" pitchFamily="49" charset="0"/>
              <a:buChar char="o"/>
            </a:pPr>
            <a:r>
              <a:rPr lang="en-US" dirty="0"/>
              <a:t>Sharp increase in </a:t>
            </a:r>
            <a:r>
              <a:rPr lang="en-US" b="1" dirty="0"/>
              <a:t>inequality</a:t>
            </a:r>
            <a:r>
              <a:rPr lang="en-US" dirty="0"/>
              <a:t>, </a:t>
            </a:r>
            <a:r>
              <a:rPr lang="en-US" b="1" dirty="0"/>
              <a:t>food insecurity </a:t>
            </a:r>
            <a:r>
              <a:rPr lang="en-US" dirty="0"/>
              <a:t>and</a:t>
            </a:r>
            <a:r>
              <a:rPr lang="en-US" b="1" dirty="0"/>
              <a:t> learning poverty</a:t>
            </a:r>
            <a:endParaRPr lang="en-US" b="1" dirty="0">
              <a:cs typeface="Calibri"/>
            </a:endParaRPr>
          </a:p>
          <a:p>
            <a:pPr marL="57150" indent="-285750" algn="just">
              <a:buFont typeface="Courier New" panose="02070309020205020404" pitchFamily="49" charset="0"/>
              <a:buChar char="o"/>
            </a:pPr>
            <a:endParaRPr lang="en-US" sz="1600" b="1" dirty="0">
              <a:solidFill>
                <a:srgbClr val="000000"/>
              </a:solidFill>
              <a:ea typeface="MS PGothic"/>
              <a:cs typeface="Calibri"/>
            </a:endParaRPr>
          </a:p>
          <a:p>
            <a:pPr marL="57150" indent="-285750" algn="just">
              <a:buFont typeface="Wingdings" panose="05000000000000000000" pitchFamily="2" charset="2"/>
              <a:buChar char="Ø"/>
            </a:pPr>
            <a:r>
              <a:rPr lang="en-US" sz="2000" b="1" dirty="0">
                <a:solidFill>
                  <a:srgbClr val="FF0000"/>
                </a:solidFill>
                <a:ea typeface="MS PGothic"/>
              </a:rPr>
              <a:t>Increased Awareness of Role that Digital can play in Economies and Societies</a:t>
            </a:r>
          </a:p>
          <a:p>
            <a:pPr eaLnBrk="0" fontAlgn="base" hangingPunct="0">
              <a:spcBef>
                <a:spcPct val="0"/>
              </a:spcBef>
              <a:spcAft>
                <a:spcPts val="1200"/>
              </a:spcAft>
              <a:buClr>
                <a:schemeClr val="tx1">
                  <a:lumMod val="90000"/>
                  <a:lumOff val="10000"/>
                </a:schemeClr>
              </a:buClr>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b="1" dirty="0">
              <a:solidFill>
                <a:srgbClr val="000000"/>
              </a:solidFill>
              <a:ea typeface="MS PGothic"/>
              <a:cs typeface="Arial"/>
            </a:endParaRP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endParaRPr lang="en-US" sz="1600" dirty="0">
              <a:solidFill>
                <a:srgbClr val="000000"/>
              </a:solidFill>
              <a:ea typeface="MS PGothic"/>
              <a:cs typeface="Arial"/>
            </a:endParaRPr>
          </a:p>
        </p:txBody>
      </p:sp>
      <p:pic>
        <p:nvPicPr>
          <p:cNvPr id="5" name="Picture 4">
            <a:extLst>
              <a:ext uri="{FF2B5EF4-FFF2-40B4-BE49-F238E27FC236}">
                <a16:creationId xmlns:a16="http://schemas.microsoft.com/office/drawing/2014/main" id="{01B51A44-0D4E-41F3-88D4-E5DA34CB8915}"/>
              </a:ext>
            </a:extLst>
          </p:cNvPr>
          <p:cNvPicPr>
            <a:picLocks noChangeAspect="1"/>
          </p:cNvPicPr>
          <p:nvPr/>
        </p:nvPicPr>
        <p:blipFill>
          <a:blip r:embed="rId3">
            <a:alphaModFix amt="50000"/>
          </a:blip>
          <a:stretch>
            <a:fillRect/>
          </a:stretch>
        </p:blipFill>
        <p:spPr>
          <a:xfrm>
            <a:off x="9959282" y="6174225"/>
            <a:ext cx="2164810" cy="545356"/>
          </a:xfrm>
          <a:prstGeom prst="rect">
            <a:avLst/>
          </a:prstGeom>
        </p:spPr>
      </p:pic>
    </p:spTree>
    <p:extLst>
      <p:ext uri="{BB962C8B-B14F-4D97-AF65-F5344CB8AC3E}">
        <p14:creationId xmlns:p14="http://schemas.microsoft.com/office/powerpoint/2010/main" val="297329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7008235-0979-45CE-850F-945BF8F1D353}"/>
              </a:ext>
            </a:extLst>
          </p:cNvPr>
          <p:cNvSpPr/>
          <p:nvPr/>
        </p:nvSpPr>
        <p:spPr>
          <a:xfrm>
            <a:off x="0" y="-2012"/>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E9DDDB4-76A9-43C2-9769-EF105ECDA652}"/>
              </a:ext>
            </a:extLst>
          </p:cNvPr>
          <p:cNvSpPr txBox="1"/>
          <p:nvPr/>
        </p:nvSpPr>
        <p:spPr>
          <a:xfrm>
            <a:off x="140253" y="231332"/>
            <a:ext cx="11872511" cy="830997"/>
          </a:xfrm>
          <a:prstGeom prst="rect">
            <a:avLst/>
          </a:prstGeom>
          <a:noFill/>
        </p:spPr>
        <p:txBody>
          <a:bodyPr wrap="square" rtlCol="0" anchor="t">
            <a:spAutoFit/>
          </a:bodyPr>
          <a:lstStyle/>
          <a:p>
            <a:pPr algn="ctr"/>
            <a:r>
              <a:rPr lang="en-US" sz="2400" b="1" dirty="0">
                <a:solidFill>
                  <a:schemeClr val="bg1"/>
                </a:solidFill>
                <a:latin typeface="Arial" panose="020B0604020202020204" pitchFamily="34" charset="0"/>
                <a:cs typeface="Arial" panose="020B0604020202020204" pitchFamily="34" charset="0"/>
              </a:rPr>
              <a:t>Achieving good country-led outcomes in digital transformation requires an ecosystem approach</a:t>
            </a:r>
          </a:p>
        </p:txBody>
      </p:sp>
      <p:sp>
        <p:nvSpPr>
          <p:cNvPr id="10" name="Rectangle 9">
            <a:extLst>
              <a:ext uri="{FF2B5EF4-FFF2-40B4-BE49-F238E27FC236}">
                <a16:creationId xmlns:a16="http://schemas.microsoft.com/office/drawing/2014/main" id="{E71963A6-A021-40DA-9ADD-76BCDF3702F2}"/>
              </a:ext>
            </a:extLst>
          </p:cNvPr>
          <p:cNvSpPr/>
          <p:nvPr/>
        </p:nvSpPr>
        <p:spPr>
          <a:xfrm>
            <a:off x="3638218" y="1846700"/>
            <a:ext cx="2377440" cy="1123384"/>
          </a:xfrm>
          <a:prstGeom prst="rect">
            <a:avLst/>
          </a:prstGeom>
        </p:spPr>
        <p:txBody>
          <a:bodyPr wrap="square">
            <a:spAutoFit/>
          </a:bodyPr>
          <a:lstStyle/>
          <a:p>
            <a:pPr algn="ctr"/>
            <a:r>
              <a:rPr lang="en-IN" sz="1200" b="1" dirty="0">
                <a:solidFill>
                  <a:srgbClr val="043271"/>
                </a:solidFill>
              </a:rPr>
              <a:t>DIGITAL PLATFORMS</a:t>
            </a:r>
          </a:p>
          <a:p>
            <a:pPr lvl="0" algn="ctr">
              <a:defRPr/>
            </a:pPr>
            <a:r>
              <a:rPr lang="en-US" sz="1100" dirty="0">
                <a:cs typeface="Arial"/>
              </a:rPr>
              <a:t>Presence and use of digital platforms that can support greater digital exchange, transactions and access to public and private services online</a:t>
            </a:r>
          </a:p>
        </p:txBody>
      </p:sp>
      <p:sp>
        <p:nvSpPr>
          <p:cNvPr id="11" name="Rectangle 10">
            <a:extLst>
              <a:ext uri="{FF2B5EF4-FFF2-40B4-BE49-F238E27FC236}">
                <a16:creationId xmlns:a16="http://schemas.microsoft.com/office/drawing/2014/main" id="{DF30A6E7-6D0E-4228-B41E-DC2B0ACCA297}"/>
              </a:ext>
            </a:extLst>
          </p:cNvPr>
          <p:cNvSpPr/>
          <p:nvPr/>
        </p:nvSpPr>
        <p:spPr>
          <a:xfrm>
            <a:off x="4902463" y="5353650"/>
            <a:ext cx="2377440" cy="1308050"/>
          </a:xfrm>
          <a:prstGeom prst="rect">
            <a:avLst/>
          </a:prstGeom>
        </p:spPr>
        <p:txBody>
          <a:bodyPr wrap="square">
            <a:spAutoFit/>
          </a:bodyPr>
          <a:lstStyle/>
          <a:p>
            <a:pPr algn="ctr"/>
            <a:r>
              <a:rPr lang="en-IN" sz="1200" b="1" dirty="0">
                <a:solidFill>
                  <a:srgbClr val="6E8FB4"/>
                </a:solidFill>
              </a:rPr>
              <a:t>DIGITAL FINANCIAL SERVICES</a:t>
            </a:r>
          </a:p>
          <a:p>
            <a:pPr lvl="0" algn="ctr">
              <a:defRPr/>
            </a:pPr>
            <a:r>
              <a:rPr lang="en-US" sz="1100" dirty="0">
                <a:cs typeface="Arial"/>
              </a:rPr>
              <a:t>Ability to pay, save, borrow, and invest through digital means, enabling access to and usage of digital services and increasing rate of online transactions</a:t>
            </a:r>
          </a:p>
        </p:txBody>
      </p:sp>
      <p:sp>
        <p:nvSpPr>
          <p:cNvPr id="12" name="Rectangle 11">
            <a:extLst>
              <a:ext uri="{FF2B5EF4-FFF2-40B4-BE49-F238E27FC236}">
                <a16:creationId xmlns:a16="http://schemas.microsoft.com/office/drawing/2014/main" id="{640C6FAD-B3CF-4482-A626-A0DCE0440773}"/>
              </a:ext>
            </a:extLst>
          </p:cNvPr>
          <p:cNvSpPr/>
          <p:nvPr/>
        </p:nvSpPr>
        <p:spPr>
          <a:xfrm>
            <a:off x="6080856" y="1845180"/>
            <a:ext cx="2468880" cy="1123384"/>
          </a:xfrm>
          <a:prstGeom prst="rect">
            <a:avLst/>
          </a:prstGeom>
        </p:spPr>
        <p:txBody>
          <a:bodyPr wrap="square">
            <a:spAutoFit/>
          </a:bodyPr>
          <a:lstStyle/>
          <a:p>
            <a:pPr algn="ctr"/>
            <a:r>
              <a:rPr lang="en-IN" sz="1200" b="1" dirty="0">
                <a:solidFill>
                  <a:srgbClr val="009BA6"/>
                </a:solidFill>
              </a:rPr>
              <a:t>DIGITAL ENTREPRENEURSHIP</a:t>
            </a:r>
          </a:p>
          <a:p>
            <a:pPr lvl="0" algn="ctr">
              <a:defRPr/>
            </a:pPr>
            <a:r>
              <a:rPr lang="en-US" sz="1100" dirty="0">
                <a:cs typeface="Arial"/>
              </a:rPr>
              <a:t>Presence of an ecosystem that supports new and young firm growth to drive employment, innovation, and new technologies and business models</a:t>
            </a:r>
          </a:p>
        </p:txBody>
      </p:sp>
      <p:sp>
        <p:nvSpPr>
          <p:cNvPr id="13" name="Rectangle 12">
            <a:extLst>
              <a:ext uri="{FF2B5EF4-FFF2-40B4-BE49-F238E27FC236}">
                <a16:creationId xmlns:a16="http://schemas.microsoft.com/office/drawing/2014/main" id="{8E82E68B-F82E-4834-80D3-53EC0A556D92}"/>
              </a:ext>
            </a:extLst>
          </p:cNvPr>
          <p:cNvSpPr/>
          <p:nvPr/>
        </p:nvSpPr>
        <p:spPr>
          <a:xfrm>
            <a:off x="2533958" y="5364756"/>
            <a:ext cx="2377440" cy="784830"/>
          </a:xfrm>
          <a:prstGeom prst="rect">
            <a:avLst/>
          </a:prstGeom>
        </p:spPr>
        <p:txBody>
          <a:bodyPr wrap="square">
            <a:spAutoFit/>
          </a:bodyPr>
          <a:lstStyle/>
          <a:p>
            <a:pPr algn="ctr"/>
            <a:r>
              <a:rPr lang="en-IN" sz="1200" dirty="0"/>
              <a:t>DIGITAL INFRASTRUCTURE</a:t>
            </a:r>
            <a:endParaRPr lang="en-IN" sz="1200" b="1" dirty="0"/>
          </a:p>
          <a:p>
            <a:pPr lvl="0" algn="ctr">
              <a:defRPr/>
            </a:pPr>
            <a:r>
              <a:rPr lang="en-US" sz="1100" dirty="0">
                <a:cs typeface="Arial"/>
              </a:rPr>
              <a:t>Availability of affordable, high speed internet, which is instrumental to bringing more people online</a:t>
            </a:r>
          </a:p>
        </p:txBody>
      </p:sp>
      <p:sp>
        <p:nvSpPr>
          <p:cNvPr id="14" name="Rectangle 13">
            <a:extLst>
              <a:ext uri="{FF2B5EF4-FFF2-40B4-BE49-F238E27FC236}">
                <a16:creationId xmlns:a16="http://schemas.microsoft.com/office/drawing/2014/main" id="{E79B7191-85B0-4C49-BD36-CCC16926E574}"/>
              </a:ext>
            </a:extLst>
          </p:cNvPr>
          <p:cNvSpPr/>
          <p:nvPr/>
        </p:nvSpPr>
        <p:spPr>
          <a:xfrm>
            <a:off x="7353590" y="5364755"/>
            <a:ext cx="2377440" cy="1123384"/>
          </a:xfrm>
          <a:prstGeom prst="rect">
            <a:avLst/>
          </a:prstGeom>
        </p:spPr>
        <p:txBody>
          <a:bodyPr wrap="square">
            <a:spAutoFit/>
          </a:bodyPr>
          <a:lstStyle/>
          <a:p>
            <a:pPr algn="ctr"/>
            <a:r>
              <a:rPr lang="en-IN" sz="1200" dirty="0">
                <a:solidFill>
                  <a:srgbClr val="69CDE7"/>
                </a:solidFill>
              </a:rPr>
              <a:t>DIGITAL SKILLS</a:t>
            </a:r>
            <a:endParaRPr lang="en-IN" sz="1200" b="1" dirty="0">
              <a:solidFill>
                <a:srgbClr val="69CDE7"/>
              </a:solidFill>
            </a:endParaRPr>
          </a:p>
          <a:p>
            <a:pPr algn="ctr"/>
            <a:r>
              <a:rPr lang="en-US" sz="1100" dirty="0">
                <a:cs typeface="Arial"/>
              </a:rPr>
              <a:t>Development of a tech-savvy workforce, with basic and advanced digital skills to support increased technology adoption and innovation</a:t>
            </a:r>
            <a:endParaRPr lang="en-US" sz="1100" dirty="0"/>
          </a:p>
        </p:txBody>
      </p:sp>
      <p:grpSp>
        <p:nvGrpSpPr>
          <p:cNvPr id="15" name="Group 14">
            <a:extLst>
              <a:ext uri="{FF2B5EF4-FFF2-40B4-BE49-F238E27FC236}">
                <a16:creationId xmlns:a16="http://schemas.microsoft.com/office/drawing/2014/main" id="{C6EA38D2-927C-44A3-9507-CDD7E4DB7E26}"/>
              </a:ext>
            </a:extLst>
          </p:cNvPr>
          <p:cNvGrpSpPr>
            <a:grpSpLocks noChangeAspect="1"/>
          </p:cNvGrpSpPr>
          <p:nvPr/>
        </p:nvGrpSpPr>
        <p:grpSpPr>
          <a:xfrm>
            <a:off x="2977824" y="3871098"/>
            <a:ext cx="1404850" cy="1188720"/>
            <a:chOff x="2610672" y="1766494"/>
            <a:chExt cx="1645920" cy="1371600"/>
          </a:xfrm>
        </p:grpSpPr>
        <p:sp>
          <p:nvSpPr>
            <p:cNvPr id="16" name="Freeform 6">
              <a:extLst>
                <a:ext uri="{FF2B5EF4-FFF2-40B4-BE49-F238E27FC236}">
                  <a16:creationId xmlns:a16="http://schemas.microsoft.com/office/drawing/2014/main" id="{9E3705A3-9B7B-4952-BC5F-2AFEC9A0A05A}"/>
                </a:ext>
              </a:extLst>
            </p:cNvPr>
            <p:cNvSpPr>
              <a:spLocks/>
            </p:cNvSpPr>
            <p:nvPr/>
          </p:nvSpPr>
          <p:spPr bwMode="auto">
            <a:xfrm rot="16200000">
              <a:off x="2747832" y="1629334"/>
              <a:ext cx="1371600" cy="1645920"/>
            </a:xfrm>
            <a:custGeom>
              <a:avLst/>
              <a:gdLst>
                <a:gd name="T0" fmla="*/ 0 w 9653"/>
                <a:gd name="T1" fmla="*/ 2716 h 11072"/>
                <a:gd name="T2" fmla="*/ 4833 w 9653"/>
                <a:gd name="T3" fmla="*/ 0 h 11072"/>
                <a:gd name="T4" fmla="*/ 9578 w 9653"/>
                <a:gd name="T5" fmla="*/ 2716 h 11072"/>
                <a:gd name="T6" fmla="*/ 9653 w 9653"/>
                <a:gd name="T7" fmla="*/ 8299 h 11072"/>
                <a:gd name="T8" fmla="*/ 4815 w 9653"/>
                <a:gd name="T9" fmla="*/ 11072 h 11072"/>
                <a:gd name="T10" fmla="*/ 0 w 9653"/>
                <a:gd name="T11" fmla="*/ 8277 h 11072"/>
                <a:gd name="T12" fmla="*/ 0 w 9653"/>
                <a:gd name="T13" fmla="*/ 2716 h 11072"/>
                <a:gd name="connsiteX0" fmla="*/ 0 w 10000"/>
                <a:gd name="connsiteY0" fmla="*/ 2453 h 10000"/>
                <a:gd name="connsiteX1" fmla="*/ 5007 w 10000"/>
                <a:gd name="connsiteY1" fmla="*/ 0 h 10000"/>
                <a:gd name="connsiteX2" fmla="*/ 9922 w 10000"/>
                <a:gd name="connsiteY2" fmla="*/ 2453 h 10000"/>
                <a:gd name="connsiteX3" fmla="*/ 10000 w 10000"/>
                <a:gd name="connsiteY3" fmla="*/ 7495 h 10000"/>
                <a:gd name="connsiteX4" fmla="*/ 4988 w 10000"/>
                <a:gd name="connsiteY4" fmla="*/ 10000 h 10000"/>
                <a:gd name="connsiteX5" fmla="*/ 0 w 10000"/>
                <a:gd name="connsiteY5" fmla="*/ 7531 h 10000"/>
                <a:gd name="connsiteX6" fmla="*/ 0 w 10000"/>
                <a:gd name="connsiteY6" fmla="*/ 2453 h 10000"/>
                <a:gd name="connsiteX0" fmla="*/ 0 w 10000"/>
                <a:gd name="connsiteY0" fmla="*/ 2453 h 10027"/>
                <a:gd name="connsiteX1" fmla="*/ 5007 w 10000"/>
                <a:gd name="connsiteY1" fmla="*/ 0 h 10027"/>
                <a:gd name="connsiteX2" fmla="*/ 9922 w 10000"/>
                <a:gd name="connsiteY2" fmla="*/ 2453 h 10027"/>
                <a:gd name="connsiteX3" fmla="*/ 10000 w 10000"/>
                <a:gd name="connsiteY3" fmla="*/ 7495 h 10027"/>
                <a:gd name="connsiteX4" fmla="*/ 4946 w 10000"/>
                <a:gd name="connsiteY4" fmla="*/ 10027 h 10027"/>
                <a:gd name="connsiteX5" fmla="*/ 0 w 10000"/>
                <a:gd name="connsiteY5" fmla="*/ 7531 h 10027"/>
                <a:gd name="connsiteX6" fmla="*/ 0 w 10000"/>
                <a:gd name="connsiteY6" fmla="*/ 2453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27">
                  <a:moveTo>
                    <a:pt x="0" y="2453"/>
                  </a:moveTo>
                  <a:lnTo>
                    <a:pt x="5007" y="0"/>
                  </a:lnTo>
                  <a:lnTo>
                    <a:pt x="9922" y="2453"/>
                  </a:lnTo>
                  <a:cubicBezTo>
                    <a:pt x="9948" y="4134"/>
                    <a:pt x="9974" y="5814"/>
                    <a:pt x="10000" y="7495"/>
                  </a:cubicBezTo>
                  <a:lnTo>
                    <a:pt x="4946" y="10027"/>
                  </a:lnTo>
                  <a:lnTo>
                    <a:pt x="0" y="7531"/>
                  </a:lnTo>
                  <a:lnTo>
                    <a:pt x="0" y="2453"/>
                  </a:lnTo>
                  <a:close/>
                </a:path>
              </a:pathLst>
            </a:custGeom>
            <a:solidFill>
              <a:srgbClr val="0082AB"/>
            </a:solidFill>
            <a:ln w="57150" cap="flat">
              <a:solidFill>
                <a:srgbClr val="0082AB"/>
              </a:solid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pPr>
              <a:endParaRPr lang="en-IN" sz="2000" dirty="0">
                <a:latin typeface="Helvetica Neue" panose="02000503000000020004" pitchFamily="2" charset="0"/>
                <a:cs typeface="Helvetica Neue" panose="02000503000000020004" pitchFamily="2" charset="0"/>
              </a:endParaRPr>
            </a:p>
          </p:txBody>
        </p:sp>
        <p:grpSp>
          <p:nvGrpSpPr>
            <p:cNvPr id="17" name="Group 22">
              <a:extLst>
                <a:ext uri="{FF2B5EF4-FFF2-40B4-BE49-F238E27FC236}">
                  <a16:creationId xmlns:a16="http://schemas.microsoft.com/office/drawing/2014/main" id="{BBED1E93-BD32-473E-AE66-C814FAD9B97E}"/>
                </a:ext>
              </a:extLst>
            </p:cNvPr>
            <p:cNvGrpSpPr>
              <a:grpSpLocks noChangeAspect="1"/>
            </p:cNvGrpSpPr>
            <p:nvPr/>
          </p:nvGrpSpPr>
          <p:grpSpPr bwMode="auto">
            <a:xfrm>
              <a:off x="3029352" y="2049113"/>
              <a:ext cx="808560" cy="806361"/>
              <a:chOff x="-1220" y="920"/>
              <a:chExt cx="1838" cy="1833"/>
            </a:xfrm>
            <a:solidFill>
              <a:schemeClr val="bg2">
                <a:lumMod val="75000"/>
              </a:schemeClr>
            </a:solidFill>
          </p:grpSpPr>
          <p:sp>
            <p:nvSpPr>
              <p:cNvPr id="18" name="Freeform 23">
                <a:extLst>
                  <a:ext uri="{FF2B5EF4-FFF2-40B4-BE49-F238E27FC236}">
                    <a16:creationId xmlns:a16="http://schemas.microsoft.com/office/drawing/2014/main" id="{0749B41E-1C20-44F7-8CA8-9786A6B0FA4E}"/>
                  </a:ext>
                </a:extLst>
              </p:cNvPr>
              <p:cNvSpPr>
                <a:spLocks noEditPoints="1"/>
              </p:cNvSpPr>
              <p:nvPr/>
            </p:nvSpPr>
            <p:spPr bwMode="auto">
              <a:xfrm>
                <a:off x="-1220" y="920"/>
                <a:ext cx="918" cy="1833"/>
              </a:xfrm>
              <a:custGeom>
                <a:avLst/>
                <a:gdLst>
                  <a:gd name="T0" fmla="*/ 387 w 387"/>
                  <a:gd name="T1" fmla="*/ 389 h 773"/>
                  <a:gd name="T2" fmla="*/ 387 w 387"/>
                  <a:gd name="T3" fmla="*/ 753 h 773"/>
                  <a:gd name="T4" fmla="*/ 370 w 387"/>
                  <a:gd name="T5" fmla="*/ 773 h 773"/>
                  <a:gd name="T6" fmla="*/ 16 w 387"/>
                  <a:gd name="T7" fmla="*/ 773 h 773"/>
                  <a:gd name="T8" fmla="*/ 0 w 387"/>
                  <a:gd name="T9" fmla="*/ 757 h 773"/>
                  <a:gd name="T10" fmla="*/ 0 w 387"/>
                  <a:gd name="T11" fmla="*/ 17 h 773"/>
                  <a:gd name="T12" fmla="*/ 17 w 387"/>
                  <a:gd name="T13" fmla="*/ 0 h 773"/>
                  <a:gd name="T14" fmla="*/ 371 w 387"/>
                  <a:gd name="T15" fmla="*/ 0 h 773"/>
                  <a:gd name="T16" fmla="*/ 387 w 387"/>
                  <a:gd name="T17" fmla="*/ 20 h 773"/>
                  <a:gd name="T18" fmla="*/ 387 w 387"/>
                  <a:gd name="T19" fmla="*/ 389 h 773"/>
                  <a:gd name="T20" fmla="*/ 97 w 387"/>
                  <a:gd name="T21" fmla="*/ 194 h 773"/>
                  <a:gd name="T22" fmla="*/ 146 w 387"/>
                  <a:gd name="T23" fmla="*/ 146 h 773"/>
                  <a:gd name="T24" fmla="*/ 146 w 387"/>
                  <a:gd name="T25" fmla="*/ 144 h 773"/>
                  <a:gd name="T26" fmla="*/ 99 w 387"/>
                  <a:gd name="T27" fmla="*/ 98 h 773"/>
                  <a:gd name="T28" fmla="*/ 49 w 387"/>
                  <a:gd name="T29" fmla="*/ 147 h 773"/>
                  <a:gd name="T30" fmla="*/ 97 w 387"/>
                  <a:gd name="T31" fmla="*/ 194 h 773"/>
                  <a:gd name="T32" fmla="*/ 49 w 387"/>
                  <a:gd name="T33" fmla="*/ 529 h 773"/>
                  <a:gd name="T34" fmla="*/ 99 w 387"/>
                  <a:gd name="T35" fmla="*/ 579 h 773"/>
                  <a:gd name="T36" fmla="*/ 101 w 387"/>
                  <a:gd name="T37" fmla="*/ 579 h 773"/>
                  <a:gd name="T38" fmla="*/ 146 w 387"/>
                  <a:gd name="T39" fmla="*/ 535 h 773"/>
                  <a:gd name="T40" fmla="*/ 95 w 387"/>
                  <a:gd name="T41" fmla="*/ 483 h 773"/>
                  <a:gd name="T42" fmla="*/ 49 w 387"/>
                  <a:gd name="T43" fmla="*/ 529 h 773"/>
                  <a:gd name="T44" fmla="*/ 339 w 387"/>
                  <a:gd name="T45" fmla="*/ 339 h 773"/>
                  <a:gd name="T46" fmla="*/ 290 w 387"/>
                  <a:gd name="T47" fmla="*/ 291 h 773"/>
                  <a:gd name="T48" fmla="*/ 288 w 387"/>
                  <a:gd name="T49" fmla="*/ 291 h 773"/>
                  <a:gd name="T50" fmla="*/ 243 w 387"/>
                  <a:gd name="T51" fmla="*/ 337 h 773"/>
                  <a:gd name="T52" fmla="*/ 292 w 387"/>
                  <a:gd name="T53" fmla="*/ 387 h 773"/>
                  <a:gd name="T54" fmla="*/ 339 w 387"/>
                  <a:gd name="T55" fmla="*/ 339 h 773"/>
                  <a:gd name="T56" fmla="*/ 290 w 387"/>
                  <a:gd name="T57" fmla="*/ 483 h 773"/>
                  <a:gd name="T58" fmla="*/ 243 w 387"/>
                  <a:gd name="T59" fmla="*/ 530 h 773"/>
                  <a:gd name="T60" fmla="*/ 292 w 387"/>
                  <a:gd name="T61" fmla="*/ 579 h 773"/>
                  <a:gd name="T62" fmla="*/ 339 w 387"/>
                  <a:gd name="T63" fmla="*/ 532 h 773"/>
                  <a:gd name="T64" fmla="*/ 290 w 387"/>
                  <a:gd name="T65" fmla="*/ 483 h 773"/>
                  <a:gd name="T66" fmla="*/ 243 w 387"/>
                  <a:gd name="T67" fmla="*/ 146 h 773"/>
                  <a:gd name="T68" fmla="*/ 289 w 387"/>
                  <a:gd name="T69" fmla="*/ 194 h 773"/>
                  <a:gd name="T70" fmla="*/ 339 w 387"/>
                  <a:gd name="T71" fmla="*/ 145 h 773"/>
                  <a:gd name="T72" fmla="*/ 291 w 387"/>
                  <a:gd name="T73" fmla="*/ 98 h 773"/>
                  <a:gd name="T74" fmla="*/ 243 w 387"/>
                  <a:gd name="T75" fmla="*/ 146 h 773"/>
                  <a:gd name="T76" fmla="*/ 146 w 387"/>
                  <a:gd name="T77" fmla="*/ 339 h 773"/>
                  <a:gd name="T78" fmla="*/ 98 w 387"/>
                  <a:gd name="T79" fmla="*/ 291 h 773"/>
                  <a:gd name="T80" fmla="*/ 96 w 387"/>
                  <a:gd name="T81" fmla="*/ 291 h 773"/>
                  <a:gd name="T82" fmla="*/ 49 w 387"/>
                  <a:gd name="T83" fmla="*/ 337 h 773"/>
                  <a:gd name="T84" fmla="*/ 99 w 387"/>
                  <a:gd name="T85" fmla="*/ 387 h 773"/>
                  <a:gd name="T86" fmla="*/ 146 w 387"/>
                  <a:gd name="T87" fmla="*/ 339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7" h="773">
                    <a:moveTo>
                      <a:pt x="387" y="389"/>
                    </a:moveTo>
                    <a:cubicBezTo>
                      <a:pt x="387" y="510"/>
                      <a:pt x="387" y="632"/>
                      <a:pt x="387" y="753"/>
                    </a:cubicBezTo>
                    <a:cubicBezTo>
                      <a:pt x="387" y="766"/>
                      <a:pt x="386" y="773"/>
                      <a:pt x="370" y="773"/>
                    </a:cubicBezTo>
                    <a:cubicBezTo>
                      <a:pt x="252" y="772"/>
                      <a:pt x="134" y="773"/>
                      <a:pt x="16" y="773"/>
                    </a:cubicBezTo>
                    <a:cubicBezTo>
                      <a:pt x="3" y="773"/>
                      <a:pt x="0" y="769"/>
                      <a:pt x="0" y="757"/>
                    </a:cubicBezTo>
                    <a:cubicBezTo>
                      <a:pt x="1" y="510"/>
                      <a:pt x="1" y="264"/>
                      <a:pt x="0" y="17"/>
                    </a:cubicBezTo>
                    <a:cubicBezTo>
                      <a:pt x="0" y="4"/>
                      <a:pt x="4" y="0"/>
                      <a:pt x="17" y="0"/>
                    </a:cubicBezTo>
                    <a:cubicBezTo>
                      <a:pt x="135" y="1"/>
                      <a:pt x="253" y="1"/>
                      <a:pt x="371" y="0"/>
                    </a:cubicBezTo>
                    <a:cubicBezTo>
                      <a:pt x="387" y="0"/>
                      <a:pt x="387" y="8"/>
                      <a:pt x="387" y="20"/>
                    </a:cubicBezTo>
                    <a:cubicBezTo>
                      <a:pt x="387" y="143"/>
                      <a:pt x="387" y="266"/>
                      <a:pt x="387" y="389"/>
                    </a:cubicBezTo>
                    <a:close/>
                    <a:moveTo>
                      <a:pt x="97" y="194"/>
                    </a:moveTo>
                    <a:cubicBezTo>
                      <a:pt x="146" y="194"/>
                      <a:pt x="146" y="194"/>
                      <a:pt x="146" y="146"/>
                    </a:cubicBezTo>
                    <a:cubicBezTo>
                      <a:pt x="146" y="145"/>
                      <a:pt x="146" y="145"/>
                      <a:pt x="146" y="144"/>
                    </a:cubicBezTo>
                    <a:cubicBezTo>
                      <a:pt x="146" y="98"/>
                      <a:pt x="146" y="98"/>
                      <a:pt x="99" y="98"/>
                    </a:cubicBezTo>
                    <a:cubicBezTo>
                      <a:pt x="49" y="98"/>
                      <a:pt x="49" y="98"/>
                      <a:pt x="49" y="147"/>
                    </a:cubicBezTo>
                    <a:cubicBezTo>
                      <a:pt x="49" y="194"/>
                      <a:pt x="49" y="194"/>
                      <a:pt x="97" y="194"/>
                    </a:cubicBezTo>
                    <a:close/>
                    <a:moveTo>
                      <a:pt x="49" y="529"/>
                    </a:moveTo>
                    <a:cubicBezTo>
                      <a:pt x="49" y="579"/>
                      <a:pt x="49" y="579"/>
                      <a:pt x="99" y="579"/>
                    </a:cubicBezTo>
                    <a:cubicBezTo>
                      <a:pt x="100" y="579"/>
                      <a:pt x="101" y="579"/>
                      <a:pt x="101" y="579"/>
                    </a:cubicBezTo>
                    <a:cubicBezTo>
                      <a:pt x="146" y="579"/>
                      <a:pt x="146" y="579"/>
                      <a:pt x="146" y="535"/>
                    </a:cubicBezTo>
                    <a:cubicBezTo>
                      <a:pt x="146" y="483"/>
                      <a:pt x="146" y="483"/>
                      <a:pt x="95" y="483"/>
                    </a:cubicBezTo>
                    <a:cubicBezTo>
                      <a:pt x="49" y="483"/>
                      <a:pt x="49" y="483"/>
                      <a:pt x="49" y="529"/>
                    </a:cubicBezTo>
                    <a:close/>
                    <a:moveTo>
                      <a:pt x="339" y="339"/>
                    </a:moveTo>
                    <a:cubicBezTo>
                      <a:pt x="339" y="291"/>
                      <a:pt x="339" y="291"/>
                      <a:pt x="290" y="291"/>
                    </a:cubicBezTo>
                    <a:cubicBezTo>
                      <a:pt x="290" y="291"/>
                      <a:pt x="289" y="291"/>
                      <a:pt x="288" y="291"/>
                    </a:cubicBezTo>
                    <a:cubicBezTo>
                      <a:pt x="243" y="291"/>
                      <a:pt x="243" y="291"/>
                      <a:pt x="243" y="337"/>
                    </a:cubicBezTo>
                    <a:cubicBezTo>
                      <a:pt x="243" y="387"/>
                      <a:pt x="243" y="387"/>
                      <a:pt x="292" y="387"/>
                    </a:cubicBezTo>
                    <a:cubicBezTo>
                      <a:pt x="339" y="387"/>
                      <a:pt x="339" y="387"/>
                      <a:pt x="339" y="339"/>
                    </a:cubicBezTo>
                    <a:close/>
                    <a:moveTo>
                      <a:pt x="290" y="483"/>
                    </a:moveTo>
                    <a:cubicBezTo>
                      <a:pt x="243" y="483"/>
                      <a:pt x="243" y="483"/>
                      <a:pt x="243" y="530"/>
                    </a:cubicBezTo>
                    <a:cubicBezTo>
                      <a:pt x="243" y="579"/>
                      <a:pt x="243" y="579"/>
                      <a:pt x="292" y="579"/>
                    </a:cubicBezTo>
                    <a:cubicBezTo>
                      <a:pt x="339" y="579"/>
                      <a:pt x="339" y="579"/>
                      <a:pt x="339" y="532"/>
                    </a:cubicBezTo>
                    <a:cubicBezTo>
                      <a:pt x="339" y="483"/>
                      <a:pt x="339" y="483"/>
                      <a:pt x="290" y="483"/>
                    </a:cubicBezTo>
                    <a:close/>
                    <a:moveTo>
                      <a:pt x="243" y="146"/>
                    </a:moveTo>
                    <a:cubicBezTo>
                      <a:pt x="243" y="194"/>
                      <a:pt x="243" y="194"/>
                      <a:pt x="289" y="194"/>
                    </a:cubicBezTo>
                    <a:cubicBezTo>
                      <a:pt x="339" y="194"/>
                      <a:pt x="339" y="194"/>
                      <a:pt x="339" y="145"/>
                    </a:cubicBezTo>
                    <a:cubicBezTo>
                      <a:pt x="339" y="98"/>
                      <a:pt x="339" y="98"/>
                      <a:pt x="291" y="98"/>
                    </a:cubicBezTo>
                    <a:cubicBezTo>
                      <a:pt x="243" y="98"/>
                      <a:pt x="243" y="98"/>
                      <a:pt x="243" y="146"/>
                    </a:cubicBezTo>
                    <a:close/>
                    <a:moveTo>
                      <a:pt x="146" y="339"/>
                    </a:moveTo>
                    <a:cubicBezTo>
                      <a:pt x="146" y="291"/>
                      <a:pt x="146" y="291"/>
                      <a:pt x="98" y="291"/>
                    </a:cubicBezTo>
                    <a:cubicBezTo>
                      <a:pt x="97" y="291"/>
                      <a:pt x="96" y="291"/>
                      <a:pt x="96" y="291"/>
                    </a:cubicBezTo>
                    <a:cubicBezTo>
                      <a:pt x="49" y="291"/>
                      <a:pt x="49" y="291"/>
                      <a:pt x="49" y="337"/>
                    </a:cubicBezTo>
                    <a:cubicBezTo>
                      <a:pt x="49" y="387"/>
                      <a:pt x="49" y="387"/>
                      <a:pt x="99" y="387"/>
                    </a:cubicBezTo>
                    <a:cubicBezTo>
                      <a:pt x="146" y="387"/>
                      <a:pt x="146" y="387"/>
                      <a:pt x="146" y="3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24">
                <a:extLst>
                  <a:ext uri="{FF2B5EF4-FFF2-40B4-BE49-F238E27FC236}">
                    <a16:creationId xmlns:a16="http://schemas.microsoft.com/office/drawing/2014/main" id="{95AC927A-C4AE-4D87-A9AB-1B49D9F930F9}"/>
                  </a:ext>
                </a:extLst>
              </p:cNvPr>
              <p:cNvSpPr>
                <a:spLocks/>
              </p:cNvSpPr>
              <p:nvPr/>
            </p:nvSpPr>
            <p:spPr bwMode="auto">
              <a:xfrm>
                <a:off x="-188" y="1721"/>
                <a:ext cx="801" cy="1032"/>
              </a:xfrm>
              <a:custGeom>
                <a:avLst/>
                <a:gdLst>
                  <a:gd name="T0" fmla="*/ 0 w 338"/>
                  <a:gd name="T1" fmla="*/ 216 h 435"/>
                  <a:gd name="T2" fmla="*/ 0 w 338"/>
                  <a:gd name="T3" fmla="*/ 18 h 435"/>
                  <a:gd name="T4" fmla="*/ 17 w 338"/>
                  <a:gd name="T5" fmla="*/ 0 h 435"/>
                  <a:gd name="T6" fmla="*/ 319 w 338"/>
                  <a:gd name="T7" fmla="*/ 0 h 435"/>
                  <a:gd name="T8" fmla="*/ 338 w 338"/>
                  <a:gd name="T9" fmla="*/ 20 h 435"/>
                  <a:gd name="T10" fmla="*/ 338 w 338"/>
                  <a:gd name="T11" fmla="*/ 416 h 435"/>
                  <a:gd name="T12" fmla="*/ 318 w 338"/>
                  <a:gd name="T13" fmla="*/ 435 h 435"/>
                  <a:gd name="T14" fmla="*/ 256 w 338"/>
                  <a:gd name="T15" fmla="*/ 435 h 435"/>
                  <a:gd name="T16" fmla="*/ 241 w 338"/>
                  <a:gd name="T17" fmla="*/ 418 h 435"/>
                  <a:gd name="T18" fmla="*/ 241 w 338"/>
                  <a:gd name="T19" fmla="*/ 260 h 435"/>
                  <a:gd name="T20" fmla="*/ 223 w 338"/>
                  <a:gd name="T21" fmla="*/ 241 h 435"/>
                  <a:gd name="T22" fmla="*/ 113 w 338"/>
                  <a:gd name="T23" fmla="*/ 241 h 435"/>
                  <a:gd name="T24" fmla="*/ 96 w 338"/>
                  <a:gd name="T25" fmla="*/ 258 h 435"/>
                  <a:gd name="T26" fmla="*/ 97 w 338"/>
                  <a:gd name="T27" fmla="*/ 416 h 435"/>
                  <a:gd name="T28" fmla="*/ 79 w 338"/>
                  <a:gd name="T29" fmla="*/ 435 h 435"/>
                  <a:gd name="T30" fmla="*/ 15 w 338"/>
                  <a:gd name="T31" fmla="*/ 435 h 435"/>
                  <a:gd name="T32" fmla="*/ 0 w 338"/>
                  <a:gd name="T33" fmla="*/ 418 h 435"/>
                  <a:gd name="T34" fmla="*/ 0 w 338"/>
                  <a:gd name="T35" fmla="*/ 21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435">
                    <a:moveTo>
                      <a:pt x="0" y="216"/>
                    </a:moveTo>
                    <a:cubicBezTo>
                      <a:pt x="0" y="150"/>
                      <a:pt x="0" y="84"/>
                      <a:pt x="0" y="18"/>
                    </a:cubicBezTo>
                    <a:cubicBezTo>
                      <a:pt x="0" y="5"/>
                      <a:pt x="3" y="0"/>
                      <a:pt x="17" y="0"/>
                    </a:cubicBezTo>
                    <a:cubicBezTo>
                      <a:pt x="118" y="1"/>
                      <a:pt x="219" y="1"/>
                      <a:pt x="319" y="0"/>
                    </a:cubicBezTo>
                    <a:cubicBezTo>
                      <a:pt x="335" y="0"/>
                      <a:pt x="338" y="6"/>
                      <a:pt x="338" y="20"/>
                    </a:cubicBezTo>
                    <a:cubicBezTo>
                      <a:pt x="337" y="152"/>
                      <a:pt x="337" y="284"/>
                      <a:pt x="338" y="416"/>
                    </a:cubicBezTo>
                    <a:cubicBezTo>
                      <a:pt x="338" y="431"/>
                      <a:pt x="333" y="435"/>
                      <a:pt x="318" y="435"/>
                    </a:cubicBezTo>
                    <a:cubicBezTo>
                      <a:pt x="298" y="433"/>
                      <a:pt x="277" y="434"/>
                      <a:pt x="256" y="435"/>
                    </a:cubicBezTo>
                    <a:cubicBezTo>
                      <a:pt x="244" y="435"/>
                      <a:pt x="240" y="431"/>
                      <a:pt x="241" y="418"/>
                    </a:cubicBezTo>
                    <a:cubicBezTo>
                      <a:pt x="241" y="366"/>
                      <a:pt x="240" y="313"/>
                      <a:pt x="241" y="260"/>
                    </a:cubicBezTo>
                    <a:cubicBezTo>
                      <a:pt x="241" y="246"/>
                      <a:pt x="238" y="241"/>
                      <a:pt x="223" y="241"/>
                    </a:cubicBezTo>
                    <a:cubicBezTo>
                      <a:pt x="186" y="242"/>
                      <a:pt x="149" y="242"/>
                      <a:pt x="113" y="241"/>
                    </a:cubicBezTo>
                    <a:cubicBezTo>
                      <a:pt x="99" y="241"/>
                      <a:pt x="96" y="245"/>
                      <a:pt x="96" y="258"/>
                    </a:cubicBezTo>
                    <a:cubicBezTo>
                      <a:pt x="97" y="311"/>
                      <a:pt x="96" y="364"/>
                      <a:pt x="97" y="416"/>
                    </a:cubicBezTo>
                    <a:cubicBezTo>
                      <a:pt x="97" y="430"/>
                      <a:pt x="94" y="435"/>
                      <a:pt x="79" y="435"/>
                    </a:cubicBezTo>
                    <a:cubicBezTo>
                      <a:pt x="58" y="433"/>
                      <a:pt x="36" y="434"/>
                      <a:pt x="15" y="435"/>
                    </a:cubicBezTo>
                    <a:cubicBezTo>
                      <a:pt x="2" y="435"/>
                      <a:pt x="0" y="430"/>
                      <a:pt x="0" y="418"/>
                    </a:cubicBezTo>
                    <a:cubicBezTo>
                      <a:pt x="0" y="351"/>
                      <a:pt x="0" y="284"/>
                      <a:pt x="0" y="2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25">
                <a:extLst>
                  <a:ext uri="{FF2B5EF4-FFF2-40B4-BE49-F238E27FC236}">
                    <a16:creationId xmlns:a16="http://schemas.microsoft.com/office/drawing/2014/main" id="{A31552AD-B44E-4A3D-9E58-2ECC028D5B0E}"/>
                  </a:ext>
                </a:extLst>
              </p:cNvPr>
              <p:cNvSpPr>
                <a:spLocks/>
              </p:cNvSpPr>
              <p:nvPr/>
            </p:nvSpPr>
            <p:spPr bwMode="auto">
              <a:xfrm>
                <a:off x="-198" y="1491"/>
                <a:ext cx="816" cy="133"/>
              </a:xfrm>
              <a:custGeom>
                <a:avLst/>
                <a:gdLst>
                  <a:gd name="T0" fmla="*/ 174 w 344"/>
                  <a:gd name="T1" fmla="*/ 2 h 56"/>
                  <a:gd name="T2" fmla="*/ 324 w 344"/>
                  <a:gd name="T3" fmla="*/ 1 h 56"/>
                  <a:gd name="T4" fmla="*/ 342 w 344"/>
                  <a:gd name="T5" fmla="*/ 19 h 56"/>
                  <a:gd name="T6" fmla="*/ 312 w 344"/>
                  <a:gd name="T7" fmla="*/ 50 h 56"/>
                  <a:gd name="T8" fmla="*/ 23 w 344"/>
                  <a:gd name="T9" fmla="*/ 50 h 56"/>
                  <a:gd name="T10" fmla="*/ 4 w 344"/>
                  <a:gd name="T11" fmla="*/ 26 h 56"/>
                  <a:gd name="T12" fmla="*/ 23 w 344"/>
                  <a:gd name="T13" fmla="*/ 1 h 56"/>
                  <a:gd name="T14" fmla="*/ 174 w 344"/>
                  <a:gd name="T15" fmla="*/ 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56">
                    <a:moveTo>
                      <a:pt x="174" y="2"/>
                    </a:moveTo>
                    <a:cubicBezTo>
                      <a:pt x="224" y="2"/>
                      <a:pt x="274" y="2"/>
                      <a:pt x="324" y="1"/>
                    </a:cubicBezTo>
                    <a:cubicBezTo>
                      <a:pt x="338" y="1"/>
                      <a:pt x="342" y="6"/>
                      <a:pt x="342" y="19"/>
                    </a:cubicBezTo>
                    <a:cubicBezTo>
                      <a:pt x="340" y="56"/>
                      <a:pt x="344" y="49"/>
                      <a:pt x="312" y="50"/>
                    </a:cubicBezTo>
                    <a:cubicBezTo>
                      <a:pt x="216" y="50"/>
                      <a:pt x="120" y="49"/>
                      <a:pt x="23" y="50"/>
                    </a:cubicBezTo>
                    <a:cubicBezTo>
                      <a:pt x="2" y="51"/>
                      <a:pt x="4" y="39"/>
                      <a:pt x="4" y="26"/>
                    </a:cubicBezTo>
                    <a:cubicBezTo>
                      <a:pt x="4" y="13"/>
                      <a:pt x="0" y="0"/>
                      <a:pt x="23" y="1"/>
                    </a:cubicBezTo>
                    <a:cubicBezTo>
                      <a:pt x="73" y="3"/>
                      <a:pt x="124" y="2"/>
                      <a:pt x="17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grpSp>
        <p:nvGrpSpPr>
          <p:cNvPr id="21" name="Group 20">
            <a:extLst>
              <a:ext uri="{FF2B5EF4-FFF2-40B4-BE49-F238E27FC236}">
                <a16:creationId xmlns:a16="http://schemas.microsoft.com/office/drawing/2014/main" id="{AEE5F278-F029-4C86-8C8F-C26B4F8E8380}"/>
              </a:ext>
            </a:extLst>
          </p:cNvPr>
          <p:cNvGrpSpPr/>
          <p:nvPr/>
        </p:nvGrpSpPr>
        <p:grpSpPr>
          <a:xfrm flipV="1">
            <a:off x="3281076" y="5144813"/>
            <a:ext cx="806360" cy="209550"/>
            <a:chOff x="1527297" y="2647950"/>
            <a:chExt cx="806360" cy="209550"/>
          </a:xfrm>
        </p:grpSpPr>
        <p:cxnSp>
          <p:nvCxnSpPr>
            <p:cNvPr id="22" name="Straight Connector 21">
              <a:extLst>
                <a:ext uri="{FF2B5EF4-FFF2-40B4-BE49-F238E27FC236}">
                  <a16:creationId xmlns:a16="http://schemas.microsoft.com/office/drawing/2014/main" id="{52599FB4-B833-4D5D-B880-151FB7F3DE47}"/>
                </a:ext>
              </a:extLst>
            </p:cNvPr>
            <p:cNvCxnSpPr>
              <a:cxnSpLocks/>
            </p:cNvCxnSpPr>
            <p:nvPr/>
          </p:nvCxnSpPr>
          <p:spPr bwMode="auto">
            <a:xfrm>
              <a:off x="1527297" y="2857500"/>
              <a:ext cx="806360" cy="0"/>
            </a:xfrm>
            <a:prstGeom prst="line">
              <a:avLst/>
            </a:prstGeom>
            <a:noFill/>
            <a:ln w="28575" cap="flat" cmpd="sng" algn="ctr">
              <a:solidFill>
                <a:srgbClr val="0082AB"/>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AAB4B1FB-5194-438B-B4E4-1F735E912BA6}"/>
                </a:ext>
              </a:extLst>
            </p:cNvPr>
            <p:cNvCxnSpPr>
              <a:cxnSpLocks/>
            </p:cNvCxnSpPr>
            <p:nvPr/>
          </p:nvCxnSpPr>
          <p:spPr bwMode="auto">
            <a:xfrm flipV="1">
              <a:off x="1931137" y="2647950"/>
              <a:ext cx="0" cy="209550"/>
            </a:xfrm>
            <a:prstGeom prst="line">
              <a:avLst/>
            </a:prstGeom>
            <a:noFill/>
            <a:ln w="28575" cap="flat" cmpd="sng" algn="ctr">
              <a:solidFill>
                <a:srgbClr val="0082AB"/>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id="{D378E6F8-3EB9-4051-98F2-7B7662EC01A5}"/>
              </a:ext>
            </a:extLst>
          </p:cNvPr>
          <p:cNvGrpSpPr>
            <a:grpSpLocks noChangeAspect="1"/>
          </p:cNvGrpSpPr>
          <p:nvPr/>
        </p:nvGrpSpPr>
        <p:grpSpPr>
          <a:xfrm>
            <a:off x="4182946" y="3237016"/>
            <a:ext cx="1404850" cy="1188720"/>
            <a:chOff x="4586534" y="1752453"/>
            <a:chExt cx="1645920" cy="1371600"/>
          </a:xfrm>
        </p:grpSpPr>
        <p:sp>
          <p:nvSpPr>
            <p:cNvPr id="25" name="Freeform 6">
              <a:extLst>
                <a:ext uri="{FF2B5EF4-FFF2-40B4-BE49-F238E27FC236}">
                  <a16:creationId xmlns:a16="http://schemas.microsoft.com/office/drawing/2014/main" id="{FF802312-2478-4584-B0CB-51C56AE3CCBD}"/>
                </a:ext>
              </a:extLst>
            </p:cNvPr>
            <p:cNvSpPr>
              <a:spLocks/>
            </p:cNvSpPr>
            <p:nvPr/>
          </p:nvSpPr>
          <p:spPr bwMode="auto">
            <a:xfrm rot="5400000">
              <a:off x="4723694" y="1615293"/>
              <a:ext cx="1371600" cy="1645920"/>
            </a:xfrm>
            <a:custGeom>
              <a:avLst/>
              <a:gdLst>
                <a:gd name="T0" fmla="*/ 0 w 9653"/>
                <a:gd name="T1" fmla="*/ 2716 h 11072"/>
                <a:gd name="T2" fmla="*/ 4833 w 9653"/>
                <a:gd name="T3" fmla="*/ 0 h 11072"/>
                <a:gd name="T4" fmla="*/ 9578 w 9653"/>
                <a:gd name="T5" fmla="*/ 2716 h 11072"/>
                <a:gd name="T6" fmla="*/ 9653 w 9653"/>
                <a:gd name="T7" fmla="*/ 8299 h 11072"/>
                <a:gd name="T8" fmla="*/ 4815 w 9653"/>
                <a:gd name="T9" fmla="*/ 11072 h 11072"/>
                <a:gd name="T10" fmla="*/ 0 w 9653"/>
                <a:gd name="T11" fmla="*/ 8277 h 11072"/>
                <a:gd name="T12" fmla="*/ 0 w 9653"/>
                <a:gd name="T13" fmla="*/ 2716 h 11072"/>
                <a:gd name="connsiteX0" fmla="*/ 0 w 10000"/>
                <a:gd name="connsiteY0" fmla="*/ 2453 h 10000"/>
                <a:gd name="connsiteX1" fmla="*/ 5007 w 10000"/>
                <a:gd name="connsiteY1" fmla="*/ 0 h 10000"/>
                <a:gd name="connsiteX2" fmla="*/ 9922 w 10000"/>
                <a:gd name="connsiteY2" fmla="*/ 2453 h 10000"/>
                <a:gd name="connsiteX3" fmla="*/ 10000 w 10000"/>
                <a:gd name="connsiteY3" fmla="*/ 7495 h 10000"/>
                <a:gd name="connsiteX4" fmla="*/ 4988 w 10000"/>
                <a:gd name="connsiteY4" fmla="*/ 10000 h 10000"/>
                <a:gd name="connsiteX5" fmla="*/ 0 w 10000"/>
                <a:gd name="connsiteY5" fmla="*/ 7531 h 10000"/>
                <a:gd name="connsiteX6" fmla="*/ 0 w 10000"/>
                <a:gd name="connsiteY6" fmla="*/ 2453 h 10000"/>
                <a:gd name="connsiteX0" fmla="*/ 0 w 10000"/>
                <a:gd name="connsiteY0" fmla="*/ 2453 h 10027"/>
                <a:gd name="connsiteX1" fmla="*/ 5007 w 10000"/>
                <a:gd name="connsiteY1" fmla="*/ 0 h 10027"/>
                <a:gd name="connsiteX2" fmla="*/ 9922 w 10000"/>
                <a:gd name="connsiteY2" fmla="*/ 2453 h 10027"/>
                <a:gd name="connsiteX3" fmla="*/ 10000 w 10000"/>
                <a:gd name="connsiteY3" fmla="*/ 7495 h 10027"/>
                <a:gd name="connsiteX4" fmla="*/ 4946 w 10000"/>
                <a:gd name="connsiteY4" fmla="*/ 10027 h 10027"/>
                <a:gd name="connsiteX5" fmla="*/ 0 w 10000"/>
                <a:gd name="connsiteY5" fmla="*/ 7531 h 10027"/>
                <a:gd name="connsiteX6" fmla="*/ 0 w 10000"/>
                <a:gd name="connsiteY6" fmla="*/ 2453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27">
                  <a:moveTo>
                    <a:pt x="0" y="2453"/>
                  </a:moveTo>
                  <a:lnTo>
                    <a:pt x="5007" y="0"/>
                  </a:lnTo>
                  <a:lnTo>
                    <a:pt x="9922" y="2453"/>
                  </a:lnTo>
                  <a:cubicBezTo>
                    <a:pt x="9948" y="4134"/>
                    <a:pt x="9974" y="5814"/>
                    <a:pt x="10000" y="7495"/>
                  </a:cubicBezTo>
                  <a:lnTo>
                    <a:pt x="4946" y="10027"/>
                  </a:lnTo>
                  <a:lnTo>
                    <a:pt x="0" y="7531"/>
                  </a:lnTo>
                  <a:lnTo>
                    <a:pt x="0" y="2453"/>
                  </a:lnTo>
                  <a:close/>
                </a:path>
              </a:pathLst>
            </a:custGeom>
            <a:solidFill>
              <a:srgbClr val="002060"/>
            </a:solidFill>
            <a:ln w="57150" cap="flat">
              <a:solidFill>
                <a:srgbClr val="002060"/>
              </a:solid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pPr>
              <a:endParaRPr lang="en-IN" sz="2000" dirty="0">
                <a:latin typeface="Helvetica Neue" panose="02000503000000020004" pitchFamily="2" charset="0"/>
                <a:cs typeface="Helvetica Neue" panose="02000503000000020004" pitchFamily="2" charset="0"/>
              </a:endParaRPr>
            </a:p>
          </p:txBody>
        </p:sp>
        <p:grpSp>
          <p:nvGrpSpPr>
            <p:cNvPr id="26" name="Group 51">
              <a:extLst>
                <a:ext uri="{FF2B5EF4-FFF2-40B4-BE49-F238E27FC236}">
                  <a16:creationId xmlns:a16="http://schemas.microsoft.com/office/drawing/2014/main" id="{30DEE959-CBDD-46EE-99F5-8ACF0B3BDED9}"/>
                </a:ext>
              </a:extLst>
            </p:cNvPr>
            <p:cNvGrpSpPr>
              <a:grpSpLocks noChangeAspect="1"/>
            </p:cNvGrpSpPr>
            <p:nvPr/>
          </p:nvGrpSpPr>
          <p:grpSpPr bwMode="auto">
            <a:xfrm>
              <a:off x="4991483" y="2072493"/>
              <a:ext cx="836023" cy="731520"/>
              <a:chOff x="-1335" y="825"/>
              <a:chExt cx="1675" cy="1599"/>
            </a:xfrm>
            <a:solidFill>
              <a:srgbClr val="002060"/>
            </a:solidFill>
          </p:grpSpPr>
          <p:sp>
            <p:nvSpPr>
              <p:cNvPr id="27" name="Freeform 53">
                <a:extLst>
                  <a:ext uri="{FF2B5EF4-FFF2-40B4-BE49-F238E27FC236}">
                    <a16:creationId xmlns:a16="http://schemas.microsoft.com/office/drawing/2014/main" id="{CF37712B-1DEE-41B1-8FE2-B13A784204BE}"/>
                  </a:ext>
                </a:extLst>
              </p:cNvPr>
              <p:cNvSpPr>
                <a:spLocks noEditPoints="1"/>
              </p:cNvSpPr>
              <p:nvPr/>
            </p:nvSpPr>
            <p:spPr bwMode="auto">
              <a:xfrm>
                <a:off x="-1238" y="825"/>
                <a:ext cx="1493" cy="1027"/>
              </a:xfrm>
              <a:custGeom>
                <a:avLst/>
                <a:gdLst>
                  <a:gd name="T0" fmla="*/ 580 w 629"/>
                  <a:gd name="T1" fmla="*/ 433 h 433"/>
                  <a:gd name="T2" fmla="*/ 48 w 629"/>
                  <a:gd name="T3" fmla="*/ 433 h 433"/>
                  <a:gd name="T4" fmla="*/ 0 w 629"/>
                  <a:gd name="T5" fmla="*/ 384 h 433"/>
                  <a:gd name="T6" fmla="*/ 0 w 629"/>
                  <a:gd name="T7" fmla="*/ 49 h 433"/>
                  <a:gd name="T8" fmla="*/ 48 w 629"/>
                  <a:gd name="T9" fmla="*/ 0 h 433"/>
                  <a:gd name="T10" fmla="*/ 580 w 629"/>
                  <a:gd name="T11" fmla="*/ 0 h 433"/>
                  <a:gd name="T12" fmla="*/ 629 w 629"/>
                  <a:gd name="T13" fmla="*/ 49 h 433"/>
                  <a:gd name="T14" fmla="*/ 629 w 629"/>
                  <a:gd name="T15" fmla="*/ 384 h 433"/>
                  <a:gd name="T16" fmla="*/ 580 w 629"/>
                  <a:gd name="T17" fmla="*/ 433 h 433"/>
                  <a:gd name="T18" fmla="*/ 48 w 629"/>
                  <a:gd name="T19" fmla="*/ 34 h 433"/>
                  <a:gd name="T20" fmla="*/ 33 w 629"/>
                  <a:gd name="T21" fmla="*/ 49 h 433"/>
                  <a:gd name="T22" fmla="*/ 33 w 629"/>
                  <a:gd name="T23" fmla="*/ 384 h 433"/>
                  <a:gd name="T24" fmla="*/ 48 w 629"/>
                  <a:gd name="T25" fmla="*/ 399 h 433"/>
                  <a:gd name="T26" fmla="*/ 580 w 629"/>
                  <a:gd name="T27" fmla="*/ 399 h 433"/>
                  <a:gd name="T28" fmla="*/ 595 w 629"/>
                  <a:gd name="T29" fmla="*/ 384 h 433"/>
                  <a:gd name="T30" fmla="*/ 595 w 629"/>
                  <a:gd name="T31" fmla="*/ 49 h 433"/>
                  <a:gd name="T32" fmla="*/ 580 w 629"/>
                  <a:gd name="T33" fmla="*/ 34 h 433"/>
                  <a:gd name="T34" fmla="*/ 48 w 629"/>
                  <a:gd name="T35" fmla="*/ 3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9" h="433">
                    <a:moveTo>
                      <a:pt x="580" y="433"/>
                    </a:moveTo>
                    <a:cubicBezTo>
                      <a:pt x="48" y="433"/>
                      <a:pt x="48" y="433"/>
                      <a:pt x="48" y="433"/>
                    </a:cubicBezTo>
                    <a:cubicBezTo>
                      <a:pt x="21" y="433"/>
                      <a:pt x="0" y="411"/>
                      <a:pt x="0" y="384"/>
                    </a:cubicBezTo>
                    <a:cubicBezTo>
                      <a:pt x="0" y="49"/>
                      <a:pt x="0" y="49"/>
                      <a:pt x="0" y="49"/>
                    </a:cubicBezTo>
                    <a:cubicBezTo>
                      <a:pt x="0" y="22"/>
                      <a:pt x="21" y="0"/>
                      <a:pt x="48" y="0"/>
                    </a:cubicBezTo>
                    <a:cubicBezTo>
                      <a:pt x="580" y="0"/>
                      <a:pt x="580" y="0"/>
                      <a:pt x="580" y="0"/>
                    </a:cubicBezTo>
                    <a:cubicBezTo>
                      <a:pt x="607" y="0"/>
                      <a:pt x="629" y="22"/>
                      <a:pt x="629" y="49"/>
                    </a:cubicBezTo>
                    <a:cubicBezTo>
                      <a:pt x="629" y="384"/>
                      <a:pt x="629" y="384"/>
                      <a:pt x="629" y="384"/>
                    </a:cubicBezTo>
                    <a:cubicBezTo>
                      <a:pt x="629" y="411"/>
                      <a:pt x="607" y="433"/>
                      <a:pt x="580" y="433"/>
                    </a:cubicBezTo>
                    <a:close/>
                    <a:moveTo>
                      <a:pt x="48" y="34"/>
                    </a:moveTo>
                    <a:cubicBezTo>
                      <a:pt x="40" y="34"/>
                      <a:pt x="33" y="41"/>
                      <a:pt x="33" y="49"/>
                    </a:cubicBezTo>
                    <a:cubicBezTo>
                      <a:pt x="33" y="384"/>
                      <a:pt x="33" y="384"/>
                      <a:pt x="33" y="384"/>
                    </a:cubicBezTo>
                    <a:cubicBezTo>
                      <a:pt x="33" y="393"/>
                      <a:pt x="40" y="399"/>
                      <a:pt x="48" y="399"/>
                    </a:cubicBezTo>
                    <a:cubicBezTo>
                      <a:pt x="580" y="399"/>
                      <a:pt x="580" y="399"/>
                      <a:pt x="580" y="399"/>
                    </a:cubicBezTo>
                    <a:cubicBezTo>
                      <a:pt x="588" y="399"/>
                      <a:pt x="595" y="393"/>
                      <a:pt x="595" y="384"/>
                    </a:cubicBezTo>
                    <a:cubicBezTo>
                      <a:pt x="595" y="49"/>
                      <a:pt x="595" y="49"/>
                      <a:pt x="595" y="49"/>
                    </a:cubicBezTo>
                    <a:cubicBezTo>
                      <a:pt x="595" y="41"/>
                      <a:pt x="588" y="34"/>
                      <a:pt x="580" y="34"/>
                    </a:cubicBezTo>
                    <a:cubicBezTo>
                      <a:pt x="48" y="34"/>
                      <a:pt x="48" y="34"/>
                      <a:pt x="48" y="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4">
                <a:extLst>
                  <a:ext uri="{FF2B5EF4-FFF2-40B4-BE49-F238E27FC236}">
                    <a16:creationId xmlns:a16="http://schemas.microsoft.com/office/drawing/2014/main" id="{F154BE25-F965-4F69-9CEA-9D181C66FCC0}"/>
                  </a:ext>
                </a:extLst>
              </p:cNvPr>
              <p:cNvSpPr>
                <a:spLocks noEditPoints="1"/>
              </p:cNvSpPr>
              <p:nvPr/>
            </p:nvSpPr>
            <p:spPr bwMode="auto">
              <a:xfrm>
                <a:off x="-1335" y="1907"/>
                <a:ext cx="1675" cy="517"/>
              </a:xfrm>
              <a:custGeom>
                <a:avLst/>
                <a:gdLst>
                  <a:gd name="T0" fmla="*/ 706 w 706"/>
                  <a:gd name="T1" fmla="*/ 200 h 218"/>
                  <a:gd name="T2" fmla="*/ 706 w 706"/>
                  <a:gd name="T3" fmla="*/ 183 h 218"/>
                  <a:gd name="T4" fmla="*/ 706 w 706"/>
                  <a:gd name="T5" fmla="*/ 183 h 218"/>
                  <a:gd name="T6" fmla="*/ 705 w 706"/>
                  <a:gd name="T7" fmla="*/ 181 h 218"/>
                  <a:gd name="T8" fmla="*/ 673 w 706"/>
                  <a:gd name="T9" fmla="*/ 15 h 218"/>
                  <a:gd name="T10" fmla="*/ 652 w 706"/>
                  <a:gd name="T11" fmla="*/ 0 h 218"/>
                  <a:gd name="T12" fmla="*/ 54 w 706"/>
                  <a:gd name="T13" fmla="*/ 1 h 218"/>
                  <a:gd name="T14" fmla="*/ 34 w 706"/>
                  <a:gd name="T15" fmla="*/ 17 h 218"/>
                  <a:gd name="T16" fmla="*/ 1 w 706"/>
                  <a:gd name="T17" fmla="*/ 179 h 218"/>
                  <a:gd name="T18" fmla="*/ 1 w 706"/>
                  <a:gd name="T19" fmla="*/ 183 h 218"/>
                  <a:gd name="T20" fmla="*/ 1 w 706"/>
                  <a:gd name="T21" fmla="*/ 183 h 218"/>
                  <a:gd name="T22" fmla="*/ 1 w 706"/>
                  <a:gd name="T23" fmla="*/ 201 h 218"/>
                  <a:gd name="T24" fmla="*/ 0 w 706"/>
                  <a:gd name="T25" fmla="*/ 201 h 218"/>
                  <a:gd name="T26" fmla="*/ 0 w 706"/>
                  <a:gd name="T27" fmla="*/ 202 h 218"/>
                  <a:gd name="T28" fmla="*/ 1 w 706"/>
                  <a:gd name="T29" fmla="*/ 203 h 218"/>
                  <a:gd name="T30" fmla="*/ 1 w 706"/>
                  <a:gd name="T31" fmla="*/ 206 h 218"/>
                  <a:gd name="T32" fmla="*/ 1 w 706"/>
                  <a:gd name="T33" fmla="*/ 206 h 218"/>
                  <a:gd name="T34" fmla="*/ 16 w 706"/>
                  <a:gd name="T35" fmla="*/ 218 h 218"/>
                  <a:gd name="T36" fmla="*/ 690 w 706"/>
                  <a:gd name="T37" fmla="*/ 218 h 218"/>
                  <a:gd name="T38" fmla="*/ 706 w 706"/>
                  <a:gd name="T39" fmla="*/ 206 h 218"/>
                  <a:gd name="T40" fmla="*/ 706 w 706"/>
                  <a:gd name="T41" fmla="*/ 206 h 218"/>
                  <a:gd name="T42" fmla="*/ 706 w 706"/>
                  <a:gd name="T43" fmla="*/ 204 h 218"/>
                  <a:gd name="T44" fmla="*/ 706 w 706"/>
                  <a:gd name="T45" fmla="*/ 202 h 218"/>
                  <a:gd name="T46" fmla="*/ 706 w 706"/>
                  <a:gd name="T47" fmla="*/ 201 h 218"/>
                  <a:gd name="T48" fmla="*/ 706 w 706"/>
                  <a:gd name="T49" fmla="*/ 200 h 218"/>
                  <a:gd name="T50" fmla="*/ 280 w 706"/>
                  <a:gd name="T51" fmla="*/ 111 h 218"/>
                  <a:gd name="T52" fmla="*/ 288 w 706"/>
                  <a:gd name="T53" fmla="*/ 105 h 218"/>
                  <a:gd name="T54" fmla="*/ 426 w 706"/>
                  <a:gd name="T55" fmla="*/ 105 h 218"/>
                  <a:gd name="T56" fmla="*/ 434 w 706"/>
                  <a:gd name="T57" fmla="*/ 111 h 218"/>
                  <a:gd name="T58" fmla="*/ 441 w 706"/>
                  <a:gd name="T59" fmla="*/ 134 h 218"/>
                  <a:gd name="T60" fmla="*/ 434 w 706"/>
                  <a:gd name="T61" fmla="*/ 142 h 218"/>
                  <a:gd name="T62" fmla="*/ 281 w 706"/>
                  <a:gd name="T63" fmla="*/ 141 h 218"/>
                  <a:gd name="T64" fmla="*/ 276 w 706"/>
                  <a:gd name="T65" fmla="*/ 135 h 218"/>
                  <a:gd name="T66" fmla="*/ 280 w 706"/>
                  <a:gd name="T67" fmla="*/ 111 h 218"/>
                  <a:gd name="T68" fmla="*/ 666 w 706"/>
                  <a:gd name="T69" fmla="*/ 188 h 218"/>
                  <a:gd name="T70" fmla="*/ 44 w 706"/>
                  <a:gd name="T71" fmla="*/ 188 h 218"/>
                  <a:gd name="T72" fmla="*/ 33 w 706"/>
                  <a:gd name="T73" fmla="*/ 176 h 218"/>
                  <a:gd name="T74" fmla="*/ 44 w 706"/>
                  <a:gd name="T75" fmla="*/ 165 h 218"/>
                  <a:gd name="T76" fmla="*/ 666 w 706"/>
                  <a:gd name="T77" fmla="*/ 165 h 218"/>
                  <a:gd name="T78" fmla="*/ 677 w 706"/>
                  <a:gd name="T79" fmla="*/ 176 h 218"/>
                  <a:gd name="T80" fmla="*/ 666 w 706"/>
                  <a:gd name="T81" fmla="*/ 18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6" h="218">
                    <a:moveTo>
                      <a:pt x="706" y="200"/>
                    </a:moveTo>
                    <a:cubicBezTo>
                      <a:pt x="706" y="183"/>
                      <a:pt x="706" y="183"/>
                      <a:pt x="706" y="183"/>
                    </a:cubicBezTo>
                    <a:cubicBezTo>
                      <a:pt x="706" y="183"/>
                      <a:pt x="706" y="183"/>
                      <a:pt x="706" y="183"/>
                    </a:cubicBezTo>
                    <a:cubicBezTo>
                      <a:pt x="705" y="183"/>
                      <a:pt x="705" y="182"/>
                      <a:pt x="705" y="181"/>
                    </a:cubicBezTo>
                    <a:cubicBezTo>
                      <a:pt x="673" y="15"/>
                      <a:pt x="673" y="15"/>
                      <a:pt x="673" y="15"/>
                    </a:cubicBezTo>
                    <a:cubicBezTo>
                      <a:pt x="670" y="7"/>
                      <a:pt x="661" y="0"/>
                      <a:pt x="652" y="0"/>
                    </a:cubicBezTo>
                    <a:cubicBezTo>
                      <a:pt x="54" y="1"/>
                      <a:pt x="54" y="1"/>
                      <a:pt x="54" y="1"/>
                    </a:cubicBezTo>
                    <a:cubicBezTo>
                      <a:pt x="45" y="1"/>
                      <a:pt x="36" y="8"/>
                      <a:pt x="34" y="17"/>
                    </a:cubicBezTo>
                    <a:cubicBezTo>
                      <a:pt x="1" y="179"/>
                      <a:pt x="1" y="179"/>
                      <a:pt x="1" y="179"/>
                    </a:cubicBezTo>
                    <a:cubicBezTo>
                      <a:pt x="1" y="180"/>
                      <a:pt x="1" y="182"/>
                      <a:pt x="1" y="183"/>
                    </a:cubicBezTo>
                    <a:cubicBezTo>
                      <a:pt x="1" y="183"/>
                      <a:pt x="1" y="183"/>
                      <a:pt x="1" y="183"/>
                    </a:cubicBezTo>
                    <a:cubicBezTo>
                      <a:pt x="1" y="201"/>
                      <a:pt x="1" y="201"/>
                      <a:pt x="1" y="201"/>
                    </a:cubicBezTo>
                    <a:cubicBezTo>
                      <a:pt x="1" y="201"/>
                      <a:pt x="0" y="201"/>
                      <a:pt x="0" y="201"/>
                    </a:cubicBezTo>
                    <a:cubicBezTo>
                      <a:pt x="0" y="202"/>
                      <a:pt x="0" y="202"/>
                      <a:pt x="0" y="202"/>
                    </a:cubicBezTo>
                    <a:cubicBezTo>
                      <a:pt x="0" y="203"/>
                      <a:pt x="1" y="203"/>
                      <a:pt x="1" y="203"/>
                    </a:cubicBezTo>
                    <a:cubicBezTo>
                      <a:pt x="1" y="206"/>
                      <a:pt x="1" y="206"/>
                      <a:pt x="1" y="206"/>
                    </a:cubicBezTo>
                    <a:cubicBezTo>
                      <a:pt x="1" y="206"/>
                      <a:pt x="1" y="206"/>
                      <a:pt x="1" y="206"/>
                    </a:cubicBezTo>
                    <a:cubicBezTo>
                      <a:pt x="2" y="213"/>
                      <a:pt x="9" y="218"/>
                      <a:pt x="16" y="218"/>
                    </a:cubicBezTo>
                    <a:cubicBezTo>
                      <a:pt x="690" y="218"/>
                      <a:pt x="690" y="218"/>
                      <a:pt x="690" y="218"/>
                    </a:cubicBezTo>
                    <a:cubicBezTo>
                      <a:pt x="698" y="218"/>
                      <a:pt x="704" y="213"/>
                      <a:pt x="706" y="206"/>
                    </a:cubicBezTo>
                    <a:cubicBezTo>
                      <a:pt x="706" y="206"/>
                      <a:pt x="706" y="206"/>
                      <a:pt x="706" y="206"/>
                    </a:cubicBezTo>
                    <a:cubicBezTo>
                      <a:pt x="706" y="204"/>
                      <a:pt x="706" y="204"/>
                      <a:pt x="706" y="204"/>
                    </a:cubicBezTo>
                    <a:cubicBezTo>
                      <a:pt x="706" y="203"/>
                      <a:pt x="706" y="203"/>
                      <a:pt x="706" y="202"/>
                    </a:cubicBezTo>
                    <a:cubicBezTo>
                      <a:pt x="706" y="201"/>
                      <a:pt x="706" y="201"/>
                      <a:pt x="706" y="201"/>
                    </a:cubicBezTo>
                    <a:cubicBezTo>
                      <a:pt x="706" y="201"/>
                      <a:pt x="706" y="200"/>
                      <a:pt x="706" y="200"/>
                    </a:cubicBezTo>
                    <a:close/>
                    <a:moveTo>
                      <a:pt x="280" y="111"/>
                    </a:moveTo>
                    <a:cubicBezTo>
                      <a:pt x="281" y="108"/>
                      <a:pt x="284" y="105"/>
                      <a:pt x="288" y="105"/>
                    </a:cubicBezTo>
                    <a:cubicBezTo>
                      <a:pt x="426" y="105"/>
                      <a:pt x="426" y="105"/>
                      <a:pt x="426" y="105"/>
                    </a:cubicBezTo>
                    <a:cubicBezTo>
                      <a:pt x="430" y="105"/>
                      <a:pt x="433" y="108"/>
                      <a:pt x="434" y="111"/>
                    </a:cubicBezTo>
                    <a:cubicBezTo>
                      <a:pt x="441" y="134"/>
                      <a:pt x="441" y="134"/>
                      <a:pt x="441" y="134"/>
                    </a:cubicBezTo>
                    <a:cubicBezTo>
                      <a:pt x="442" y="138"/>
                      <a:pt x="438" y="142"/>
                      <a:pt x="434" y="142"/>
                    </a:cubicBezTo>
                    <a:cubicBezTo>
                      <a:pt x="281" y="141"/>
                      <a:pt x="281" y="141"/>
                      <a:pt x="281" y="141"/>
                    </a:cubicBezTo>
                    <a:cubicBezTo>
                      <a:pt x="277" y="141"/>
                      <a:pt x="275" y="138"/>
                      <a:pt x="276" y="135"/>
                    </a:cubicBezTo>
                    <a:lnTo>
                      <a:pt x="280" y="111"/>
                    </a:lnTo>
                    <a:close/>
                    <a:moveTo>
                      <a:pt x="666" y="188"/>
                    </a:moveTo>
                    <a:cubicBezTo>
                      <a:pt x="44" y="188"/>
                      <a:pt x="44" y="188"/>
                      <a:pt x="44" y="188"/>
                    </a:cubicBezTo>
                    <a:cubicBezTo>
                      <a:pt x="38" y="188"/>
                      <a:pt x="33" y="183"/>
                      <a:pt x="33" y="176"/>
                    </a:cubicBezTo>
                    <a:cubicBezTo>
                      <a:pt x="33" y="170"/>
                      <a:pt x="38" y="165"/>
                      <a:pt x="44" y="165"/>
                    </a:cubicBezTo>
                    <a:cubicBezTo>
                      <a:pt x="666" y="165"/>
                      <a:pt x="666" y="165"/>
                      <a:pt x="666" y="165"/>
                    </a:cubicBezTo>
                    <a:cubicBezTo>
                      <a:pt x="672" y="165"/>
                      <a:pt x="677" y="170"/>
                      <a:pt x="677" y="176"/>
                    </a:cubicBezTo>
                    <a:cubicBezTo>
                      <a:pt x="677" y="183"/>
                      <a:pt x="672" y="188"/>
                      <a:pt x="666" y="1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a:extLst>
              <a:ext uri="{FF2B5EF4-FFF2-40B4-BE49-F238E27FC236}">
                <a16:creationId xmlns:a16="http://schemas.microsoft.com/office/drawing/2014/main" id="{43F07D21-6AD7-4287-9A6A-57022163D43B}"/>
              </a:ext>
            </a:extLst>
          </p:cNvPr>
          <p:cNvGrpSpPr/>
          <p:nvPr/>
        </p:nvGrpSpPr>
        <p:grpSpPr>
          <a:xfrm>
            <a:off x="4482191" y="2948032"/>
            <a:ext cx="806360" cy="209550"/>
            <a:chOff x="1527297" y="2647950"/>
            <a:chExt cx="806360" cy="209550"/>
          </a:xfrm>
        </p:grpSpPr>
        <p:cxnSp>
          <p:nvCxnSpPr>
            <p:cNvPr id="30" name="Straight Connector 29">
              <a:extLst>
                <a:ext uri="{FF2B5EF4-FFF2-40B4-BE49-F238E27FC236}">
                  <a16:creationId xmlns:a16="http://schemas.microsoft.com/office/drawing/2014/main" id="{819CE215-195E-483F-A355-445F2EC139A0}"/>
                </a:ext>
              </a:extLst>
            </p:cNvPr>
            <p:cNvCxnSpPr>
              <a:cxnSpLocks/>
            </p:cNvCxnSpPr>
            <p:nvPr/>
          </p:nvCxnSpPr>
          <p:spPr bwMode="auto">
            <a:xfrm>
              <a:off x="1527297" y="2857500"/>
              <a:ext cx="806360" cy="0"/>
            </a:xfrm>
            <a:prstGeom prst="line">
              <a:avLst/>
            </a:prstGeom>
            <a:noFill/>
            <a:ln w="28575" cap="flat" cmpd="sng" algn="ctr">
              <a:solidFill>
                <a:srgbClr val="00206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393D586-EA3B-48D9-BA81-22D7C65FF650}"/>
                </a:ext>
              </a:extLst>
            </p:cNvPr>
            <p:cNvCxnSpPr>
              <a:cxnSpLocks/>
            </p:cNvCxnSpPr>
            <p:nvPr/>
          </p:nvCxnSpPr>
          <p:spPr bwMode="auto">
            <a:xfrm flipV="1">
              <a:off x="1931137" y="2647950"/>
              <a:ext cx="0" cy="209550"/>
            </a:xfrm>
            <a:prstGeom prst="line">
              <a:avLst/>
            </a:prstGeom>
            <a:noFill/>
            <a:ln w="28575" cap="flat" cmpd="sng" algn="ctr">
              <a:solidFill>
                <a:srgbClr val="002060"/>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CA7771C6-B1B4-42CE-8B4C-72EFBE60335B}"/>
              </a:ext>
            </a:extLst>
          </p:cNvPr>
          <p:cNvGrpSpPr>
            <a:grpSpLocks noChangeAspect="1"/>
          </p:cNvGrpSpPr>
          <p:nvPr/>
        </p:nvGrpSpPr>
        <p:grpSpPr>
          <a:xfrm>
            <a:off x="5393179" y="3857668"/>
            <a:ext cx="1404850" cy="1188720"/>
            <a:chOff x="1883869" y="3084879"/>
            <a:chExt cx="1645920" cy="1371600"/>
          </a:xfrm>
        </p:grpSpPr>
        <p:sp>
          <p:nvSpPr>
            <p:cNvPr id="33" name="Freeform 6">
              <a:extLst>
                <a:ext uri="{FF2B5EF4-FFF2-40B4-BE49-F238E27FC236}">
                  <a16:creationId xmlns:a16="http://schemas.microsoft.com/office/drawing/2014/main" id="{472166F5-C29E-47A7-94B8-CB2C540C4DFD}"/>
                </a:ext>
              </a:extLst>
            </p:cNvPr>
            <p:cNvSpPr>
              <a:spLocks/>
            </p:cNvSpPr>
            <p:nvPr/>
          </p:nvSpPr>
          <p:spPr bwMode="auto">
            <a:xfrm rot="5400000">
              <a:off x="2021029" y="2947719"/>
              <a:ext cx="1371600" cy="1645920"/>
            </a:xfrm>
            <a:custGeom>
              <a:avLst/>
              <a:gdLst>
                <a:gd name="T0" fmla="*/ 0 w 9653"/>
                <a:gd name="T1" fmla="*/ 2716 h 11072"/>
                <a:gd name="T2" fmla="*/ 4833 w 9653"/>
                <a:gd name="T3" fmla="*/ 0 h 11072"/>
                <a:gd name="T4" fmla="*/ 9578 w 9653"/>
                <a:gd name="T5" fmla="*/ 2716 h 11072"/>
                <a:gd name="T6" fmla="*/ 9653 w 9653"/>
                <a:gd name="T7" fmla="*/ 8299 h 11072"/>
                <a:gd name="T8" fmla="*/ 4815 w 9653"/>
                <a:gd name="T9" fmla="*/ 11072 h 11072"/>
                <a:gd name="T10" fmla="*/ 0 w 9653"/>
                <a:gd name="T11" fmla="*/ 8277 h 11072"/>
                <a:gd name="T12" fmla="*/ 0 w 9653"/>
                <a:gd name="T13" fmla="*/ 2716 h 11072"/>
                <a:gd name="connsiteX0" fmla="*/ 0 w 10000"/>
                <a:gd name="connsiteY0" fmla="*/ 2453 h 10000"/>
                <a:gd name="connsiteX1" fmla="*/ 5007 w 10000"/>
                <a:gd name="connsiteY1" fmla="*/ 0 h 10000"/>
                <a:gd name="connsiteX2" fmla="*/ 9922 w 10000"/>
                <a:gd name="connsiteY2" fmla="*/ 2453 h 10000"/>
                <a:gd name="connsiteX3" fmla="*/ 10000 w 10000"/>
                <a:gd name="connsiteY3" fmla="*/ 7495 h 10000"/>
                <a:gd name="connsiteX4" fmla="*/ 4988 w 10000"/>
                <a:gd name="connsiteY4" fmla="*/ 10000 h 10000"/>
                <a:gd name="connsiteX5" fmla="*/ 0 w 10000"/>
                <a:gd name="connsiteY5" fmla="*/ 7531 h 10000"/>
                <a:gd name="connsiteX6" fmla="*/ 0 w 10000"/>
                <a:gd name="connsiteY6" fmla="*/ 2453 h 10000"/>
                <a:gd name="connsiteX0" fmla="*/ 0 w 10000"/>
                <a:gd name="connsiteY0" fmla="*/ 2453 h 10027"/>
                <a:gd name="connsiteX1" fmla="*/ 5007 w 10000"/>
                <a:gd name="connsiteY1" fmla="*/ 0 h 10027"/>
                <a:gd name="connsiteX2" fmla="*/ 9922 w 10000"/>
                <a:gd name="connsiteY2" fmla="*/ 2453 h 10027"/>
                <a:gd name="connsiteX3" fmla="*/ 10000 w 10000"/>
                <a:gd name="connsiteY3" fmla="*/ 7495 h 10027"/>
                <a:gd name="connsiteX4" fmla="*/ 4946 w 10000"/>
                <a:gd name="connsiteY4" fmla="*/ 10027 h 10027"/>
                <a:gd name="connsiteX5" fmla="*/ 0 w 10000"/>
                <a:gd name="connsiteY5" fmla="*/ 7531 h 10027"/>
                <a:gd name="connsiteX6" fmla="*/ 0 w 10000"/>
                <a:gd name="connsiteY6" fmla="*/ 2453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27">
                  <a:moveTo>
                    <a:pt x="0" y="2453"/>
                  </a:moveTo>
                  <a:lnTo>
                    <a:pt x="5007" y="0"/>
                  </a:lnTo>
                  <a:lnTo>
                    <a:pt x="9922" y="2453"/>
                  </a:lnTo>
                  <a:cubicBezTo>
                    <a:pt x="9948" y="4134"/>
                    <a:pt x="9974" y="5814"/>
                    <a:pt x="10000" y="7495"/>
                  </a:cubicBezTo>
                  <a:lnTo>
                    <a:pt x="4946" y="10027"/>
                  </a:lnTo>
                  <a:lnTo>
                    <a:pt x="0" y="7531"/>
                  </a:lnTo>
                  <a:lnTo>
                    <a:pt x="0" y="2453"/>
                  </a:lnTo>
                  <a:close/>
                </a:path>
              </a:pathLst>
            </a:custGeom>
            <a:solidFill>
              <a:srgbClr val="6E8FB4"/>
            </a:solidFill>
            <a:ln w="57150" cap="flat">
              <a:solidFill>
                <a:srgbClr val="6E8FB4"/>
              </a:solid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pPr>
              <a:endParaRPr lang="en-IN" sz="2000" dirty="0">
                <a:solidFill>
                  <a:srgbClr val="009BA6"/>
                </a:solidFill>
                <a:latin typeface="Helvetica Neue" panose="02000503000000020004" pitchFamily="2" charset="0"/>
                <a:cs typeface="Helvetica Neue" panose="02000503000000020004" pitchFamily="2" charset="0"/>
              </a:endParaRPr>
            </a:p>
          </p:txBody>
        </p:sp>
        <p:grpSp>
          <p:nvGrpSpPr>
            <p:cNvPr id="35" name="Group 56">
              <a:extLst>
                <a:ext uri="{FF2B5EF4-FFF2-40B4-BE49-F238E27FC236}">
                  <a16:creationId xmlns:a16="http://schemas.microsoft.com/office/drawing/2014/main" id="{CF425FFA-C4D3-4C21-987F-6760B82EAA64}"/>
                </a:ext>
              </a:extLst>
            </p:cNvPr>
            <p:cNvGrpSpPr>
              <a:grpSpLocks noChangeAspect="1"/>
            </p:cNvGrpSpPr>
            <p:nvPr/>
          </p:nvGrpSpPr>
          <p:grpSpPr bwMode="auto">
            <a:xfrm>
              <a:off x="2275992" y="3341139"/>
              <a:ext cx="861674" cy="859081"/>
              <a:chOff x="3243" y="1262"/>
              <a:chExt cx="998" cy="995"/>
            </a:xfrm>
            <a:solidFill>
              <a:srgbClr val="6E8FB4"/>
            </a:solidFill>
          </p:grpSpPr>
          <p:sp>
            <p:nvSpPr>
              <p:cNvPr id="36" name="Freeform 59">
                <a:extLst>
                  <a:ext uri="{FF2B5EF4-FFF2-40B4-BE49-F238E27FC236}">
                    <a16:creationId xmlns:a16="http://schemas.microsoft.com/office/drawing/2014/main" id="{F28491CE-12BD-43BE-8517-C3611988858F}"/>
                  </a:ext>
                </a:extLst>
              </p:cNvPr>
              <p:cNvSpPr>
                <a:spLocks noEditPoints="1"/>
              </p:cNvSpPr>
              <p:nvPr/>
            </p:nvSpPr>
            <p:spPr bwMode="auto">
              <a:xfrm>
                <a:off x="3243" y="1262"/>
                <a:ext cx="998" cy="995"/>
              </a:xfrm>
              <a:custGeom>
                <a:avLst/>
                <a:gdLst>
                  <a:gd name="T0" fmla="*/ 421 w 421"/>
                  <a:gd name="T1" fmla="*/ 212 h 420"/>
                  <a:gd name="T2" fmla="*/ 210 w 421"/>
                  <a:gd name="T3" fmla="*/ 420 h 420"/>
                  <a:gd name="T4" fmla="*/ 1 w 421"/>
                  <a:gd name="T5" fmla="*/ 210 h 420"/>
                  <a:gd name="T6" fmla="*/ 211 w 421"/>
                  <a:gd name="T7" fmla="*/ 1 h 420"/>
                  <a:gd name="T8" fmla="*/ 421 w 421"/>
                  <a:gd name="T9" fmla="*/ 212 h 420"/>
                  <a:gd name="T10" fmla="*/ 213 w 421"/>
                  <a:gd name="T11" fmla="*/ 55 h 420"/>
                  <a:gd name="T12" fmla="*/ 55 w 421"/>
                  <a:gd name="T13" fmla="*/ 208 h 420"/>
                  <a:gd name="T14" fmla="*/ 211 w 421"/>
                  <a:gd name="T15" fmla="*/ 367 h 420"/>
                  <a:gd name="T16" fmla="*/ 368 w 421"/>
                  <a:gd name="T17" fmla="*/ 215 h 420"/>
                  <a:gd name="T18" fmla="*/ 213 w 421"/>
                  <a:gd name="T19" fmla="*/ 5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20">
                    <a:moveTo>
                      <a:pt x="421" y="212"/>
                    </a:moveTo>
                    <a:cubicBezTo>
                      <a:pt x="421" y="328"/>
                      <a:pt x="328" y="420"/>
                      <a:pt x="210" y="420"/>
                    </a:cubicBezTo>
                    <a:cubicBezTo>
                      <a:pt x="95" y="420"/>
                      <a:pt x="0" y="325"/>
                      <a:pt x="1" y="210"/>
                    </a:cubicBezTo>
                    <a:cubicBezTo>
                      <a:pt x="2" y="95"/>
                      <a:pt x="96" y="1"/>
                      <a:pt x="211" y="1"/>
                    </a:cubicBezTo>
                    <a:cubicBezTo>
                      <a:pt x="327" y="0"/>
                      <a:pt x="421" y="95"/>
                      <a:pt x="421" y="212"/>
                    </a:cubicBezTo>
                    <a:close/>
                    <a:moveTo>
                      <a:pt x="213" y="55"/>
                    </a:moveTo>
                    <a:cubicBezTo>
                      <a:pt x="128" y="54"/>
                      <a:pt x="56" y="124"/>
                      <a:pt x="55" y="208"/>
                    </a:cubicBezTo>
                    <a:cubicBezTo>
                      <a:pt x="54" y="294"/>
                      <a:pt x="125" y="367"/>
                      <a:pt x="211" y="367"/>
                    </a:cubicBezTo>
                    <a:cubicBezTo>
                      <a:pt x="294" y="368"/>
                      <a:pt x="366" y="297"/>
                      <a:pt x="368" y="215"/>
                    </a:cubicBezTo>
                    <a:cubicBezTo>
                      <a:pt x="369" y="128"/>
                      <a:pt x="300" y="57"/>
                      <a:pt x="213"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37" name="Freeform 62">
                <a:extLst>
                  <a:ext uri="{FF2B5EF4-FFF2-40B4-BE49-F238E27FC236}">
                    <a16:creationId xmlns:a16="http://schemas.microsoft.com/office/drawing/2014/main" id="{34E53436-D778-43DD-BE98-9DB50526503A}"/>
                  </a:ext>
                </a:extLst>
              </p:cNvPr>
              <p:cNvSpPr>
                <a:spLocks/>
              </p:cNvSpPr>
              <p:nvPr/>
            </p:nvSpPr>
            <p:spPr bwMode="auto">
              <a:xfrm>
                <a:off x="3567" y="1458"/>
                <a:ext cx="344" cy="595"/>
              </a:xfrm>
              <a:custGeom>
                <a:avLst/>
                <a:gdLst>
                  <a:gd name="T0" fmla="*/ 88 w 145"/>
                  <a:gd name="T1" fmla="*/ 227 h 251"/>
                  <a:gd name="T2" fmla="*/ 86 w 145"/>
                  <a:gd name="T3" fmla="*/ 251 h 251"/>
                  <a:gd name="T4" fmla="*/ 63 w 145"/>
                  <a:gd name="T5" fmla="*/ 251 h 251"/>
                  <a:gd name="T6" fmla="*/ 37 w 145"/>
                  <a:gd name="T7" fmla="*/ 223 h 251"/>
                  <a:gd name="T8" fmla="*/ 19 w 145"/>
                  <a:gd name="T9" fmla="*/ 217 h 251"/>
                  <a:gd name="T10" fmla="*/ 11 w 145"/>
                  <a:gd name="T11" fmla="*/ 187 h 251"/>
                  <a:gd name="T12" fmla="*/ 32 w 145"/>
                  <a:gd name="T13" fmla="*/ 180 h 251"/>
                  <a:gd name="T14" fmla="*/ 83 w 145"/>
                  <a:gd name="T15" fmla="*/ 186 h 251"/>
                  <a:gd name="T16" fmla="*/ 101 w 145"/>
                  <a:gd name="T17" fmla="*/ 173 h 251"/>
                  <a:gd name="T18" fmla="*/ 87 w 145"/>
                  <a:gd name="T19" fmla="*/ 151 h 251"/>
                  <a:gd name="T20" fmla="*/ 47 w 145"/>
                  <a:gd name="T21" fmla="*/ 134 h 251"/>
                  <a:gd name="T22" fmla="*/ 6 w 145"/>
                  <a:gd name="T23" fmla="*/ 84 h 251"/>
                  <a:gd name="T24" fmla="*/ 47 w 145"/>
                  <a:gd name="T25" fmla="*/ 33 h 251"/>
                  <a:gd name="T26" fmla="*/ 61 w 145"/>
                  <a:gd name="T27" fmla="*/ 18 h 251"/>
                  <a:gd name="T28" fmla="*/ 76 w 145"/>
                  <a:gd name="T29" fmla="*/ 3 h 251"/>
                  <a:gd name="T30" fmla="*/ 86 w 145"/>
                  <a:gd name="T31" fmla="*/ 19 h 251"/>
                  <a:gd name="T32" fmla="*/ 88 w 145"/>
                  <a:gd name="T33" fmla="*/ 28 h 251"/>
                  <a:gd name="T34" fmla="*/ 130 w 145"/>
                  <a:gd name="T35" fmla="*/ 37 h 251"/>
                  <a:gd name="T36" fmla="*/ 139 w 145"/>
                  <a:gd name="T37" fmla="*/ 60 h 251"/>
                  <a:gd name="T38" fmla="*/ 118 w 145"/>
                  <a:gd name="T39" fmla="*/ 76 h 251"/>
                  <a:gd name="T40" fmla="*/ 65 w 145"/>
                  <a:gd name="T41" fmla="*/ 69 h 251"/>
                  <a:gd name="T42" fmla="*/ 47 w 145"/>
                  <a:gd name="T43" fmla="*/ 81 h 251"/>
                  <a:gd name="T44" fmla="*/ 61 w 145"/>
                  <a:gd name="T45" fmla="*/ 98 h 251"/>
                  <a:gd name="T46" fmla="*/ 99 w 145"/>
                  <a:gd name="T47" fmla="*/ 114 h 251"/>
                  <a:gd name="T48" fmla="*/ 142 w 145"/>
                  <a:gd name="T49" fmla="*/ 174 h 251"/>
                  <a:gd name="T50" fmla="*/ 88 w 145"/>
                  <a:gd name="T51" fmla="*/ 2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251">
                    <a:moveTo>
                      <a:pt x="88" y="227"/>
                    </a:moveTo>
                    <a:cubicBezTo>
                      <a:pt x="87" y="235"/>
                      <a:pt x="86" y="242"/>
                      <a:pt x="86" y="251"/>
                    </a:cubicBezTo>
                    <a:cubicBezTo>
                      <a:pt x="78" y="251"/>
                      <a:pt x="72" y="251"/>
                      <a:pt x="63" y="251"/>
                    </a:cubicBezTo>
                    <a:cubicBezTo>
                      <a:pt x="66" y="230"/>
                      <a:pt x="56" y="222"/>
                      <a:pt x="37" y="223"/>
                    </a:cubicBezTo>
                    <a:cubicBezTo>
                      <a:pt x="31" y="223"/>
                      <a:pt x="25" y="219"/>
                      <a:pt x="19" y="217"/>
                    </a:cubicBezTo>
                    <a:cubicBezTo>
                      <a:pt x="0" y="212"/>
                      <a:pt x="8" y="199"/>
                      <a:pt x="11" y="187"/>
                    </a:cubicBezTo>
                    <a:cubicBezTo>
                      <a:pt x="15" y="173"/>
                      <a:pt x="22" y="177"/>
                      <a:pt x="32" y="180"/>
                    </a:cubicBezTo>
                    <a:cubicBezTo>
                      <a:pt x="49" y="184"/>
                      <a:pt x="66" y="186"/>
                      <a:pt x="83" y="186"/>
                    </a:cubicBezTo>
                    <a:cubicBezTo>
                      <a:pt x="89" y="186"/>
                      <a:pt x="101" y="177"/>
                      <a:pt x="101" y="173"/>
                    </a:cubicBezTo>
                    <a:cubicBezTo>
                      <a:pt x="101" y="165"/>
                      <a:pt x="94" y="156"/>
                      <a:pt x="87" y="151"/>
                    </a:cubicBezTo>
                    <a:cubicBezTo>
                      <a:pt x="75" y="144"/>
                      <a:pt x="61" y="140"/>
                      <a:pt x="47" y="134"/>
                    </a:cubicBezTo>
                    <a:cubicBezTo>
                      <a:pt x="26" y="124"/>
                      <a:pt x="5" y="113"/>
                      <a:pt x="6" y="84"/>
                    </a:cubicBezTo>
                    <a:cubicBezTo>
                      <a:pt x="7" y="60"/>
                      <a:pt x="23" y="42"/>
                      <a:pt x="47" y="33"/>
                    </a:cubicBezTo>
                    <a:cubicBezTo>
                      <a:pt x="53" y="31"/>
                      <a:pt x="60" y="24"/>
                      <a:pt x="61" y="18"/>
                    </a:cubicBezTo>
                    <a:cubicBezTo>
                      <a:pt x="63" y="9"/>
                      <a:pt x="64" y="0"/>
                      <a:pt x="76" y="3"/>
                    </a:cubicBezTo>
                    <a:cubicBezTo>
                      <a:pt x="80" y="4"/>
                      <a:pt x="83" y="13"/>
                      <a:pt x="86" y="19"/>
                    </a:cubicBezTo>
                    <a:cubicBezTo>
                      <a:pt x="88" y="21"/>
                      <a:pt x="87" y="24"/>
                      <a:pt x="88" y="28"/>
                    </a:cubicBezTo>
                    <a:cubicBezTo>
                      <a:pt x="102" y="31"/>
                      <a:pt x="116" y="34"/>
                      <a:pt x="130" y="37"/>
                    </a:cubicBezTo>
                    <a:cubicBezTo>
                      <a:pt x="143" y="41"/>
                      <a:pt x="144" y="49"/>
                      <a:pt x="139" y="60"/>
                    </a:cubicBezTo>
                    <a:cubicBezTo>
                      <a:pt x="135" y="70"/>
                      <a:pt x="135" y="81"/>
                      <a:pt x="118" y="76"/>
                    </a:cubicBezTo>
                    <a:cubicBezTo>
                      <a:pt x="101" y="71"/>
                      <a:pt x="83" y="69"/>
                      <a:pt x="65" y="69"/>
                    </a:cubicBezTo>
                    <a:cubicBezTo>
                      <a:pt x="59" y="69"/>
                      <a:pt x="53" y="77"/>
                      <a:pt x="47" y="81"/>
                    </a:cubicBezTo>
                    <a:cubicBezTo>
                      <a:pt x="52" y="87"/>
                      <a:pt x="55" y="95"/>
                      <a:pt x="61" y="98"/>
                    </a:cubicBezTo>
                    <a:cubicBezTo>
                      <a:pt x="73" y="105"/>
                      <a:pt x="87" y="108"/>
                      <a:pt x="99" y="114"/>
                    </a:cubicBezTo>
                    <a:cubicBezTo>
                      <a:pt x="132" y="130"/>
                      <a:pt x="145" y="147"/>
                      <a:pt x="142" y="174"/>
                    </a:cubicBezTo>
                    <a:cubicBezTo>
                      <a:pt x="140" y="199"/>
                      <a:pt x="122" y="217"/>
                      <a:pt x="88" y="2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38" name="Freeform 65">
                <a:extLst>
                  <a:ext uri="{FF2B5EF4-FFF2-40B4-BE49-F238E27FC236}">
                    <a16:creationId xmlns:a16="http://schemas.microsoft.com/office/drawing/2014/main" id="{FC866D20-267C-47FE-B506-9380B4AB7315}"/>
                  </a:ext>
                </a:extLst>
              </p:cNvPr>
              <p:cNvSpPr>
                <a:spLocks/>
              </p:cNvSpPr>
              <p:nvPr/>
            </p:nvSpPr>
            <p:spPr bwMode="auto">
              <a:xfrm>
                <a:off x="3662" y="1262"/>
                <a:ext cx="579" cy="995"/>
              </a:xfrm>
              <a:custGeom>
                <a:avLst/>
                <a:gdLst>
                  <a:gd name="T0" fmla="*/ 34 w 244"/>
                  <a:gd name="T1" fmla="*/ 1 h 420"/>
                  <a:gd name="T2" fmla="*/ 10 w 244"/>
                  <a:gd name="T3" fmla="*/ 2 h 420"/>
                  <a:gd name="T4" fmla="*/ 29 w 244"/>
                  <a:gd name="T5" fmla="*/ 55 h 420"/>
                  <a:gd name="T6" fmla="*/ 36 w 244"/>
                  <a:gd name="T7" fmla="*/ 55 h 420"/>
                  <a:gd name="T8" fmla="*/ 191 w 244"/>
                  <a:gd name="T9" fmla="*/ 215 h 420"/>
                  <a:gd name="T10" fmla="*/ 34 w 244"/>
                  <a:gd name="T11" fmla="*/ 367 h 420"/>
                  <a:gd name="T12" fmla="*/ 21 w 244"/>
                  <a:gd name="T13" fmla="*/ 367 h 420"/>
                  <a:gd name="T14" fmla="*/ 0 w 244"/>
                  <a:gd name="T15" fmla="*/ 417 h 420"/>
                  <a:gd name="T16" fmla="*/ 33 w 244"/>
                  <a:gd name="T17" fmla="*/ 420 h 420"/>
                  <a:gd name="T18" fmla="*/ 244 w 244"/>
                  <a:gd name="T19" fmla="*/ 212 h 420"/>
                  <a:gd name="T20" fmla="*/ 34 w 244"/>
                  <a:gd name="T21" fmla="*/ 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420">
                    <a:moveTo>
                      <a:pt x="34" y="1"/>
                    </a:moveTo>
                    <a:cubicBezTo>
                      <a:pt x="26" y="1"/>
                      <a:pt x="18" y="1"/>
                      <a:pt x="10" y="2"/>
                    </a:cubicBezTo>
                    <a:cubicBezTo>
                      <a:pt x="18" y="19"/>
                      <a:pt x="24" y="37"/>
                      <a:pt x="29" y="55"/>
                    </a:cubicBezTo>
                    <a:cubicBezTo>
                      <a:pt x="31" y="55"/>
                      <a:pt x="34" y="55"/>
                      <a:pt x="36" y="55"/>
                    </a:cubicBezTo>
                    <a:cubicBezTo>
                      <a:pt x="123" y="57"/>
                      <a:pt x="192" y="128"/>
                      <a:pt x="191" y="215"/>
                    </a:cubicBezTo>
                    <a:cubicBezTo>
                      <a:pt x="189" y="297"/>
                      <a:pt x="117" y="368"/>
                      <a:pt x="34" y="367"/>
                    </a:cubicBezTo>
                    <a:cubicBezTo>
                      <a:pt x="29" y="367"/>
                      <a:pt x="25" y="367"/>
                      <a:pt x="21" y="367"/>
                    </a:cubicBezTo>
                    <a:cubicBezTo>
                      <a:pt x="15" y="384"/>
                      <a:pt x="8" y="401"/>
                      <a:pt x="0" y="417"/>
                    </a:cubicBezTo>
                    <a:cubicBezTo>
                      <a:pt x="11" y="419"/>
                      <a:pt x="22" y="420"/>
                      <a:pt x="33" y="420"/>
                    </a:cubicBezTo>
                    <a:cubicBezTo>
                      <a:pt x="151" y="420"/>
                      <a:pt x="244" y="328"/>
                      <a:pt x="244" y="212"/>
                    </a:cubicBezTo>
                    <a:cubicBezTo>
                      <a:pt x="244" y="95"/>
                      <a:pt x="150" y="0"/>
                      <a:pt x="3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39" name="Freeform 66">
                <a:extLst>
                  <a:ext uri="{FF2B5EF4-FFF2-40B4-BE49-F238E27FC236}">
                    <a16:creationId xmlns:a16="http://schemas.microsoft.com/office/drawing/2014/main" id="{EC0382B6-EC48-41EB-BB93-3150FDF9F6F5}"/>
                  </a:ext>
                </a:extLst>
              </p:cNvPr>
              <p:cNvSpPr>
                <a:spLocks/>
              </p:cNvSpPr>
              <p:nvPr/>
            </p:nvSpPr>
            <p:spPr bwMode="auto">
              <a:xfrm>
                <a:off x="3752" y="1468"/>
                <a:ext cx="157" cy="182"/>
              </a:xfrm>
              <a:custGeom>
                <a:avLst/>
                <a:gdLst>
                  <a:gd name="T0" fmla="*/ 10 w 66"/>
                  <a:gd name="T1" fmla="*/ 66 h 77"/>
                  <a:gd name="T2" fmla="*/ 40 w 66"/>
                  <a:gd name="T3" fmla="*/ 72 h 77"/>
                  <a:gd name="T4" fmla="*/ 61 w 66"/>
                  <a:gd name="T5" fmla="*/ 56 h 77"/>
                  <a:gd name="T6" fmla="*/ 52 w 66"/>
                  <a:gd name="T7" fmla="*/ 33 h 77"/>
                  <a:gd name="T8" fmla="*/ 10 w 66"/>
                  <a:gd name="T9" fmla="*/ 24 h 77"/>
                  <a:gd name="T10" fmla="*/ 8 w 66"/>
                  <a:gd name="T11" fmla="*/ 15 h 77"/>
                  <a:gd name="T12" fmla="*/ 0 w 66"/>
                  <a:gd name="T13" fmla="*/ 0 h 77"/>
                  <a:gd name="T14" fmla="*/ 10 w 66"/>
                  <a:gd name="T15" fmla="*/ 6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77">
                    <a:moveTo>
                      <a:pt x="10" y="66"/>
                    </a:moveTo>
                    <a:cubicBezTo>
                      <a:pt x="20" y="67"/>
                      <a:pt x="31" y="69"/>
                      <a:pt x="40" y="72"/>
                    </a:cubicBezTo>
                    <a:cubicBezTo>
                      <a:pt x="57" y="77"/>
                      <a:pt x="57" y="66"/>
                      <a:pt x="61" y="56"/>
                    </a:cubicBezTo>
                    <a:cubicBezTo>
                      <a:pt x="66" y="45"/>
                      <a:pt x="65" y="37"/>
                      <a:pt x="52" y="33"/>
                    </a:cubicBezTo>
                    <a:cubicBezTo>
                      <a:pt x="38" y="30"/>
                      <a:pt x="24" y="27"/>
                      <a:pt x="10" y="24"/>
                    </a:cubicBezTo>
                    <a:cubicBezTo>
                      <a:pt x="9" y="20"/>
                      <a:pt x="10" y="17"/>
                      <a:pt x="8" y="15"/>
                    </a:cubicBezTo>
                    <a:cubicBezTo>
                      <a:pt x="6" y="10"/>
                      <a:pt x="3" y="3"/>
                      <a:pt x="0" y="0"/>
                    </a:cubicBezTo>
                    <a:cubicBezTo>
                      <a:pt x="5" y="22"/>
                      <a:pt x="8" y="44"/>
                      <a:pt x="10" y="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0" name="Freeform 67">
                <a:extLst>
                  <a:ext uri="{FF2B5EF4-FFF2-40B4-BE49-F238E27FC236}">
                    <a16:creationId xmlns:a16="http://schemas.microsoft.com/office/drawing/2014/main" id="{7D444856-284E-4FA9-B298-D011FD34F92D}"/>
                  </a:ext>
                </a:extLst>
              </p:cNvPr>
              <p:cNvSpPr>
                <a:spLocks/>
              </p:cNvSpPr>
              <p:nvPr/>
            </p:nvSpPr>
            <p:spPr bwMode="auto">
              <a:xfrm>
                <a:off x="3736" y="1719"/>
                <a:ext cx="175" cy="334"/>
              </a:xfrm>
              <a:custGeom>
                <a:avLst/>
                <a:gdLst>
                  <a:gd name="T0" fmla="*/ 28 w 74"/>
                  <a:gd name="T1" fmla="*/ 4 h 141"/>
                  <a:gd name="T2" fmla="*/ 19 w 74"/>
                  <a:gd name="T3" fmla="*/ 0 h 141"/>
                  <a:gd name="T4" fmla="*/ 19 w 74"/>
                  <a:gd name="T5" fmla="*/ 5 h 141"/>
                  <a:gd name="T6" fmla="*/ 18 w 74"/>
                  <a:gd name="T7" fmla="*/ 42 h 141"/>
                  <a:gd name="T8" fmla="*/ 30 w 74"/>
                  <a:gd name="T9" fmla="*/ 63 h 141"/>
                  <a:gd name="T10" fmla="*/ 14 w 74"/>
                  <a:gd name="T11" fmla="*/ 76 h 141"/>
                  <a:gd name="T12" fmla="*/ 0 w 74"/>
                  <a:gd name="T13" fmla="*/ 141 h 141"/>
                  <a:gd name="T14" fmla="*/ 15 w 74"/>
                  <a:gd name="T15" fmla="*/ 141 h 141"/>
                  <a:gd name="T16" fmla="*/ 17 w 74"/>
                  <a:gd name="T17" fmla="*/ 117 h 141"/>
                  <a:gd name="T18" fmla="*/ 71 w 74"/>
                  <a:gd name="T19" fmla="*/ 64 h 141"/>
                  <a:gd name="T20" fmla="*/ 28 w 74"/>
                  <a:gd name="T21"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41">
                    <a:moveTo>
                      <a:pt x="28" y="4"/>
                    </a:moveTo>
                    <a:cubicBezTo>
                      <a:pt x="25" y="3"/>
                      <a:pt x="22" y="2"/>
                      <a:pt x="19" y="0"/>
                    </a:cubicBezTo>
                    <a:cubicBezTo>
                      <a:pt x="19" y="2"/>
                      <a:pt x="19" y="3"/>
                      <a:pt x="19" y="5"/>
                    </a:cubicBezTo>
                    <a:cubicBezTo>
                      <a:pt x="19" y="18"/>
                      <a:pt x="19" y="30"/>
                      <a:pt x="18" y="42"/>
                    </a:cubicBezTo>
                    <a:cubicBezTo>
                      <a:pt x="24" y="47"/>
                      <a:pt x="30" y="56"/>
                      <a:pt x="30" y="63"/>
                    </a:cubicBezTo>
                    <a:cubicBezTo>
                      <a:pt x="30" y="67"/>
                      <a:pt x="21" y="74"/>
                      <a:pt x="14" y="76"/>
                    </a:cubicBezTo>
                    <a:cubicBezTo>
                      <a:pt x="11" y="98"/>
                      <a:pt x="6" y="120"/>
                      <a:pt x="0" y="141"/>
                    </a:cubicBezTo>
                    <a:cubicBezTo>
                      <a:pt x="15" y="141"/>
                      <a:pt x="15" y="141"/>
                      <a:pt x="15" y="141"/>
                    </a:cubicBezTo>
                    <a:cubicBezTo>
                      <a:pt x="15" y="132"/>
                      <a:pt x="16" y="125"/>
                      <a:pt x="17" y="117"/>
                    </a:cubicBezTo>
                    <a:cubicBezTo>
                      <a:pt x="51" y="107"/>
                      <a:pt x="69" y="89"/>
                      <a:pt x="71" y="64"/>
                    </a:cubicBezTo>
                    <a:cubicBezTo>
                      <a:pt x="74" y="37"/>
                      <a:pt x="61" y="20"/>
                      <a:pt x="2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pSp>
      </p:grpSp>
      <p:grpSp>
        <p:nvGrpSpPr>
          <p:cNvPr id="41" name="Group 40">
            <a:extLst>
              <a:ext uri="{FF2B5EF4-FFF2-40B4-BE49-F238E27FC236}">
                <a16:creationId xmlns:a16="http://schemas.microsoft.com/office/drawing/2014/main" id="{BB83DA8A-533D-4DA3-8DDD-BAE01D65AE6B}"/>
              </a:ext>
            </a:extLst>
          </p:cNvPr>
          <p:cNvGrpSpPr/>
          <p:nvPr/>
        </p:nvGrpSpPr>
        <p:grpSpPr>
          <a:xfrm flipH="1" flipV="1">
            <a:off x="5699794" y="5140047"/>
            <a:ext cx="806360" cy="209550"/>
            <a:chOff x="1527297" y="2647950"/>
            <a:chExt cx="806360" cy="209550"/>
          </a:xfrm>
        </p:grpSpPr>
        <p:cxnSp>
          <p:nvCxnSpPr>
            <p:cNvPr id="42" name="Straight Connector 41">
              <a:extLst>
                <a:ext uri="{FF2B5EF4-FFF2-40B4-BE49-F238E27FC236}">
                  <a16:creationId xmlns:a16="http://schemas.microsoft.com/office/drawing/2014/main" id="{62FF9810-9CCB-488E-8A24-6E6D7C0C1270}"/>
                </a:ext>
              </a:extLst>
            </p:cNvPr>
            <p:cNvCxnSpPr>
              <a:cxnSpLocks/>
            </p:cNvCxnSpPr>
            <p:nvPr/>
          </p:nvCxnSpPr>
          <p:spPr bwMode="auto">
            <a:xfrm>
              <a:off x="1527297" y="2857500"/>
              <a:ext cx="806360" cy="0"/>
            </a:xfrm>
            <a:prstGeom prst="line">
              <a:avLst/>
            </a:prstGeom>
            <a:noFill/>
            <a:ln w="28575" cap="flat" cmpd="sng" algn="ctr">
              <a:solidFill>
                <a:srgbClr val="6E8FB4"/>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DE5C94CE-61CB-41F2-A2A0-75D6C02D5B73}"/>
                </a:ext>
              </a:extLst>
            </p:cNvPr>
            <p:cNvCxnSpPr>
              <a:cxnSpLocks/>
            </p:cNvCxnSpPr>
            <p:nvPr/>
          </p:nvCxnSpPr>
          <p:spPr bwMode="auto">
            <a:xfrm flipV="1">
              <a:off x="1931137" y="2647950"/>
              <a:ext cx="0" cy="209550"/>
            </a:xfrm>
            <a:prstGeom prst="line">
              <a:avLst/>
            </a:prstGeom>
            <a:noFill/>
            <a:ln w="28575" cap="flat" cmpd="sng" algn="ctr">
              <a:solidFill>
                <a:srgbClr val="6E8FB4"/>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0CE6BAC9-3283-4092-BC9A-95FAEF897F37}"/>
              </a:ext>
            </a:extLst>
          </p:cNvPr>
          <p:cNvGrpSpPr>
            <a:grpSpLocks noChangeAspect="1"/>
          </p:cNvGrpSpPr>
          <p:nvPr/>
        </p:nvGrpSpPr>
        <p:grpSpPr>
          <a:xfrm>
            <a:off x="6611947" y="3241023"/>
            <a:ext cx="1404850" cy="1188720"/>
            <a:chOff x="3467432" y="3566231"/>
            <a:chExt cx="1645920" cy="1371600"/>
          </a:xfrm>
        </p:grpSpPr>
        <p:sp>
          <p:nvSpPr>
            <p:cNvPr id="49" name="Freeform 6">
              <a:extLst>
                <a:ext uri="{FF2B5EF4-FFF2-40B4-BE49-F238E27FC236}">
                  <a16:creationId xmlns:a16="http://schemas.microsoft.com/office/drawing/2014/main" id="{6FED4020-917F-4D97-B0DD-7959CA0A7433}"/>
                </a:ext>
              </a:extLst>
            </p:cNvPr>
            <p:cNvSpPr>
              <a:spLocks/>
            </p:cNvSpPr>
            <p:nvPr/>
          </p:nvSpPr>
          <p:spPr bwMode="auto">
            <a:xfrm rot="16200000">
              <a:off x="3604592" y="3429071"/>
              <a:ext cx="1371600" cy="1645920"/>
            </a:xfrm>
            <a:custGeom>
              <a:avLst/>
              <a:gdLst>
                <a:gd name="T0" fmla="*/ 0 w 9653"/>
                <a:gd name="T1" fmla="*/ 2716 h 11072"/>
                <a:gd name="T2" fmla="*/ 4833 w 9653"/>
                <a:gd name="T3" fmla="*/ 0 h 11072"/>
                <a:gd name="T4" fmla="*/ 9578 w 9653"/>
                <a:gd name="T5" fmla="*/ 2716 h 11072"/>
                <a:gd name="T6" fmla="*/ 9653 w 9653"/>
                <a:gd name="T7" fmla="*/ 8299 h 11072"/>
                <a:gd name="T8" fmla="*/ 4815 w 9653"/>
                <a:gd name="T9" fmla="*/ 11072 h 11072"/>
                <a:gd name="T10" fmla="*/ 0 w 9653"/>
                <a:gd name="T11" fmla="*/ 8277 h 11072"/>
                <a:gd name="T12" fmla="*/ 0 w 9653"/>
                <a:gd name="T13" fmla="*/ 2716 h 11072"/>
                <a:gd name="connsiteX0" fmla="*/ 0 w 10000"/>
                <a:gd name="connsiteY0" fmla="*/ 2453 h 10000"/>
                <a:gd name="connsiteX1" fmla="*/ 5007 w 10000"/>
                <a:gd name="connsiteY1" fmla="*/ 0 h 10000"/>
                <a:gd name="connsiteX2" fmla="*/ 9922 w 10000"/>
                <a:gd name="connsiteY2" fmla="*/ 2453 h 10000"/>
                <a:gd name="connsiteX3" fmla="*/ 10000 w 10000"/>
                <a:gd name="connsiteY3" fmla="*/ 7495 h 10000"/>
                <a:gd name="connsiteX4" fmla="*/ 4988 w 10000"/>
                <a:gd name="connsiteY4" fmla="*/ 10000 h 10000"/>
                <a:gd name="connsiteX5" fmla="*/ 0 w 10000"/>
                <a:gd name="connsiteY5" fmla="*/ 7531 h 10000"/>
                <a:gd name="connsiteX6" fmla="*/ 0 w 10000"/>
                <a:gd name="connsiteY6" fmla="*/ 2453 h 10000"/>
                <a:gd name="connsiteX0" fmla="*/ 0 w 10000"/>
                <a:gd name="connsiteY0" fmla="*/ 2453 h 10027"/>
                <a:gd name="connsiteX1" fmla="*/ 5007 w 10000"/>
                <a:gd name="connsiteY1" fmla="*/ 0 h 10027"/>
                <a:gd name="connsiteX2" fmla="*/ 9922 w 10000"/>
                <a:gd name="connsiteY2" fmla="*/ 2453 h 10027"/>
                <a:gd name="connsiteX3" fmla="*/ 10000 w 10000"/>
                <a:gd name="connsiteY3" fmla="*/ 7495 h 10027"/>
                <a:gd name="connsiteX4" fmla="*/ 4946 w 10000"/>
                <a:gd name="connsiteY4" fmla="*/ 10027 h 10027"/>
                <a:gd name="connsiteX5" fmla="*/ 0 w 10000"/>
                <a:gd name="connsiteY5" fmla="*/ 7531 h 10027"/>
                <a:gd name="connsiteX6" fmla="*/ 0 w 10000"/>
                <a:gd name="connsiteY6" fmla="*/ 2453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27">
                  <a:moveTo>
                    <a:pt x="0" y="2453"/>
                  </a:moveTo>
                  <a:lnTo>
                    <a:pt x="5007" y="0"/>
                  </a:lnTo>
                  <a:lnTo>
                    <a:pt x="9922" y="2453"/>
                  </a:lnTo>
                  <a:cubicBezTo>
                    <a:pt x="9948" y="4134"/>
                    <a:pt x="9974" y="5814"/>
                    <a:pt x="10000" y="7495"/>
                  </a:cubicBezTo>
                  <a:lnTo>
                    <a:pt x="4946" y="10027"/>
                  </a:lnTo>
                  <a:lnTo>
                    <a:pt x="0" y="7531"/>
                  </a:lnTo>
                  <a:lnTo>
                    <a:pt x="0" y="2453"/>
                  </a:lnTo>
                  <a:close/>
                </a:path>
              </a:pathLst>
            </a:custGeom>
            <a:solidFill>
              <a:srgbClr val="009BA6"/>
            </a:solidFill>
            <a:ln w="57150" cap="flat">
              <a:solidFill>
                <a:srgbClr val="009BA6"/>
              </a:solid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pPr>
              <a:endParaRPr lang="en-IN" sz="2000" dirty="0">
                <a:latin typeface="Helvetica Neue" panose="02000503000000020004" pitchFamily="2" charset="0"/>
                <a:cs typeface="Helvetica Neue" panose="02000503000000020004" pitchFamily="2" charset="0"/>
              </a:endParaRPr>
            </a:p>
          </p:txBody>
        </p:sp>
        <p:grpSp>
          <p:nvGrpSpPr>
            <p:cNvPr id="50" name="Group 9">
              <a:extLst>
                <a:ext uri="{FF2B5EF4-FFF2-40B4-BE49-F238E27FC236}">
                  <a16:creationId xmlns:a16="http://schemas.microsoft.com/office/drawing/2014/main" id="{961D6343-49F7-4302-91D8-CC9053F3AB1A}"/>
                </a:ext>
              </a:extLst>
            </p:cNvPr>
            <p:cNvGrpSpPr>
              <a:grpSpLocks/>
            </p:cNvGrpSpPr>
            <p:nvPr/>
          </p:nvGrpSpPr>
          <p:grpSpPr bwMode="auto">
            <a:xfrm>
              <a:off x="4016072" y="3840550"/>
              <a:ext cx="548640" cy="822960"/>
              <a:chOff x="2294" y="1158"/>
              <a:chExt cx="1153" cy="1973"/>
            </a:xfrm>
            <a:solidFill>
              <a:srgbClr val="009BA6"/>
            </a:solidFill>
          </p:grpSpPr>
          <p:sp>
            <p:nvSpPr>
              <p:cNvPr id="51" name="Freeform 10">
                <a:extLst>
                  <a:ext uri="{FF2B5EF4-FFF2-40B4-BE49-F238E27FC236}">
                    <a16:creationId xmlns:a16="http://schemas.microsoft.com/office/drawing/2014/main" id="{927B1A21-82CE-495D-A6B3-1D0CFCF6F973}"/>
                  </a:ext>
                </a:extLst>
              </p:cNvPr>
              <p:cNvSpPr>
                <a:spLocks/>
              </p:cNvSpPr>
              <p:nvPr/>
            </p:nvSpPr>
            <p:spPr bwMode="auto">
              <a:xfrm>
                <a:off x="2731" y="3037"/>
                <a:ext cx="295" cy="94"/>
              </a:xfrm>
              <a:custGeom>
                <a:avLst/>
                <a:gdLst>
                  <a:gd name="T0" fmla="*/ 53 w 124"/>
                  <a:gd name="T1" fmla="*/ 40 h 40"/>
                  <a:gd name="T2" fmla="*/ 32 w 124"/>
                  <a:gd name="T3" fmla="*/ 35 h 40"/>
                  <a:gd name="T4" fmla="*/ 7 w 124"/>
                  <a:gd name="T5" fmla="*/ 17 h 40"/>
                  <a:gd name="T6" fmla="*/ 1 w 124"/>
                  <a:gd name="T7" fmla="*/ 0 h 40"/>
                  <a:gd name="T8" fmla="*/ 124 w 124"/>
                  <a:gd name="T9" fmla="*/ 0 h 40"/>
                  <a:gd name="T10" fmla="*/ 110 w 124"/>
                  <a:gd name="T11" fmla="*/ 24 h 40"/>
                  <a:gd name="T12" fmla="*/ 75 w 124"/>
                  <a:gd name="T13" fmla="*/ 39 h 40"/>
                  <a:gd name="T14" fmla="*/ 71 w 124"/>
                  <a:gd name="T15" fmla="*/ 40 h 40"/>
                  <a:gd name="T16" fmla="*/ 53 w 12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40">
                    <a:moveTo>
                      <a:pt x="53" y="40"/>
                    </a:moveTo>
                    <a:cubicBezTo>
                      <a:pt x="46" y="38"/>
                      <a:pt x="39" y="37"/>
                      <a:pt x="32" y="35"/>
                    </a:cubicBezTo>
                    <a:cubicBezTo>
                      <a:pt x="22" y="31"/>
                      <a:pt x="14" y="26"/>
                      <a:pt x="7" y="17"/>
                    </a:cubicBezTo>
                    <a:cubicBezTo>
                      <a:pt x="3" y="12"/>
                      <a:pt x="0" y="7"/>
                      <a:pt x="1" y="0"/>
                    </a:cubicBezTo>
                    <a:cubicBezTo>
                      <a:pt x="42" y="0"/>
                      <a:pt x="83" y="0"/>
                      <a:pt x="124" y="0"/>
                    </a:cubicBezTo>
                    <a:cubicBezTo>
                      <a:pt x="123" y="10"/>
                      <a:pt x="118" y="18"/>
                      <a:pt x="110" y="24"/>
                    </a:cubicBezTo>
                    <a:cubicBezTo>
                      <a:pt x="100" y="33"/>
                      <a:pt x="88" y="37"/>
                      <a:pt x="75" y="39"/>
                    </a:cubicBezTo>
                    <a:cubicBezTo>
                      <a:pt x="74" y="39"/>
                      <a:pt x="72" y="40"/>
                      <a:pt x="71" y="40"/>
                    </a:cubicBezTo>
                    <a:cubicBezTo>
                      <a:pt x="65" y="40"/>
                      <a:pt x="59" y="40"/>
                      <a:pt x="53"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1">
                <a:extLst>
                  <a:ext uri="{FF2B5EF4-FFF2-40B4-BE49-F238E27FC236}">
                    <a16:creationId xmlns:a16="http://schemas.microsoft.com/office/drawing/2014/main" id="{1AC8290C-F3EE-4859-807B-BDB4D67F8865}"/>
                  </a:ext>
                </a:extLst>
              </p:cNvPr>
              <p:cNvSpPr>
                <a:spLocks/>
              </p:cNvSpPr>
              <p:nvPr/>
            </p:nvSpPr>
            <p:spPr bwMode="auto">
              <a:xfrm>
                <a:off x="2294" y="1158"/>
                <a:ext cx="1153" cy="1485"/>
              </a:xfrm>
              <a:custGeom>
                <a:avLst/>
                <a:gdLst>
                  <a:gd name="T0" fmla="*/ 246 w 485"/>
                  <a:gd name="T1" fmla="*/ 627 h 627"/>
                  <a:gd name="T2" fmla="*/ 178 w 485"/>
                  <a:gd name="T3" fmla="*/ 627 h 627"/>
                  <a:gd name="T4" fmla="*/ 167 w 485"/>
                  <a:gd name="T5" fmla="*/ 627 h 627"/>
                  <a:gd name="T6" fmla="*/ 135 w 485"/>
                  <a:gd name="T7" fmla="*/ 601 h 627"/>
                  <a:gd name="T8" fmla="*/ 125 w 485"/>
                  <a:gd name="T9" fmla="*/ 554 h 627"/>
                  <a:gd name="T10" fmla="*/ 78 w 485"/>
                  <a:gd name="T11" fmla="*/ 417 h 627"/>
                  <a:gd name="T12" fmla="*/ 45 w 485"/>
                  <a:gd name="T13" fmla="*/ 352 h 627"/>
                  <a:gd name="T14" fmla="*/ 68 w 485"/>
                  <a:gd name="T15" fmla="*/ 97 h 627"/>
                  <a:gd name="T16" fmla="*/ 218 w 485"/>
                  <a:gd name="T17" fmla="*/ 13 h 627"/>
                  <a:gd name="T18" fmla="*/ 465 w 485"/>
                  <a:gd name="T19" fmla="*/ 171 h 627"/>
                  <a:gd name="T20" fmla="*/ 448 w 485"/>
                  <a:gd name="T21" fmla="*/ 352 h 627"/>
                  <a:gd name="T22" fmla="*/ 396 w 485"/>
                  <a:gd name="T23" fmla="*/ 458 h 627"/>
                  <a:gd name="T24" fmla="*/ 363 w 485"/>
                  <a:gd name="T25" fmla="*/ 578 h 627"/>
                  <a:gd name="T26" fmla="*/ 357 w 485"/>
                  <a:gd name="T27" fmla="*/ 600 h 627"/>
                  <a:gd name="T28" fmla="*/ 320 w 485"/>
                  <a:gd name="T29" fmla="*/ 627 h 627"/>
                  <a:gd name="T30" fmla="*/ 246 w 485"/>
                  <a:gd name="T31" fmla="*/ 627 h 627"/>
                  <a:gd name="T32" fmla="*/ 246 w 485"/>
                  <a:gd name="T33"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627">
                    <a:moveTo>
                      <a:pt x="246" y="627"/>
                    </a:moveTo>
                    <a:cubicBezTo>
                      <a:pt x="223" y="627"/>
                      <a:pt x="200" y="627"/>
                      <a:pt x="178" y="627"/>
                    </a:cubicBezTo>
                    <a:cubicBezTo>
                      <a:pt x="174" y="627"/>
                      <a:pt x="170" y="627"/>
                      <a:pt x="167" y="627"/>
                    </a:cubicBezTo>
                    <a:cubicBezTo>
                      <a:pt x="151" y="625"/>
                      <a:pt x="139" y="616"/>
                      <a:pt x="135" y="601"/>
                    </a:cubicBezTo>
                    <a:cubicBezTo>
                      <a:pt x="131" y="585"/>
                      <a:pt x="127" y="570"/>
                      <a:pt x="125" y="554"/>
                    </a:cubicBezTo>
                    <a:cubicBezTo>
                      <a:pt x="116" y="506"/>
                      <a:pt x="99" y="461"/>
                      <a:pt x="78" y="417"/>
                    </a:cubicBezTo>
                    <a:cubicBezTo>
                      <a:pt x="67" y="395"/>
                      <a:pt x="55" y="374"/>
                      <a:pt x="45" y="352"/>
                    </a:cubicBezTo>
                    <a:cubicBezTo>
                      <a:pt x="0" y="262"/>
                      <a:pt x="6" y="176"/>
                      <a:pt x="68" y="97"/>
                    </a:cubicBezTo>
                    <a:cubicBezTo>
                      <a:pt x="106" y="48"/>
                      <a:pt x="157" y="20"/>
                      <a:pt x="218" y="13"/>
                    </a:cubicBezTo>
                    <a:cubicBezTo>
                      <a:pt x="329" y="0"/>
                      <a:pt x="430" y="65"/>
                      <a:pt x="465" y="171"/>
                    </a:cubicBezTo>
                    <a:cubicBezTo>
                      <a:pt x="485" y="233"/>
                      <a:pt x="478" y="294"/>
                      <a:pt x="448" y="352"/>
                    </a:cubicBezTo>
                    <a:cubicBezTo>
                      <a:pt x="429" y="387"/>
                      <a:pt x="411" y="421"/>
                      <a:pt x="396" y="458"/>
                    </a:cubicBezTo>
                    <a:cubicBezTo>
                      <a:pt x="380" y="497"/>
                      <a:pt x="370" y="537"/>
                      <a:pt x="363" y="578"/>
                    </a:cubicBezTo>
                    <a:cubicBezTo>
                      <a:pt x="362" y="585"/>
                      <a:pt x="360" y="593"/>
                      <a:pt x="357" y="600"/>
                    </a:cubicBezTo>
                    <a:cubicBezTo>
                      <a:pt x="352" y="618"/>
                      <a:pt x="339" y="627"/>
                      <a:pt x="320" y="627"/>
                    </a:cubicBezTo>
                    <a:cubicBezTo>
                      <a:pt x="295" y="627"/>
                      <a:pt x="271" y="627"/>
                      <a:pt x="246" y="627"/>
                    </a:cubicBezTo>
                    <a:cubicBezTo>
                      <a:pt x="246" y="627"/>
                      <a:pt x="246" y="627"/>
                      <a:pt x="246" y="6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2">
                <a:extLst>
                  <a:ext uri="{FF2B5EF4-FFF2-40B4-BE49-F238E27FC236}">
                    <a16:creationId xmlns:a16="http://schemas.microsoft.com/office/drawing/2014/main" id="{73E5C236-5D90-4F84-BA5C-91C20EA77E57}"/>
                  </a:ext>
                </a:extLst>
              </p:cNvPr>
              <p:cNvSpPr>
                <a:spLocks/>
              </p:cNvSpPr>
              <p:nvPr/>
            </p:nvSpPr>
            <p:spPr bwMode="auto">
              <a:xfrm>
                <a:off x="2651" y="2802"/>
                <a:ext cx="454" cy="78"/>
              </a:xfrm>
              <a:custGeom>
                <a:avLst/>
                <a:gdLst>
                  <a:gd name="T0" fmla="*/ 96 w 191"/>
                  <a:gd name="T1" fmla="*/ 0 h 33"/>
                  <a:gd name="T2" fmla="*/ 176 w 191"/>
                  <a:gd name="T3" fmla="*/ 0 h 33"/>
                  <a:gd name="T4" fmla="*/ 191 w 191"/>
                  <a:gd name="T5" fmla="*/ 14 h 33"/>
                  <a:gd name="T6" fmla="*/ 173 w 191"/>
                  <a:gd name="T7" fmla="*/ 33 h 33"/>
                  <a:gd name="T8" fmla="*/ 18 w 191"/>
                  <a:gd name="T9" fmla="*/ 33 h 33"/>
                  <a:gd name="T10" fmla="*/ 5 w 191"/>
                  <a:gd name="T11" fmla="*/ 28 h 33"/>
                  <a:gd name="T12" fmla="*/ 3 w 191"/>
                  <a:gd name="T13" fmla="*/ 7 h 33"/>
                  <a:gd name="T14" fmla="*/ 17 w 191"/>
                  <a:gd name="T15" fmla="*/ 0 h 33"/>
                  <a:gd name="T16" fmla="*/ 96 w 191"/>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33">
                    <a:moveTo>
                      <a:pt x="96" y="0"/>
                    </a:moveTo>
                    <a:cubicBezTo>
                      <a:pt x="123" y="0"/>
                      <a:pt x="149" y="0"/>
                      <a:pt x="176" y="0"/>
                    </a:cubicBezTo>
                    <a:cubicBezTo>
                      <a:pt x="186" y="0"/>
                      <a:pt x="190" y="4"/>
                      <a:pt x="191" y="14"/>
                    </a:cubicBezTo>
                    <a:cubicBezTo>
                      <a:pt x="191" y="28"/>
                      <a:pt x="187" y="33"/>
                      <a:pt x="173" y="33"/>
                    </a:cubicBezTo>
                    <a:cubicBezTo>
                      <a:pt x="121" y="33"/>
                      <a:pt x="70" y="33"/>
                      <a:pt x="18" y="33"/>
                    </a:cubicBezTo>
                    <a:cubicBezTo>
                      <a:pt x="13" y="33"/>
                      <a:pt x="8" y="32"/>
                      <a:pt x="5" y="28"/>
                    </a:cubicBezTo>
                    <a:cubicBezTo>
                      <a:pt x="0" y="21"/>
                      <a:pt x="1" y="14"/>
                      <a:pt x="3" y="7"/>
                    </a:cubicBezTo>
                    <a:cubicBezTo>
                      <a:pt x="5" y="0"/>
                      <a:pt x="11" y="0"/>
                      <a:pt x="17" y="0"/>
                    </a:cubicBezTo>
                    <a:cubicBezTo>
                      <a:pt x="44" y="0"/>
                      <a:pt x="70" y="0"/>
                      <a:pt x="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13">
                <a:extLst>
                  <a:ext uri="{FF2B5EF4-FFF2-40B4-BE49-F238E27FC236}">
                    <a16:creationId xmlns:a16="http://schemas.microsoft.com/office/drawing/2014/main" id="{176E9180-85D9-4430-AA07-EE92043654F7}"/>
                  </a:ext>
                </a:extLst>
              </p:cNvPr>
              <p:cNvSpPr>
                <a:spLocks/>
              </p:cNvSpPr>
              <p:nvPr/>
            </p:nvSpPr>
            <p:spPr bwMode="auto">
              <a:xfrm>
                <a:off x="2653" y="2684"/>
                <a:ext cx="457" cy="78"/>
              </a:xfrm>
              <a:custGeom>
                <a:avLst/>
                <a:gdLst>
                  <a:gd name="T0" fmla="*/ 95 w 192"/>
                  <a:gd name="T1" fmla="*/ 33 h 33"/>
                  <a:gd name="T2" fmla="*/ 16 w 192"/>
                  <a:gd name="T3" fmla="*/ 33 h 33"/>
                  <a:gd name="T4" fmla="*/ 1 w 192"/>
                  <a:gd name="T5" fmla="*/ 18 h 33"/>
                  <a:gd name="T6" fmla="*/ 18 w 192"/>
                  <a:gd name="T7" fmla="*/ 0 h 33"/>
                  <a:gd name="T8" fmla="*/ 172 w 192"/>
                  <a:gd name="T9" fmla="*/ 0 h 33"/>
                  <a:gd name="T10" fmla="*/ 188 w 192"/>
                  <a:gd name="T11" fmla="*/ 26 h 33"/>
                  <a:gd name="T12" fmla="*/ 176 w 192"/>
                  <a:gd name="T13" fmla="*/ 33 h 33"/>
                  <a:gd name="T14" fmla="*/ 95 w 192"/>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3">
                    <a:moveTo>
                      <a:pt x="95" y="33"/>
                    </a:moveTo>
                    <a:cubicBezTo>
                      <a:pt x="69" y="33"/>
                      <a:pt x="43" y="33"/>
                      <a:pt x="16" y="33"/>
                    </a:cubicBezTo>
                    <a:cubicBezTo>
                      <a:pt x="5" y="33"/>
                      <a:pt x="1" y="29"/>
                      <a:pt x="1" y="18"/>
                    </a:cubicBezTo>
                    <a:cubicBezTo>
                      <a:pt x="0" y="4"/>
                      <a:pt x="4" y="0"/>
                      <a:pt x="18" y="0"/>
                    </a:cubicBezTo>
                    <a:cubicBezTo>
                      <a:pt x="70" y="0"/>
                      <a:pt x="121" y="1"/>
                      <a:pt x="172" y="0"/>
                    </a:cubicBezTo>
                    <a:cubicBezTo>
                      <a:pt x="191" y="0"/>
                      <a:pt x="192" y="13"/>
                      <a:pt x="188" y="26"/>
                    </a:cubicBezTo>
                    <a:cubicBezTo>
                      <a:pt x="187" y="31"/>
                      <a:pt x="181" y="33"/>
                      <a:pt x="176" y="33"/>
                    </a:cubicBezTo>
                    <a:cubicBezTo>
                      <a:pt x="149" y="33"/>
                      <a:pt x="122" y="33"/>
                      <a:pt x="95"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14">
                <a:extLst>
                  <a:ext uri="{FF2B5EF4-FFF2-40B4-BE49-F238E27FC236}">
                    <a16:creationId xmlns:a16="http://schemas.microsoft.com/office/drawing/2014/main" id="{8F6AE633-5BDE-4CD2-8665-563186AB66B3}"/>
                  </a:ext>
                </a:extLst>
              </p:cNvPr>
              <p:cNvSpPr>
                <a:spLocks/>
              </p:cNvSpPr>
              <p:nvPr/>
            </p:nvSpPr>
            <p:spPr bwMode="auto">
              <a:xfrm>
                <a:off x="2653" y="2916"/>
                <a:ext cx="457" cy="80"/>
              </a:xfrm>
              <a:custGeom>
                <a:avLst/>
                <a:gdLst>
                  <a:gd name="T0" fmla="*/ 95 w 192"/>
                  <a:gd name="T1" fmla="*/ 34 h 34"/>
                  <a:gd name="T2" fmla="*/ 15 w 192"/>
                  <a:gd name="T3" fmla="*/ 34 h 34"/>
                  <a:gd name="T4" fmla="*/ 1 w 192"/>
                  <a:gd name="T5" fmla="*/ 19 h 34"/>
                  <a:gd name="T6" fmla="*/ 1 w 192"/>
                  <a:gd name="T7" fmla="*/ 13 h 34"/>
                  <a:gd name="T8" fmla="*/ 12 w 192"/>
                  <a:gd name="T9" fmla="*/ 1 h 34"/>
                  <a:gd name="T10" fmla="*/ 23 w 192"/>
                  <a:gd name="T11" fmla="*/ 1 h 34"/>
                  <a:gd name="T12" fmla="*/ 172 w 192"/>
                  <a:gd name="T13" fmla="*/ 1 h 34"/>
                  <a:gd name="T14" fmla="*/ 188 w 192"/>
                  <a:gd name="T15" fmla="*/ 27 h 34"/>
                  <a:gd name="T16" fmla="*/ 176 w 192"/>
                  <a:gd name="T17" fmla="*/ 34 h 34"/>
                  <a:gd name="T18" fmla="*/ 95 w 192"/>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34">
                    <a:moveTo>
                      <a:pt x="95" y="34"/>
                    </a:moveTo>
                    <a:cubicBezTo>
                      <a:pt x="68" y="34"/>
                      <a:pt x="42" y="34"/>
                      <a:pt x="15" y="34"/>
                    </a:cubicBezTo>
                    <a:cubicBezTo>
                      <a:pt x="5" y="34"/>
                      <a:pt x="1" y="29"/>
                      <a:pt x="1" y="19"/>
                    </a:cubicBezTo>
                    <a:cubicBezTo>
                      <a:pt x="1" y="17"/>
                      <a:pt x="0" y="15"/>
                      <a:pt x="1" y="13"/>
                    </a:cubicBezTo>
                    <a:cubicBezTo>
                      <a:pt x="1" y="6"/>
                      <a:pt x="5" y="2"/>
                      <a:pt x="12" y="1"/>
                    </a:cubicBezTo>
                    <a:cubicBezTo>
                      <a:pt x="16" y="1"/>
                      <a:pt x="19" y="1"/>
                      <a:pt x="23" y="1"/>
                    </a:cubicBezTo>
                    <a:cubicBezTo>
                      <a:pt x="73" y="1"/>
                      <a:pt x="122" y="1"/>
                      <a:pt x="172" y="1"/>
                    </a:cubicBezTo>
                    <a:cubicBezTo>
                      <a:pt x="191" y="0"/>
                      <a:pt x="192" y="14"/>
                      <a:pt x="188" y="27"/>
                    </a:cubicBezTo>
                    <a:cubicBezTo>
                      <a:pt x="186" y="32"/>
                      <a:pt x="181" y="34"/>
                      <a:pt x="176" y="34"/>
                    </a:cubicBezTo>
                    <a:cubicBezTo>
                      <a:pt x="149" y="34"/>
                      <a:pt x="122" y="34"/>
                      <a:pt x="95" y="3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grpSp>
        <p:nvGrpSpPr>
          <p:cNvPr id="57" name="Group 56">
            <a:extLst>
              <a:ext uri="{FF2B5EF4-FFF2-40B4-BE49-F238E27FC236}">
                <a16:creationId xmlns:a16="http://schemas.microsoft.com/office/drawing/2014/main" id="{F1FC6A97-3D25-4876-991F-9CCEFA260787}"/>
              </a:ext>
            </a:extLst>
          </p:cNvPr>
          <p:cNvGrpSpPr/>
          <p:nvPr/>
        </p:nvGrpSpPr>
        <p:grpSpPr>
          <a:xfrm flipH="1">
            <a:off x="6911192" y="2931704"/>
            <a:ext cx="806360" cy="229673"/>
            <a:chOff x="1527297" y="2647950"/>
            <a:chExt cx="806360" cy="209550"/>
          </a:xfrm>
        </p:grpSpPr>
        <p:cxnSp>
          <p:nvCxnSpPr>
            <p:cNvPr id="59" name="Straight Connector 58">
              <a:extLst>
                <a:ext uri="{FF2B5EF4-FFF2-40B4-BE49-F238E27FC236}">
                  <a16:creationId xmlns:a16="http://schemas.microsoft.com/office/drawing/2014/main" id="{79F79F1E-1DA2-4FA8-9825-F40199DED1E5}"/>
                </a:ext>
              </a:extLst>
            </p:cNvPr>
            <p:cNvCxnSpPr>
              <a:cxnSpLocks/>
            </p:cNvCxnSpPr>
            <p:nvPr/>
          </p:nvCxnSpPr>
          <p:spPr bwMode="auto">
            <a:xfrm>
              <a:off x="1527297" y="2857500"/>
              <a:ext cx="806360" cy="0"/>
            </a:xfrm>
            <a:prstGeom prst="line">
              <a:avLst/>
            </a:prstGeom>
            <a:noFill/>
            <a:ln w="28575" cap="flat" cmpd="sng" algn="ctr">
              <a:solidFill>
                <a:srgbClr val="009BA6"/>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50E4F46A-DE0B-4772-94BD-7AFE8E6A2A1E}"/>
                </a:ext>
              </a:extLst>
            </p:cNvPr>
            <p:cNvCxnSpPr>
              <a:cxnSpLocks/>
            </p:cNvCxnSpPr>
            <p:nvPr/>
          </p:nvCxnSpPr>
          <p:spPr bwMode="auto">
            <a:xfrm flipV="1">
              <a:off x="1931137" y="2647950"/>
              <a:ext cx="0" cy="209550"/>
            </a:xfrm>
            <a:prstGeom prst="line">
              <a:avLst/>
            </a:prstGeom>
            <a:noFill/>
            <a:ln w="28575" cap="flat" cmpd="sng" algn="ctr">
              <a:solidFill>
                <a:srgbClr val="009BA6"/>
              </a:solidFill>
              <a:prstDash val="solid"/>
              <a:round/>
              <a:headEnd type="none" w="med" len="med"/>
              <a:tailEnd type="none" w="med" len="med"/>
            </a:ln>
            <a:effectLst/>
          </p:spPr>
        </p:cxnSp>
      </p:grpSp>
      <p:grpSp>
        <p:nvGrpSpPr>
          <p:cNvPr id="61" name="Group 60">
            <a:extLst>
              <a:ext uri="{FF2B5EF4-FFF2-40B4-BE49-F238E27FC236}">
                <a16:creationId xmlns:a16="http://schemas.microsoft.com/office/drawing/2014/main" id="{04369557-23D0-49ED-BD68-F8807C1D575D}"/>
              </a:ext>
            </a:extLst>
          </p:cNvPr>
          <p:cNvGrpSpPr>
            <a:grpSpLocks noChangeAspect="1"/>
          </p:cNvGrpSpPr>
          <p:nvPr/>
        </p:nvGrpSpPr>
        <p:grpSpPr>
          <a:xfrm>
            <a:off x="7818686" y="3871098"/>
            <a:ext cx="1404850" cy="1188720"/>
            <a:chOff x="5594923" y="3344882"/>
            <a:chExt cx="1645920" cy="1371600"/>
          </a:xfrm>
        </p:grpSpPr>
        <p:sp>
          <p:nvSpPr>
            <p:cNvPr id="62" name="Freeform 6">
              <a:extLst>
                <a:ext uri="{FF2B5EF4-FFF2-40B4-BE49-F238E27FC236}">
                  <a16:creationId xmlns:a16="http://schemas.microsoft.com/office/drawing/2014/main" id="{E8542525-7A63-4F61-BB2F-F73D064BD822}"/>
                </a:ext>
              </a:extLst>
            </p:cNvPr>
            <p:cNvSpPr>
              <a:spLocks/>
            </p:cNvSpPr>
            <p:nvPr/>
          </p:nvSpPr>
          <p:spPr bwMode="auto">
            <a:xfrm rot="16200000">
              <a:off x="5732083" y="3207722"/>
              <a:ext cx="1371600" cy="1645920"/>
            </a:xfrm>
            <a:custGeom>
              <a:avLst/>
              <a:gdLst>
                <a:gd name="T0" fmla="*/ 0 w 9653"/>
                <a:gd name="T1" fmla="*/ 2716 h 11072"/>
                <a:gd name="T2" fmla="*/ 4833 w 9653"/>
                <a:gd name="T3" fmla="*/ 0 h 11072"/>
                <a:gd name="T4" fmla="*/ 9578 w 9653"/>
                <a:gd name="T5" fmla="*/ 2716 h 11072"/>
                <a:gd name="T6" fmla="*/ 9653 w 9653"/>
                <a:gd name="T7" fmla="*/ 8299 h 11072"/>
                <a:gd name="T8" fmla="*/ 4815 w 9653"/>
                <a:gd name="T9" fmla="*/ 11072 h 11072"/>
                <a:gd name="T10" fmla="*/ 0 w 9653"/>
                <a:gd name="T11" fmla="*/ 8277 h 11072"/>
                <a:gd name="T12" fmla="*/ 0 w 9653"/>
                <a:gd name="T13" fmla="*/ 2716 h 11072"/>
                <a:gd name="connsiteX0" fmla="*/ 0 w 10000"/>
                <a:gd name="connsiteY0" fmla="*/ 2453 h 10000"/>
                <a:gd name="connsiteX1" fmla="*/ 5007 w 10000"/>
                <a:gd name="connsiteY1" fmla="*/ 0 h 10000"/>
                <a:gd name="connsiteX2" fmla="*/ 9922 w 10000"/>
                <a:gd name="connsiteY2" fmla="*/ 2453 h 10000"/>
                <a:gd name="connsiteX3" fmla="*/ 10000 w 10000"/>
                <a:gd name="connsiteY3" fmla="*/ 7495 h 10000"/>
                <a:gd name="connsiteX4" fmla="*/ 4988 w 10000"/>
                <a:gd name="connsiteY4" fmla="*/ 10000 h 10000"/>
                <a:gd name="connsiteX5" fmla="*/ 0 w 10000"/>
                <a:gd name="connsiteY5" fmla="*/ 7531 h 10000"/>
                <a:gd name="connsiteX6" fmla="*/ 0 w 10000"/>
                <a:gd name="connsiteY6" fmla="*/ 2453 h 10000"/>
                <a:gd name="connsiteX0" fmla="*/ 0 w 10000"/>
                <a:gd name="connsiteY0" fmla="*/ 2453 h 10027"/>
                <a:gd name="connsiteX1" fmla="*/ 5007 w 10000"/>
                <a:gd name="connsiteY1" fmla="*/ 0 h 10027"/>
                <a:gd name="connsiteX2" fmla="*/ 9922 w 10000"/>
                <a:gd name="connsiteY2" fmla="*/ 2453 h 10027"/>
                <a:gd name="connsiteX3" fmla="*/ 10000 w 10000"/>
                <a:gd name="connsiteY3" fmla="*/ 7495 h 10027"/>
                <a:gd name="connsiteX4" fmla="*/ 4946 w 10000"/>
                <a:gd name="connsiteY4" fmla="*/ 10027 h 10027"/>
                <a:gd name="connsiteX5" fmla="*/ 0 w 10000"/>
                <a:gd name="connsiteY5" fmla="*/ 7531 h 10027"/>
                <a:gd name="connsiteX6" fmla="*/ 0 w 10000"/>
                <a:gd name="connsiteY6" fmla="*/ 2453 h 1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27">
                  <a:moveTo>
                    <a:pt x="0" y="2453"/>
                  </a:moveTo>
                  <a:lnTo>
                    <a:pt x="5007" y="0"/>
                  </a:lnTo>
                  <a:lnTo>
                    <a:pt x="9922" y="2453"/>
                  </a:lnTo>
                  <a:cubicBezTo>
                    <a:pt x="9948" y="4134"/>
                    <a:pt x="9974" y="5814"/>
                    <a:pt x="10000" y="7495"/>
                  </a:cubicBezTo>
                  <a:lnTo>
                    <a:pt x="4946" y="10027"/>
                  </a:lnTo>
                  <a:lnTo>
                    <a:pt x="0" y="7531"/>
                  </a:lnTo>
                  <a:lnTo>
                    <a:pt x="0" y="2453"/>
                  </a:lnTo>
                  <a:close/>
                </a:path>
              </a:pathLst>
            </a:custGeom>
            <a:solidFill>
              <a:srgbClr val="69CDE7"/>
            </a:solidFill>
            <a:ln w="57150" cap="flat">
              <a:solidFill>
                <a:srgbClr val="69CDE7"/>
              </a:solid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pPr>
              <a:endParaRPr lang="en-IN" sz="2000" dirty="0">
                <a:latin typeface="Helvetica Neue" panose="02000503000000020004" pitchFamily="2" charset="0"/>
                <a:cs typeface="Helvetica Neue" panose="02000503000000020004" pitchFamily="2" charset="0"/>
              </a:endParaRPr>
            </a:p>
          </p:txBody>
        </p:sp>
        <p:grpSp>
          <p:nvGrpSpPr>
            <p:cNvPr id="63" name="Group 62">
              <a:extLst>
                <a:ext uri="{FF2B5EF4-FFF2-40B4-BE49-F238E27FC236}">
                  <a16:creationId xmlns:a16="http://schemas.microsoft.com/office/drawing/2014/main" id="{EF6732CF-2200-48D1-9135-BEA826F12F4E}"/>
                </a:ext>
              </a:extLst>
            </p:cNvPr>
            <p:cNvGrpSpPr/>
            <p:nvPr/>
          </p:nvGrpSpPr>
          <p:grpSpPr>
            <a:xfrm>
              <a:off x="6006403" y="3619201"/>
              <a:ext cx="822960" cy="822960"/>
              <a:chOff x="5889148" y="3562437"/>
              <a:chExt cx="466779" cy="503784"/>
            </a:xfrm>
          </p:grpSpPr>
          <p:sp>
            <p:nvSpPr>
              <p:cNvPr id="64" name="Freeform 21">
                <a:extLst>
                  <a:ext uri="{FF2B5EF4-FFF2-40B4-BE49-F238E27FC236}">
                    <a16:creationId xmlns:a16="http://schemas.microsoft.com/office/drawing/2014/main" id="{DE302C59-F2B9-4FD5-854A-D576FB1765CE}"/>
                  </a:ext>
                </a:extLst>
              </p:cNvPr>
              <p:cNvSpPr>
                <a:spLocks noEditPoints="1"/>
              </p:cNvSpPr>
              <p:nvPr/>
            </p:nvSpPr>
            <p:spPr bwMode="auto">
              <a:xfrm>
                <a:off x="5889148" y="3562437"/>
                <a:ext cx="466779" cy="503784"/>
              </a:xfrm>
              <a:custGeom>
                <a:avLst/>
                <a:gdLst>
                  <a:gd name="T0" fmla="*/ 1162 w 1969"/>
                  <a:gd name="T1" fmla="*/ 1242 h 1713"/>
                  <a:gd name="T2" fmla="*/ 1162 w 1969"/>
                  <a:gd name="T3" fmla="*/ 1486 h 1713"/>
                  <a:gd name="T4" fmla="*/ 1183 w 1969"/>
                  <a:gd name="T5" fmla="*/ 1486 h 1713"/>
                  <a:gd name="T6" fmla="*/ 1479 w 1969"/>
                  <a:gd name="T7" fmla="*/ 1486 h 1713"/>
                  <a:gd name="T8" fmla="*/ 1546 w 1969"/>
                  <a:gd name="T9" fmla="*/ 1554 h 1713"/>
                  <a:gd name="T10" fmla="*/ 1546 w 1969"/>
                  <a:gd name="T11" fmla="*/ 1642 h 1713"/>
                  <a:gd name="T12" fmla="*/ 1474 w 1969"/>
                  <a:gd name="T13" fmla="*/ 1713 h 1713"/>
                  <a:gd name="T14" fmla="*/ 1078 w 1969"/>
                  <a:gd name="T15" fmla="*/ 1713 h 1713"/>
                  <a:gd name="T16" fmla="*/ 494 w 1969"/>
                  <a:gd name="T17" fmla="*/ 1712 h 1713"/>
                  <a:gd name="T18" fmla="*/ 423 w 1969"/>
                  <a:gd name="T19" fmla="*/ 1639 h 1713"/>
                  <a:gd name="T20" fmla="*/ 423 w 1969"/>
                  <a:gd name="T21" fmla="*/ 1551 h 1713"/>
                  <a:gd name="T22" fmla="*/ 488 w 1969"/>
                  <a:gd name="T23" fmla="*/ 1486 h 1713"/>
                  <a:gd name="T24" fmla="*/ 784 w 1969"/>
                  <a:gd name="T25" fmla="*/ 1486 h 1713"/>
                  <a:gd name="T26" fmla="*/ 805 w 1969"/>
                  <a:gd name="T27" fmla="*/ 1486 h 1713"/>
                  <a:gd name="T28" fmla="*/ 805 w 1969"/>
                  <a:gd name="T29" fmla="*/ 1242 h 1713"/>
                  <a:gd name="T30" fmla="*/ 682 w 1969"/>
                  <a:gd name="T31" fmla="*/ 1242 h 1713"/>
                  <a:gd name="T32" fmla="*/ 142 w 1969"/>
                  <a:gd name="T33" fmla="*/ 1242 h 1713"/>
                  <a:gd name="T34" fmla="*/ 1 w 1969"/>
                  <a:gd name="T35" fmla="*/ 1102 h 1713"/>
                  <a:gd name="T36" fmla="*/ 0 w 1969"/>
                  <a:gd name="T37" fmla="*/ 538 h 1713"/>
                  <a:gd name="T38" fmla="*/ 0 w 1969"/>
                  <a:gd name="T39" fmla="*/ 154 h 1713"/>
                  <a:gd name="T40" fmla="*/ 148 w 1969"/>
                  <a:gd name="T41" fmla="*/ 0 h 1713"/>
                  <a:gd name="T42" fmla="*/ 234 w 1969"/>
                  <a:gd name="T43" fmla="*/ 0 h 1713"/>
                  <a:gd name="T44" fmla="*/ 942 w 1969"/>
                  <a:gd name="T45" fmla="*/ 0 h 1713"/>
                  <a:gd name="T46" fmla="*/ 1604 w 1969"/>
                  <a:gd name="T47" fmla="*/ 0 h 1713"/>
                  <a:gd name="T48" fmla="*/ 1816 w 1969"/>
                  <a:gd name="T49" fmla="*/ 0 h 1713"/>
                  <a:gd name="T50" fmla="*/ 1969 w 1969"/>
                  <a:gd name="T51" fmla="*/ 150 h 1713"/>
                  <a:gd name="T52" fmla="*/ 1969 w 1969"/>
                  <a:gd name="T53" fmla="*/ 1094 h 1713"/>
                  <a:gd name="T54" fmla="*/ 1819 w 1969"/>
                  <a:gd name="T55" fmla="*/ 1242 h 1713"/>
                  <a:gd name="T56" fmla="*/ 1187 w 1969"/>
                  <a:gd name="T57" fmla="*/ 1242 h 1713"/>
                  <a:gd name="T58" fmla="*/ 1162 w 1969"/>
                  <a:gd name="T59" fmla="*/ 1242 h 1713"/>
                  <a:gd name="T60" fmla="*/ 987 w 1969"/>
                  <a:gd name="T61" fmla="*/ 101 h 1713"/>
                  <a:gd name="T62" fmla="*/ 987 w 1969"/>
                  <a:gd name="T63" fmla="*/ 101 h 1713"/>
                  <a:gd name="T64" fmla="*/ 159 w 1969"/>
                  <a:gd name="T65" fmla="*/ 101 h 1713"/>
                  <a:gd name="T66" fmla="*/ 101 w 1969"/>
                  <a:gd name="T67" fmla="*/ 158 h 1713"/>
                  <a:gd name="T68" fmla="*/ 101 w 1969"/>
                  <a:gd name="T69" fmla="*/ 1096 h 1713"/>
                  <a:gd name="T70" fmla="*/ 148 w 1969"/>
                  <a:gd name="T71" fmla="*/ 1142 h 1713"/>
                  <a:gd name="T72" fmla="*/ 915 w 1969"/>
                  <a:gd name="T73" fmla="*/ 1142 h 1713"/>
                  <a:gd name="T74" fmla="*/ 1817 w 1969"/>
                  <a:gd name="T75" fmla="*/ 1142 h 1713"/>
                  <a:gd name="T76" fmla="*/ 1868 w 1969"/>
                  <a:gd name="T77" fmla="*/ 1092 h 1713"/>
                  <a:gd name="T78" fmla="*/ 1868 w 1969"/>
                  <a:gd name="T79" fmla="*/ 916 h 1713"/>
                  <a:gd name="T80" fmla="*/ 1868 w 1969"/>
                  <a:gd name="T81" fmla="*/ 152 h 1713"/>
                  <a:gd name="T82" fmla="*/ 1816 w 1969"/>
                  <a:gd name="T83" fmla="*/ 101 h 1713"/>
                  <a:gd name="T84" fmla="*/ 987 w 1969"/>
                  <a:gd name="T85" fmla="*/ 101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9" h="1713">
                    <a:moveTo>
                      <a:pt x="1162" y="1242"/>
                    </a:moveTo>
                    <a:cubicBezTo>
                      <a:pt x="1162" y="1324"/>
                      <a:pt x="1162" y="1404"/>
                      <a:pt x="1162" y="1486"/>
                    </a:cubicBezTo>
                    <a:cubicBezTo>
                      <a:pt x="1169" y="1486"/>
                      <a:pt x="1176" y="1486"/>
                      <a:pt x="1183" y="1486"/>
                    </a:cubicBezTo>
                    <a:cubicBezTo>
                      <a:pt x="1282" y="1486"/>
                      <a:pt x="1380" y="1486"/>
                      <a:pt x="1479" y="1486"/>
                    </a:cubicBezTo>
                    <a:cubicBezTo>
                      <a:pt x="1522" y="1487"/>
                      <a:pt x="1545" y="1511"/>
                      <a:pt x="1546" y="1554"/>
                    </a:cubicBezTo>
                    <a:cubicBezTo>
                      <a:pt x="1546" y="1583"/>
                      <a:pt x="1546" y="1613"/>
                      <a:pt x="1546" y="1642"/>
                    </a:cubicBezTo>
                    <a:cubicBezTo>
                      <a:pt x="1545" y="1689"/>
                      <a:pt x="1521" y="1713"/>
                      <a:pt x="1474" y="1713"/>
                    </a:cubicBezTo>
                    <a:cubicBezTo>
                      <a:pt x="1342" y="1713"/>
                      <a:pt x="1210" y="1713"/>
                      <a:pt x="1078" y="1713"/>
                    </a:cubicBezTo>
                    <a:cubicBezTo>
                      <a:pt x="883" y="1713"/>
                      <a:pt x="689" y="1713"/>
                      <a:pt x="494" y="1712"/>
                    </a:cubicBezTo>
                    <a:cubicBezTo>
                      <a:pt x="446" y="1712"/>
                      <a:pt x="422" y="1688"/>
                      <a:pt x="423" y="1639"/>
                    </a:cubicBezTo>
                    <a:cubicBezTo>
                      <a:pt x="423" y="1610"/>
                      <a:pt x="422" y="1580"/>
                      <a:pt x="423" y="1551"/>
                    </a:cubicBezTo>
                    <a:cubicBezTo>
                      <a:pt x="424" y="1511"/>
                      <a:pt x="448" y="1487"/>
                      <a:pt x="488" y="1486"/>
                    </a:cubicBezTo>
                    <a:cubicBezTo>
                      <a:pt x="587" y="1486"/>
                      <a:pt x="686" y="1486"/>
                      <a:pt x="784" y="1486"/>
                    </a:cubicBezTo>
                    <a:cubicBezTo>
                      <a:pt x="791" y="1486"/>
                      <a:pt x="797" y="1486"/>
                      <a:pt x="805" y="1486"/>
                    </a:cubicBezTo>
                    <a:cubicBezTo>
                      <a:pt x="805" y="1405"/>
                      <a:pt x="805" y="1325"/>
                      <a:pt x="805" y="1242"/>
                    </a:cubicBezTo>
                    <a:cubicBezTo>
                      <a:pt x="764" y="1242"/>
                      <a:pt x="723" y="1242"/>
                      <a:pt x="682" y="1242"/>
                    </a:cubicBezTo>
                    <a:cubicBezTo>
                      <a:pt x="502" y="1242"/>
                      <a:pt x="322" y="1242"/>
                      <a:pt x="142" y="1242"/>
                    </a:cubicBezTo>
                    <a:cubicBezTo>
                      <a:pt x="62" y="1242"/>
                      <a:pt x="1" y="1182"/>
                      <a:pt x="1" y="1102"/>
                    </a:cubicBezTo>
                    <a:cubicBezTo>
                      <a:pt x="0" y="914"/>
                      <a:pt x="0" y="726"/>
                      <a:pt x="0" y="538"/>
                    </a:cubicBezTo>
                    <a:cubicBezTo>
                      <a:pt x="0" y="410"/>
                      <a:pt x="1" y="282"/>
                      <a:pt x="0" y="154"/>
                    </a:cubicBezTo>
                    <a:cubicBezTo>
                      <a:pt x="0" y="62"/>
                      <a:pt x="57" y="1"/>
                      <a:pt x="148" y="0"/>
                    </a:cubicBezTo>
                    <a:cubicBezTo>
                      <a:pt x="177" y="0"/>
                      <a:pt x="206" y="0"/>
                      <a:pt x="234" y="0"/>
                    </a:cubicBezTo>
                    <a:cubicBezTo>
                      <a:pt x="470" y="0"/>
                      <a:pt x="706" y="0"/>
                      <a:pt x="942" y="0"/>
                    </a:cubicBezTo>
                    <a:cubicBezTo>
                      <a:pt x="1163" y="0"/>
                      <a:pt x="1383" y="0"/>
                      <a:pt x="1604" y="0"/>
                    </a:cubicBezTo>
                    <a:cubicBezTo>
                      <a:pt x="1675" y="0"/>
                      <a:pt x="1745" y="1"/>
                      <a:pt x="1816" y="0"/>
                    </a:cubicBezTo>
                    <a:cubicBezTo>
                      <a:pt x="1908" y="0"/>
                      <a:pt x="1969" y="58"/>
                      <a:pt x="1969" y="150"/>
                    </a:cubicBezTo>
                    <a:cubicBezTo>
                      <a:pt x="1969" y="464"/>
                      <a:pt x="1969" y="779"/>
                      <a:pt x="1969" y="1094"/>
                    </a:cubicBezTo>
                    <a:cubicBezTo>
                      <a:pt x="1969" y="1183"/>
                      <a:pt x="1909" y="1242"/>
                      <a:pt x="1819" y="1242"/>
                    </a:cubicBezTo>
                    <a:cubicBezTo>
                      <a:pt x="1609" y="1242"/>
                      <a:pt x="1398" y="1242"/>
                      <a:pt x="1187" y="1242"/>
                    </a:cubicBezTo>
                    <a:cubicBezTo>
                      <a:pt x="1179" y="1242"/>
                      <a:pt x="1172" y="1242"/>
                      <a:pt x="1162" y="1242"/>
                    </a:cubicBezTo>
                    <a:close/>
                    <a:moveTo>
                      <a:pt x="987" y="101"/>
                    </a:moveTo>
                    <a:cubicBezTo>
                      <a:pt x="987" y="101"/>
                      <a:pt x="987" y="101"/>
                      <a:pt x="987" y="101"/>
                    </a:cubicBezTo>
                    <a:cubicBezTo>
                      <a:pt x="711" y="101"/>
                      <a:pt x="435" y="101"/>
                      <a:pt x="159" y="101"/>
                    </a:cubicBezTo>
                    <a:cubicBezTo>
                      <a:pt x="112" y="101"/>
                      <a:pt x="101" y="111"/>
                      <a:pt x="101" y="158"/>
                    </a:cubicBezTo>
                    <a:cubicBezTo>
                      <a:pt x="101" y="471"/>
                      <a:pt x="101" y="783"/>
                      <a:pt x="101" y="1096"/>
                    </a:cubicBezTo>
                    <a:cubicBezTo>
                      <a:pt x="101" y="1127"/>
                      <a:pt x="116" y="1142"/>
                      <a:pt x="148" y="1142"/>
                    </a:cubicBezTo>
                    <a:cubicBezTo>
                      <a:pt x="403" y="1142"/>
                      <a:pt x="659" y="1142"/>
                      <a:pt x="915" y="1142"/>
                    </a:cubicBezTo>
                    <a:cubicBezTo>
                      <a:pt x="1216" y="1142"/>
                      <a:pt x="1517" y="1142"/>
                      <a:pt x="1817" y="1142"/>
                    </a:cubicBezTo>
                    <a:cubicBezTo>
                      <a:pt x="1854" y="1142"/>
                      <a:pt x="1868" y="1128"/>
                      <a:pt x="1868" y="1092"/>
                    </a:cubicBezTo>
                    <a:cubicBezTo>
                      <a:pt x="1868" y="1033"/>
                      <a:pt x="1868" y="975"/>
                      <a:pt x="1868" y="916"/>
                    </a:cubicBezTo>
                    <a:cubicBezTo>
                      <a:pt x="1868" y="661"/>
                      <a:pt x="1868" y="407"/>
                      <a:pt x="1868" y="152"/>
                    </a:cubicBezTo>
                    <a:cubicBezTo>
                      <a:pt x="1868" y="114"/>
                      <a:pt x="1855" y="101"/>
                      <a:pt x="1816" y="101"/>
                    </a:cubicBezTo>
                    <a:cubicBezTo>
                      <a:pt x="1540" y="101"/>
                      <a:pt x="1263" y="101"/>
                      <a:pt x="987"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5" name="Group 64">
                <a:extLst>
                  <a:ext uri="{FF2B5EF4-FFF2-40B4-BE49-F238E27FC236}">
                    <a16:creationId xmlns:a16="http://schemas.microsoft.com/office/drawing/2014/main" id="{7629E916-65A7-45B5-9B78-8B0813D55473}"/>
                  </a:ext>
                </a:extLst>
              </p:cNvPr>
              <p:cNvGrpSpPr/>
              <p:nvPr/>
            </p:nvGrpSpPr>
            <p:grpSpPr>
              <a:xfrm>
                <a:off x="6015024" y="3611362"/>
                <a:ext cx="215025" cy="241926"/>
                <a:chOff x="2633663" y="2643188"/>
                <a:chExt cx="1381125" cy="1379537"/>
              </a:xfrm>
              <a:solidFill>
                <a:srgbClr val="69CDE7"/>
              </a:solidFill>
            </p:grpSpPr>
            <p:sp>
              <p:nvSpPr>
                <p:cNvPr id="66" name="Freeform 19">
                  <a:extLst>
                    <a:ext uri="{FF2B5EF4-FFF2-40B4-BE49-F238E27FC236}">
                      <a16:creationId xmlns:a16="http://schemas.microsoft.com/office/drawing/2014/main" id="{922EFA8B-7670-4B7A-AB96-C24641FF8660}"/>
                    </a:ext>
                  </a:extLst>
                </p:cNvPr>
                <p:cNvSpPr>
                  <a:spLocks noEditPoints="1"/>
                </p:cNvSpPr>
                <p:nvPr/>
              </p:nvSpPr>
              <p:spPr bwMode="auto">
                <a:xfrm>
                  <a:off x="2633663" y="2971802"/>
                  <a:ext cx="1054098" cy="1050923"/>
                </a:xfrm>
                <a:custGeom>
                  <a:avLst/>
                  <a:gdLst>
                    <a:gd name="T0" fmla="*/ 988 w 1563"/>
                    <a:gd name="T1" fmla="*/ 1556 h 1556"/>
                    <a:gd name="T2" fmla="*/ 824 w 1563"/>
                    <a:gd name="T3" fmla="*/ 1416 h 1556"/>
                    <a:gd name="T4" fmla="*/ 561 w 1563"/>
                    <a:gd name="T5" fmla="*/ 1553 h 1556"/>
                    <a:gd name="T6" fmla="*/ 371 w 1563"/>
                    <a:gd name="T7" fmla="*/ 1471 h 1556"/>
                    <a:gd name="T8" fmla="*/ 324 w 1563"/>
                    <a:gd name="T9" fmla="*/ 1219 h 1556"/>
                    <a:gd name="T10" fmla="*/ 71 w 1563"/>
                    <a:gd name="T11" fmla="*/ 1164 h 1556"/>
                    <a:gd name="T12" fmla="*/ 0 w 1563"/>
                    <a:gd name="T13" fmla="*/ 988 h 1556"/>
                    <a:gd name="T14" fmla="*/ 16 w 1563"/>
                    <a:gd name="T15" fmla="*/ 978 h 1556"/>
                    <a:gd name="T16" fmla="*/ 139 w 1563"/>
                    <a:gd name="T17" fmla="*/ 777 h 1556"/>
                    <a:gd name="T18" fmla="*/ 22 w 1563"/>
                    <a:gd name="T19" fmla="*/ 574 h 1556"/>
                    <a:gd name="T20" fmla="*/ 11 w 1563"/>
                    <a:gd name="T21" fmla="*/ 548 h 1556"/>
                    <a:gd name="T22" fmla="*/ 88 w 1563"/>
                    <a:gd name="T23" fmla="*/ 373 h 1556"/>
                    <a:gd name="T24" fmla="*/ 256 w 1563"/>
                    <a:gd name="T25" fmla="*/ 361 h 1556"/>
                    <a:gd name="T26" fmla="*/ 383 w 1563"/>
                    <a:gd name="T27" fmla="*/ 99 h 1556"/>
                    <a:gd name="T28" fmla="*/ 393 w 1563"/>
                    <a:gd name="T29" fmla="*/ 76 h 1556"/>
                    <a:gd name="T30" fmla="*/ 574 w 1563"/>
                    <a:gd name="T31" fmla="*/ 3 h 1556"/>
                    <a:gd name="T32" fmla="*/ 596 w 1563"/>
                    <a:gd name="T33" fmla="*/ 12 h 1556"/>
                    <a:gd name="T34" fmla="*/ 813 w 1563"/>
                    <a:gd name="T35" fmla="*/ 120 h 1556"/>
                    <a:gd name="T36" fmla="*/ 979 w 1563"/>
                    <a:gd name="T37" fmla="*/ 25 h 1556"/>
                    <a:gd name="T38" fmla="*/ 992 w 1563"/>
                    <a:gd name="T39" fmla="*/ 7 h 1556"/>
                    <a:gd name="T40" fmla="*/ 996 w 1563"/>
                    <a:gd name="T41" fmla="*/ 1 h 1556"/>
                    <a:gd name="T42" fmla="*/ 1188 w 1563"/>
                    <a:gd name="T43" fmla="*/ 81 h 1556"/>
                    <a:gd name="T44" fmla="*/ 1183 w 1563"/>
                    <a:gd name="T45" fmla="*/ 205 h 1556"/>
                    <a:gd name="T46" fmla="*/ 1457 w 1563"/>
                    <a:gd name="T47" fmla="*/ 377 h 1556"/>
                    <a:gd name="T48" fmla="*/ 1484 w 1563"/>
                    <a:gd name="T49" fmla="*/ 389 h 1556"/>
                    <a:gd name="T50" fmla="*/ 1556 w 1563"/>
                    <a:gd name="T51" fmla="*/ 550 h 1556"/>
                    <a:gd name="T52" fmla="*/ 1460 w 1563"/>
                    <a:gd name="T53" fmla="*/ 639 h 1556"/>
                    <a:gd name="T54" fmla="*/ 1548 w 1563"/>
                    <a:gd name="T55" fmla="*/ 959 h 1556"/>
                    <a:gd name="T56" fmla="*/ 1559 w 1563"/>
                    <a:gd name="T57" fmla="*/ 984 h 1556"/>
                    <a:gd name="T58" fmla="*/ 1496 w 1563"/>
                    <a:gd name="T59" fmla="*/ 1148 h 1556"/>
                    <a:gd name="T60" fmla="*/ 1471 w 1563"/>
                    <a:gd name="T61" fmla="*/ 1158 h 1556"/>
                    <a:gd name="T62" fmla="*/ 1181 w 1563"/>
                    <a:gd name="T63" fmla="*/ 1336 h 1556"/>
                    <a:gd name="T64" fmla="*/ 1196 w 1563"/>
                    <a:gd name="T65" fmla="*/ 1468 h 1556"/>
                    <a:gd name="T66" fmla="*/ 1044 w 1563"/>
                    <a:gd name="T67" fmla="*/ 1540 h 1556"/>
                    <a:gd name="T68" fmla="*/ 1000 w 1563"/>
                    <a:gd name="T69" fmla="*/ 1556 h 1556"/>
                    <a:gd name="T70" fmla="*/ 988 w 1563"/>
                    <a:gd name="T71" fmla="*/ 1556 h 1556"/>
                    <a:gd name="T72" fmla="*/ 1098 w 1563"/>
                    <a:gd name="T73" fmla="*/ 781 h 1556"/>
                    <a:gd name="T74" fmla="*/ 783 w 1563"/>
                    <a:gd name="T75" fmla="*/ 463 h 1556"/>
                    <a:gd name="T76" fmla="*/ 464 w 1563"/>
                    <a:gd name="T77" fmla="*/ 777 h 1556"/>
                    <a:gd name="T78" fmla="*/ 779 w 1563"/>
                    <a:gd name="T79" fmla="*/ 1097 h 1556"/>
                    <a:gd name="T80" fmla="*/ 1098 w 1563"/>
                    <a:gd name="T81" fmla="*/ 781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3" h="1556">
                      <a:moveTo>
                        <a:pt x="988" y="1556"/>
                      </a:moveTo>
                      <a:cubicBezTo>
                        <a:pt x="958" y="1480"/>
                        <a:pt x="903" y="1433"/>
                        <a:pt x="824" y="1416"/>
                      </a:cubicBezTo>
                      <a:cubicBezTo>
                        <a:pt x="724" y="1394"/>
                        <a:pt x="616" y="1436"/>
                        <a:pt x="561" y="1553"/>
                      </a:cubicBezTo>
                      <a:cubicBezTo>
                        <a:pt x="494" y="1534"/>
                        <a:pt x="432" y="1507"/>
                        <a:pt x="371" y="1471"/>
                      </a:cubicBezTo>
                      <a:cubicBezTo>
                        <a:pt x="405" y="1377"/>
                        <a:pt x="394" y="1291"/>
                        <a:pt x="324" y="1219"/>
                      </a:cubicBezTo>
                      <a:cubicBezTo>
                        <a:pt x="255" y="1147"/>
                        <a:pt x="170" y="1132"/>
                        <a:pt x="71" y="1164"/>
                      </a:cubicBezTo>
                      <a:cubicBezTo>
                        <a:pt x="47" y="1105"/>
                        <a:pt x="24" y="1047"/>
                        <a:pt x="0" y="988"/>
                      </a:cubicBezTo>
                      <a:cubicBezTo>
                        <a:pt x="8" y="983"/>
                        <a:pt x="12" y="980"/>
                        <a:pt x="16" y="978"/>
                      </a:cubicBezTo>
                      <a:cubicBezTo>
                        <a:pt x="95" y="935"/>
                        <a:pt x="137" y="866"/>
                        <a:pt x="139" y="777"/>
                      </a:cubicBezTo>
                      <a:cubicBezTo>
                        <a:pt x="140" y="688"/>
                        <a:pt x="99" y="620"/>
                        <a:pt x="22" y="574"/>
                      </a:cubicBezTo>
                      <a:cubicBezTo>
                        <a:pt x="10" y="567"/>
                        <a:pt x="7" y="562"/>
                        <a:pt x="11" y="548"/>
                      </a:cubicBezTo>
                      <a:cubicBezTo>
                        <a:pt x="30" y="487"/>
                        <a:pt x="55" y="428"/>
                        <a:pt x="88" y="373"/>
                      </a:cubicBezTo>
                      <a:cubicBezTo>
                        <a:pt x="146" y="390"/>
                        <a:pt x="202" y="387"/>
                        <a:pt x="256" y="361"/>
                      </a:cubicBezTo>
                      <a:cubicBezTo>
                        <a:pt x="356" y="315"/>
                        <a:pt x="409" y="205"/>
                        <a:pt x="383" y="99"/>
                      </a:cubicBezTo>
                      <a:cubicBezTo>
                        <a:pt x="380" y="86"/>
                        <a:pt x="382" y="81"/>
                        <a:pt x="393" y="76"/>
                      </a:cubicBezTo>
                      <a:cubicBezTo>
                        <a:pt x="451" y="45"/>
                        <a:pt x="510" y="20"/>
                        <a:pt x="574" y="3"/>
                      </a:cubicBezTo>
                      <a:cubicBezTo>
                        <a:pt x="585" y="0"/>
                        <a:pt x="590" y="3"/>
                        <a:pt x="596" y="12"/>
                      </a:cubicBezTo>
                      <a:cubicBezTo>
                        <a:pt x="647" y="90"/>
                        <a:pt x="720" y="127"/>
                        <a:pt x="813" y="120"/>
                      </a:cubicBezTo>
                      <a:cubicBezTo>
                        <a:pt x="882" y="114"/>
                        <a:pt x="938" y="81"/>
                        <a:pt x="979" y="25"/>
                      </a:cubicBezTo>
                      <a:cubicBezTo>
                        <a:pt x="984" y="19"/>
                        <a:pt x="988" y="13"/>
                        <a:pt x="992" y="7"/>
                      </a:cubicBezTo>
                      <a:cubicBezTo>
                        <a:pt x="992" y="6"/>
                        <a:pt x="993" y="6"/>
                        <a:pt x="996" y="1"/>
                      </a:cubicBezTo>
                      <a:cubicBezTo>
                        <a:pt x="1060" y="27"/>
                        <a:pt x="1123" y="54"/>
                        <a:pt x="1188" y="81"/>
                      </a:cubicBezTo>
                      <a:cubicBezTo>
                        <a:pt x="1176" y="126"/>
                        <a:pt x="1174" y="165"/>
                        <a:pt x="1183" y="205"/>
                      </a:cubicBezTo>
                      <a:cubicBezTo>
                        <a:pt x="1212" y="328"/>
                        <a:pt x="1333" y="405"/>
                        <a:pt x="1457" y="377"/>
                      </a:cubicBezTo>
                      <a:cubicBezTo>
                        <a:pt x="1470" y="375"/>
                        <a:pt x="1478" y="376"/>
                        <a:pt x="1484" y="389"/>
                      </a:cubicBezTo>
                      <a:cubicBezTo>
                        <a:pt x="1507" y="443"/>
                        <a:pt x="1532" y="496"/>
                        <a:pt x="1556" y="550"/>
                      </a:cubicBezTo>
                      <a:cubicBezTo>
                        <a:pt x="1514" y="574"/>
                        <a:pt x="1483" y="602"/>
                        <a:pt x="1460" y="639"/>
                      </a:cubicBezTo>
                      <a:cubicBezTo>
                        <a:pt x="1393" y="752"/>
                        <a:pt x="1433" y="897"/>
                        <a:pt x="1548" y="959"/>
                      </a:cubicBezTo>
                      <a:cubicBezTo>
                        <a:pt x="1561" y="966"/>
                        <a:pt x="1563" y="973"/>
                        <a:pt x="1559" y="984"/>
                      </a:cubicBezTo>
                      <a:cubicBezTo>
                        <a:pt x="1538" y="1039"/>
                        <a:pt x="1517" y="1093"/>
                        <a:pt x="1496" y="1148"/>
                      </a:cubicBezTo>
                      <a:cubicBezTo>
                        <a:pt x="1491" y="1161"/>
                        <a:pt x="1484" y="1161"/>
                        <a:pt x="1471" y="1158"/>
                      </a:cubicBezTo>
                      <a:cubicBezTo>
                        <a:pt x="1339" y="1121"/>
                        <a:pt x="1208" y="1201"/>
                        <a:pt x="1181" y="1336"/>
                      </a:cubicBezTo>
                      <a:cubicBezTo>
                        <a:pt x="1173" y="1380"/>
                        <a:pt x="1177" y="1425"/>
                        <a:pt x="1196" y="1468"/>
                      </a:cubicBezTo>
                      <a:cubicBezTo>
                        <a:pt x="1148" y="1499"/>
                        <a:pt x="1097" y="1521"/>
                        <a:pt x="1044" y="1540"/>
                      </a:cubicBezTo>
                      <a:cubicBezTo>
                        <a:pt x="1029" y="1545"/>
                        <a:pt x="1015" y="1551"/>
                        <a:pt x="1000" y="1556"/>
                      </a:cubicBezTo>
                      <a:cubicBezTo>
                        <a:pt x="996" y="1556"/>
                        <a:pt x="992" y="1556"/>
                        <a:pt x="988" y="1556"/>
                      </a:cubicBezTo>
                      <a:close/>
                      <a:moveTo>
                        <a:pt x="1098" y="781"/>
                      </a:moveTo>
                      <a:cubicBezTo>
                        <a:pt x="1098" y="606"/>
                        <a:pt x="958" y="464"/>
                        <a:pt x="783" y="463"/>
                      </a:cubicBezTo>
                      <a:cubicBezTo>
                        <a:pt x="608" y="463"/>
                        <a:pt x="464" y="604"/>
                        <a:pt x="464" y="777"/>
                      </a:cubicBezTo>
                      <a:cubicBezTo>
                        <a:pt x="463" y="954"/>
                        <a:pt x="604" y="1096"/>
                        <a:pt x="779" y="1097"/>
                      </a:cubicBezTo>
                      <a:cubicBezTo>
                        <a:pt x="956" y="1097"/>
                        <a:pt x="1097" y="957"/>
                        <a:pt x="1098" y="7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BB6DBFC2-0B35-4F3A-99E9-5718541247D5}"/>
                    </a:ext>
                  </a:extLst>
                </p:cNvPr>
                <p:cNvSpPr>
                  <a:spLocks noEditPoints="1"/>
                </p:cNvSpPr>
                <p:nvPr/>
              </p:nvSpPr>
              <p:spPr bwMode="auto">
                <a:xfrm>
                  <a:off x="3414713" y="2643188"/>
                  <a:ext cx="600075" cy="598488"/>
                </a:xfrm>
                <a:custGeom>
                  <a:avLst/>
                  <a:gdLst>
                    <a:gd name="T0" fmla="*/ 888 w 888"/>
                    <a:gd name="T1" fmla="*/ 500 h 888"/>
                    <a:gd name="T2" fmla="*/ 780 w 888"/>
                    <a:gd name="T3" fmla="*/ 566 h 888"/>
                    <a:gd name="T4" fmla="*/ 804 w 888"/>
                    <a:gd name="T5" fmla="*/ 720 h 888"/>
                    <a:gd name="T6" fmla="*/ 720 w 888"/>
                    <a:gd name="T7" fmla="*/ 805 h 888"/>
                    <a:gd name="T8" fmla="*/ 490 w 888"/>
                    <a:gd name="T9" fmla="*/ 888 h 888"/>
                    <a:gd name="T10" fmla="*/ 378 w 888"/>
                    <a:gd name="T11" fmla="*/ 888 h 888"/>
                    <a:gd name="T12" fmla="*/ 158 w 888"/>
                    <a:gd name="T13" fmla="*/ 788 h 888"/>
                    <a:gd name="T14" fmla="*/ 85 w 888"/>
                    <a:gd name="T15" fmla="*/ 711 h 888"/>
                    <a:gd name="T16" fmla="*/ 121 w 888"/>
                    <a:gd name="T17" fmla="*/ 602 h 888"/>
                    <a:gd name="T18" fmla="*/ 21 w 888"/>
                    <a:gd name="T19" fmla="*/ 496 h 888"/>
                    <a:gd name="T20" fmla="*/ 0 w 888"/>
                    <a:gd name="T21" fmla="*/ 472 h 888"/>
                    <a:gd name="T22" fmla="*/ 0 w 888"/>
                    <a:gd name="T23" fmla="*/ 379 h 888"/>
                    <a:gd name="T24" fmla="*/ 94 w 888"/>
                    <a:gd name="T25" fmla="*/ 165 h 888"/>
                    <a:gd name="T26" fmla="*/ 181 w 888"/>
                    <a:gd name="T27" fmla="*/ 87 h 888"/>
                    <a:gd name="T28" fmla="*/ 199 w 888"/>
                    <a:gd name="T29" fmla="*/ 91 h 888"/>
                    <a:gd name="T30" fmla="*/ 396 w 888"/>
                    <a:gd name="T31" fmla="*/ 0 h 888"/>
                    <a:gd name="T32" fmla="*/ 500 w 888"/>
                    <a:gd name="T33" fmla="*/ 0 h 888"/>
                    <a:gd name="T34" fmla="*/ 515 w 888"/>
                    <a:gd name="T35" fmla="*/ 15 h 888"/>
                    <a:gd name="T36" fmla="*/ 711 w 888"/>
                    <a:gd name="T37" fmla="*/ 101 h 888"/>
                    <a:gd name="T38" fmla="*/ 730 w 888"/>
                    <a:gd name="T39" fmla="*/ 102 h 888"/>
                    <a:gd name="T40" fmla="*/ 801 w 888"/>
                    <a:gd name="T41" fmla="*/ 165 h 888"/>
                    <a:gd name="T42" fmla="*/ 783 w 888"/>
                    <a:gd name="T43" fmla="*/ 192 h 888"/>
                    <a:gd name="T44" fmla="*/ 785 w 888"/>
                    <a:gd name="T45" fmla="*/ 320 h 888"/>
                    <a:gd name="T46" fmla="*/ 888 w 888"/>
                    <a:gd name="T47" fmla="*/ 380 h 888"/>
                    <a:gd name="T48" fmla="*/ 888 w 888"/>
                    <a:gd name="T49" fmla="*/ 500 h 888"/>
                    <a:gd name="T50" fmla="*/ 621 w 888"/>
                    <a:gd name="T51" fmla="*/ 445 h 888"/>
                    <a:gd name="T52" fmla="*/ 447 w 888"/>
                    <a:gd name="T53" fmla="*/ 269 h 888"/>
                    <a:gd name="T54" fmla="*/ 271 w 888"/>
                    <a:gd name="T55" fmla="*/ 442 h 888"/>
                    <a:gd name="T56" fmla="*/ 440 w 888"/>
                    <a:gd name="T57" fmla="*/ 620 h 888"/>
                    <a:gd name="T58" fmla="*/ 621 w 888"/>
                    <a:gd name="T59" fmla="*/ 445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8" h="888">
                      <a:moveTo>
                        <a:pt x="888" y="500"/>
                      </a:moveTo>
                      <a:cubicBezTo>
                        <a:pt x="838" y="499"/>
                        <a:pt x="802" y="523"/>
                        <a:pt x="780" y="566"/>
                      </a:cubicBezTo>
                      <a:cubicBezTo>
                        <a:pt x="751" y="619"/>
                        <a:pt x="762" y="670"/>
                        <a:pt x="804" y="720"/>
                      </a:cubicBezTo>
                      <a:cubicBezTo>
                        <a:pt x="775" y="749"/>
                        <a:pt x="747" y="778"/>
                        <a:pt x="720" y="805"/>
                      </a:cubicBezTo>
                      <a:cubicBezTo>
                        <a:pt x="603" y="731"/>
                        <a:pt x="508" y="767"/>
                        <a:pt x="490" y="888"/>
                      </a:cubicBezTo>
                      <a:cubicBezTo>
                        <a:pt x="453" y="888"/>
                        <a:pt x="415" y="888"/>
                        <a:pt x="378" y="888"/>
                      </a:cubicBezTo>
                      <a:cubicBezTo>
                        <a:pt x="371" y="760"/>
                        <a:pt x="240" y="718"/>
                        <a:pt x="158" y="788"/>
                      </a:cubicBezTo>
                      <a:cubicBezTo>
                        <a:pt x="134" y="763"/>
                        <a:pt x="110" y="737"/>
                        <a:pt x="85" y="711"/>
                      </a:cubicBezTo>
                      <a:cubicBezTo>
                        <a:pt x="114" y="678"/>
                        <a:pt x="126" y="643"/>
                        <a:pt x="121" y="602"/>
                      </a:cubicBezTo>
                      <a:cubicBezTo>
                        <a:pt x="114" y="549"/>
                        <a:pt x="74" y="506"/>
                        <a:pt x="21" y="496"/>
                      </a:cubicBezTo>
                      <a:cubicBezTo>
                        <a:pt x="5" y="494"/>
                        <a:pt x="0" y="487"/>
                        <a:pt x="0" y="472"/>
                      </a:cubicBezTo>
                      <a:cubicBezTo>
                        <a:pt x="1" y="441"/>
                        <a:pt x="0" y="410"/>
                        <a:pt x="0" y="379"/>
                      </a:cubicBezTo>
                      <a:cubicBezTo>
                        <a:pt x="128" y="357"/>
                        <a:pt x="151" y="237"/>
                        <a:pt x="94" y="165"/>
                      </a:cubicBezTo>
                      <a:cubicBezTo>
                        <a:pt x="123" y="139"/>
                        <a:pt x="151" y="113"/>
                        <a:pt x="181" y="87"/>
                      </a:cubicBezTo>
                      <a:cubicBezTo>
                        <a:pt x="184" y="85"/>
                        <a:pt x="194" y="88"/>
                        <a:pt x="199" y="91"/>
                      </a:cubicBezTo>
                      <a:cubicBezTo>
                        <a:pt x="279" y="143"/>
                        <a:pt x="383" y="95"/>
                        <a:pt x="396" y="0"/>
                      </a:cubicBezTo>
                      <a:cubicBezTo>
                        <a:pt x="431" y="0"/>
                        <a:pt x="465" y="0"/>
                        <a:pt x="500" y="0"/>
                      </a:cubicBezTo>
                      <a:cubicBezTo>
                        <a:pt x="505" y="5"/>
                        <a:pt x="514" y="9"/>
                        <a:pt x="515" y="15"/>
                      </a:cubicBezTo>
                      <a:cubicBezTo>
                        <a:pt x="538" y="109"/>
                        <a:pt x="626" y="148"/>
                        <a:pt x="711" y="101"/>
                      </a:cubicBezTo>
                      <a:cubicBezTo>
                        <a:pt x="716" y="98"/>
                        <a:pt x="726" y="98"/>
                        <a:pt x="730" y="102"/>
                      </a:cubicBezTo>
                      <a:cubicBezTo>
                        <a:pt x="754" y="122"/>
                        <a:pt x="777" y="144"/>
                        <a:pt x="801" y="165"/>
                      </a:cubicBezTo>
                      <a:cubicBezTo>
                        <a:pt x="792" y="178"/>
                        <a:pt x="786" y="185"/>
                        <a:pt x="783" y="192"/>
                      </a:cubicBezTo>
                      <a:cubicBezTo>
                        <a:pt x="760" y="235"/>
                        <a:pt x="760" y="278"/>
                        <a:pt x="785" y="320"/>
                      </a:cubicBezTo>
                      <a:cubicBezTo>
                        <a:pt x="808" y="358"/>
                        <a:pt x="842" y="380"/>
                        <a:pt x="888" y="380"/>
                      </a:cubicBezTo>
                      <a:cubicBezTo>
                        <a:pt x="888" y="420"/>
                        <a:pt x="888" y="460"/>
                        <a:pt x="888" y="500"/>
                      </a:cubicBezTo>
                      <a:close/>
                      <a:moveTo>
                        <a:pt x="621" y="445"/>
                      </a:moveTo>
                      <a:cubicBezTo>
                        <a:pt x="622" y="349"/>
                        <a:pt x="544" y="270"/>
                        <a:pt x="447" y="269"/>
                      </a:cubicBezTo>
                      <a:cubicBezTo>
                        <a:pt x="351" y="268"/>
                        <a:pt x="272" y="346"/>
                        <a:pt x="271" y="442"/>
                      </a:cubicBezTo>
                      <a:cubicBezTo>
                        <a:pt x="269" y="538"/>
                        <a:pt x="346" y="619"/>
                        <a:pt x="440" y="620"/>
                      </a:cubicBezTo>
                      <a:cubicBezTo>
                        <a:pt x="542" y="622"/>
                        <a:pt x="620" y="547"/>
                        <a:pt x="621" y="4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68" name="Group 67">
            <a:extLst>
              <a:ext uri="{FF2B5EF4-FFF2-40B4-BE49-F238E27FC236}">
                <a16:creationId xmlns:a16="http://schemas.microsoft.com/office/drawing/2014/main" id="{E417FD68-0C51-431D-88D1-13ADD4DC4DDE}"/>
              </a:ext>
            </a:extLst>
          </p:cNvPr>
          <p:cNvGrpSpPr/>
          <p:nvPr/>
        </p:nvGrpSpPr>
        <p:grpSpPr>
          <a:xfrm flipH="1" flipV="1">
            <a:off x="8139130" y="5149860"/>
            <a:ext cx="806360" cy="209550"/>
            <a:chOff x="1527297" y="2647950"/>
            <a:chExt cx="806360" cy="209550"/>
          </a:xfrm>
        </p:grpSpPr>
        <p:cxnSp>
          <p:nvCxnSpPr>
            <p:cNvPr id="69" name="Straight Connector 68">
              <a:extLst>
                <a:ext uri="{FF2B5EF4-FFF2-40B4-BE49-F238E27FC236}">
                  <a16:creationId xmlns:a16="http://schemas.microsoft.com/office/drawing/2014/main" id="{1FE286F3-C1B1-4339-8DAD-C5D211D47803}"/>
                </a:ext>
              </a:extLst>
            </p:cNvPr>
            <p:cNvCxnSpPr>
              <a:cxnSpLocks/>
            </p:cNvCxnSpPr>
            <p:nvPr/>
          </p:nvCxnSpPr>
          <p:spPr bwMode="auto">
            <a:xfrm>
              <a:off x="1527297" y="2857500"/>
              <a:ext cx="806360" cy="0"/>
            </a:xfrm>
            <a:prstGeom prst="line">
              <a:avLst/>
            </a:prstGeom>
            <a:noFill/>
            <a:ln w="28575" cap="flat" cmpd="sng" algn="ctr">
              <a:solidFill>
                <a:srgbClr val="69CDE7"/>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CC53C3F3-21B4-4BC1-9D13-A1413CDB50ED}"/>
                </a:ext>
              </a:extLst>
            </p:cNvPr>
            <p:cNvCxnSpPr>
              <a:cxnSpLocks/>
            </p:cNvCxnSpPr>
            <p:nvPr/>
          </p:nvCxnSpPr>
          <p:spPr bwMode="auto">
            <a:xfrm flipV="1">
              <a:off x="1931137" y="2647950"/>
              <a:ext cx="0" cy="209550"/>
            </a:xfrm>
            <a:prstGeom prst="line">
              <a:avLst/>
            </a:prstGeom>
            <a:noFill/>
            <a:ln w="28575" cap="flat" cmpd="sng" algn="ctr">
              <a:solidFill>
                <a:srgbClr val="69CDE7"/>
              </a:solidFill>
              <a:prstDash val="solid"/>
              <a:round/>
              <a:headEnd type="none" w="med" len="med"/>
              <a:tailEnd type="none" w="med" len="med"/>
            </a:ln>
            <a:effectLst/>
          </p:spPr>
        </p:cxnSp>
      </p:grpSp>
      <p:sp>
        <p:nvSpPr>
          <p:cNvPr id="2" name="Rectangle 1">
            <a:extLst>
              <a:ext uri="{FF2B5EF4-FFF2-40B4-BE49-F238E27FC236}">
                <a16:creationId xmlns:a16="http://schemas.microsoft.com/office/drawing/2014/main" id="{A82917C1-AE4C-4D28-9A09-8875D7B9962F}"/>
              </a:ext>
            </a:extLst>
          </p:cNvPr>
          <p:cNvSpPr/>
          <p:nvPr/>
        </p:nvSpPr>
        <p:spPr>
          <a:xfrm>
            <a:off x="3248913" y="1195614"/>
            <a:ext cx="5694188" cy="400110"/>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5 Foundational Pillars of the Digital Economy</a:t>
            </a:r>
            <a:endParaRPr lang="en-US" sz="2000" dirty="0">
              <a:latin typeface="Arial" panose="020B0604020202020204" pitchFamily="34" charset="0"/>
              <a:cs typeface="Arial" panose="020B0604020202020204" pitchFamily="34" charset="0"/>
            </a:endParaRPr>
          </a:p>
        </p:txBody>
      </p:sp>
      <p:pic>
        <p:nvPicPr>
          <p:cNvPr id="71" name="Picture 70">
            <a:extLst>
              <a:ext uri="{FF2B5EF4-FFF2-40B4-BE49-F238E27FC236}">
                <a16:creationId xmlns:a16="http://schemas.microsoft.com/office/drawing/2014/main" id="{1EFC0A7B-E5CA-48CB-B082-C03CF7D3F457}"/>
              </a:ext>
            </a:extLst>
          </p:cNvPr>
          <p:cNvPicPr>
            <a:picLocks noChangeAspect="1"/>
          </p:cNvPicPr>
          <p:nvPr/>
        </p:nvPicPr>
        <p:blipFill>
          <a:blip r:embed="rId3">
            <a:alphaModFix amt="50000"/>
          </a:blip>
          <a:stretch>
            <a:fillRect/>
          </a:stretch>
        </p:blipFill>
        <p:spPr>
          <a:xfrm>
            <a:off x="10241371" y="6377880"/>
            <a:ext cx="1742288" cy="439496"/>
          </a:xfrm>
          <a:prstGeom prst="rect">
            <a:avLst/>
          </a:prstGeom>
        </p:spPr>
      </p:pic>
    </p:spTree>
    <p:extLst>
      <p:ext uri="{BB962C8B-B14F-4D97-AF65-F5344CB8AC3E}">
        <p14:creationId xmlns:p14="http://schemas.microsoft.com/office/powerpoint/2010/main" val="34014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6873A38-AEF2-4C6E-8655-9E7946F0C82F}"/>
              </a:ext>
            </a:extLst>
          </p:cNvPr>
          <p:cNvSpPr/>
          <p:nvPr/>
        </p:nvSpPr>
        <p:spPr>
          <a:xfrm>
            <a:off x="0" y="-13286"/>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0778A65-0270-4970-9BFD-6C5EBDD791B8}"/>
              </a:ext>
            </a:extLst>
          </p:cNvPr>
          <p:cNvSpPr txBox="1"/>
          <p:nvPr/>
        </p:nvSpPr>
        <p:spPr>
          <a:xfrm>
            <a:off x="140253" y="138419"/>
            <a:ext cx="11872511" cy="461665"/>
          </a:xfrm>
          <a:prstGeom prst="rect">
            <a:avLst/>
          </a:prstGeom>
          <a:noFill/>
        </p:spPr>
        <p:txBody>
          <a:bodyPr wrap="square" rtlCol="0" anchor="t">
            <a:spAutoFit/>
          </a:bodyPr>
          <a:lstStyle/>
          <a:p>
            <a:pPr algn="ctr"/>
            <a:r>
              <a:rPr lang="en-US" sz="2400" b="1" dirty="0">
                <a:solidFill>
                  <a:schemeClr val="bg1"/>
                </a:solidFill>
                <a:latin typeface="Arial" panose="020B0604020202020204" pitchFamily="34" charset="0"/>
                <a:cs typeface="Arial" panose="020B0604020202020204" pitchFamily="34" charset="0"/>
              </a:rPr>
              <a:t>LAC’s  Digital Economy gaps are alarming</a:t>
            </a:r>
          </a:p>
        </p:txBody>
      </p:sp>
      <p:grpSp>
        <p:nvGrpSpPr>
          <p:cNvPr id="43" name="Group 42">
            <a:extLst>
              <a:ext uri="{FF2B5EF4-FFF2-40B4-BE49-F238E27FC236}">
                <a16:creationId xmlns:a16="http://schemas.microsoft.com/office/drawing/2014/main" id="{04090B9F-7D93-4324-96E7-46B6DDBF1835}"/>
              </a:ext>
            </a:extLst>
          </p:cNvPr>
          <p:cNvGrpSpPr/>
          <p:nvPr/>
        </p:nvGrpSpPr>
        <p:grpSpPr>
          <a:xfrm>
            <a:off x="7705900" y="1031733"/>
            <a:ext cx="3780278" cy="5510280"/>
            <a:chOff x="2462732" y="3099065"/>
            <a:chExt cx="2036276" cy="2623640"/>
          </a:xfrm>
          <a:solidFill>
            <a:srgbClr val="6E8FB4"/>
          </a:solidFill>
        </p:grpSpPr>
        <p:sp>
          <p:nvSpPr>
            <p:cNvPr id="45" name="Freeform: Shape 44">
              <a:extLst>
                <a:ext uri="{FF2B5EF4-FFF2-40B4-BE49-F238E27FC236}">
                  <a16:creationId xmlns:a16="http://schemas.microsoft.com/office/drawing/2014/main" id="{DFA6BCAB-66B6-44A8-B673-1E960EE01CEE}"/>
                </a:ext>
              </a:extLst>
            </p:cNvPr>
            <p:cNvSpPr/>
            <p:nvPr/>
          </p:nvSpPr>
          <p:spPr>
            <a:xfrm>
              <a:off x="3128470" y="3626685"/>
              <a:ext cx="58460" cy="38466"/>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48" name="Freeform: Shape 47">
              <a:extLst>
                <a:ext uri="{FF2B5EF4-FFF2-40B4-BE49-F238E27FC236}">
                  <a16:creationId xmlns:a16="http://schemas.microsoft.com/office/drawing/2014/main" id="{D86C8446-DC25-4846-86A9-97AF04A7D821}"/>
                </a:ext>
              </a:extLst>
            </p:cNvPr>
            <p:cNvSpPr/>
            <p:nvPr/>
          </p:nvSpPr>
          <p:spPr>
            <a:xfrm>
              <a:off x="3146944" y="3580629"/>
              <a:ext cx="151995" cy="89753"/>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50" name="Freeform: Shape 49">
              <a:extLst>
                <a:ext uri="{FF2B5EF4-FFF2-40B4-BE49-F238E27FC236}">
                  <a16:creationId xmlns:a16="http://schemas.microsoft.com/office/drawing/2014/main" id="{932FE87D-C21B-4B62-A1FE-8A9380C11FDD}"/>
                </a:ext>
              </a:extLst>
            </p:cNvPr>
            <p:cNvSpPr/>
            <p:nvPr/>
          </p:nvSpPr>
          <p:spPr>
            <a:xfrm>
              <a:off x="2462732" y="3099065"/>
              <a:ext cx="748283" cy="512875"/>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51" name="Freeform: Shape 50">
              <a:extLst>
                <a:ext uri="{FF2B5EF4-FFF2-40B4-BE49-F238E27FC236}">
                  <a16:creationId xmlns:a16="http://schemas.microsoft.com/office/drawing/2014/main" id="{99CFFD1A-1DA7-4F7A-BF1B-5B6751B2F683}"/>
                </a:ext>
              </a:extLst>
            </p:cNvPr>
            <p:cNvSpPr/>
            <p:nvPr/>
          </p:nvSpPr>
          <p:spPr>
            <a:xfrm>
              <a:off x="3066503" y="3531291"/>
              <a:ext cx="105227" cy="115397"/>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53" name="Freeform: Shape 52">
              <a:extLst>
                <a:ext uri="{FF2B5EF4-FFF2-40B4-BE49-F238E27FC236}">
                  <a16:creationId xmlns:a16="http://schemas.microsoft.com/office/drawing/2014/main" id="{AF7259E2-EA9A-46FF-9731-DCDB1483BFB2}"/>
                </a:ext>
              </a:extLst>
            </p:cNvPr>
            <p:cNvSpPr/>
            <p:nvPr/>
          </p:nvSpPr>
          <p:spPr>
            <a:xfrm>
              <a:off x="3149165" y="3514610"/>
              <a:ext cx="35076" cy="64109"/>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54" name="Freeform: Shape 53">
              <a:extLst>
                <a:ext uri="{FF2B5EF4-FFF2-40B4-BE49-F238E27FC236}">
                  <a16:creationId xmlns:a16="http://schemas.microsoft.com/office/drawing/2014/main" id="{0EB423E4-B31C-4C8A-A34D-4BF182824997}"/>
                </a:ext>
              </a:extLst>
            </p:cNvPr>
            <p:cNvSpPr/>
            <p:nvPr/>
          </p:nvSpPr>
          <p:spPr>
            <a:xfrm>
              <a:off x="3512943" y="3466988"/>
              <a:ext cx="70152" cy="64109"/>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58" name="Freeform: Shape 57">
              <a:extLst>
                <a:ext uri="{FF2B5EF4-FFF2-40B4-BE49-F238E27FC236}">
                  <a16:creationId xmlns:a16="http://schemas.microsoft.com/office/drawing/2014/main" id="{86754B27-6604-49AA-AD34-6C1D1958A0EF}"/>
                </a:ext>
              </a:extLst>
            </p:cNvPr>
            <p:cNvSpPr/>
            <p:nvPr/>
          </p:nvSpPr>
          <p:spPr>
            <a:xfrm>
              <a:off x="3578961" y="3476541"/>
              <a:ext cx="81844" cy="51287"/>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64" name="Freeform: Shape 63">
              <a:extLst>
                <a:ext uri="{FF2B5EF4-FFF2-40B4-BE49-F238E27FC236}">
                  <a16:creationId xmlns:a16="http://schemas.microsoft.com/office/drawing/2014/main" id="{AF4B8CD4-DD99-456D-9062-679DBB202222}"/>
                </a:ext>
              </a:extLst>
            </p:cNvPr>
            <p:cNvSpPr/>
            <p:nvPr/>
          </p:nvSpPr>
          <p:spPr>
            <a:xfrm>
              <a:off x="3193471" y="3610129"/>
              <a:ext cx="105227" cy="115397"/>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65" name="Freeform: Shape 64">
              <a:extLst>
                <a:ext uri="{FF2B5EF4-FFF2-40B4-BE49-F238E27FC236}">
                  <a16:creationId xmlns:a16="http://schemas.microsoft.com/office/drawing/2014/main" id="{31EE9376-8575-43F0-BEF0-EFF1CAD11AEC}"/>
                </a:ext>
              </a:extLst>
            </p:cNvPr>
            <p:cNvSpPr/>
            <p:nvPr/>
          </p:nvSpPr>
          <p:spPr>
            <a:xfrm>
              <a:off x="3528578" y="3880939"/>
              <a:ext cx="970430" cy="1089859"/>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66" name="Freeform: Shape 65">
              <a:extLst>
                <a:ext uri="{FF2B5EF4-FFF2-40B4-BE49-F238E27FC236}">
                  <a16:creationId xmlns:a16="http://schemas.microsoft.com/office/drawing/2014/main" id="{839F8AFA-2A5A-4B7A-88F3-6171F0A6093E}"/>
                </a:ext>
              </a:extLst>
            </p:cNvPr>
            <p:cNvSpPr/>
            <p:nvPr/>
          </p:nvSpPr>
          <p:spPr>
            <a:xfrm>
              <a:off x="3911671" y="4869350"/>
              <a:ext cx="116919" cy="141041"/>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67" name="Freeform: Shape 66">
              <a:extLst>
                <a:ext uri="{FF2B5EF4-FFF2-40B4-BE49-F238E27FC236}">
                  <a16:creationId xmlns:a16="http://schemas.microsoft.com/office/drawing/2014/main" id="{9BE64A3F-54F4-4CA9-999A-C051E5D52160}"/>
                </a:ext>
              </a:extLst>
            </p:cNvPr>
            <p:cNvSpPr/>
            <p:nvPr/>
          </p:nvSpPr>
          <p:spPr>
            <a:xfrm>
              <a:off x="3534820" y="4628814"/>
              <a:ext cx="491061" cy="106421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68" name="Freeform: Shape 67">
              <a:extLst>
                <a:ext uri="{FF2B5EF4-FFF2-40B4-BE49-F238E27FC236}">
                  <a16:creationId xmlns:a16="http://schemas.microsoft.com/office/drawing/2014/main" id="{30BEBD76-A244-4DC5-8ABA-8527423567F8}"/>
                </a:ext>
              </a:extLst>
            </p:cNvPr>
            <p:cNvSpPr/>
            <p:nvPr/>
          </p:nvSpPr>
          <p:spPr>
            <a:xfrm>
              <a:off x="3481764" y="4504627"/>
              <a:ext cx="210455" cy="1218078"/>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0" name="Freeform: Shape 69">
              <a:extLst>
                <a:ext uri="{FF2B5EF4-FFF2-40B4-BE49-F238E27FC236}">
                  <a16:creationId xmlns:a16="http://schemas.microsoft.com/office/drawing/2014/main" id="{AAD92DF4-5271-4675-B674-DC285E5848A3}"/>
                </a:ext>
              </a:extLst>
            </p:cNvPr>
            <p:cNvSpPr/>
            <p:nvPr/>
          </p:nvSpPr>
          <p:spPr>
            <a:xfrm>
              <a:off x="3800990" y="4555441"/>
              <a:ext cx="210455" cy="230794"/>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1" name="Freeform: Shape 70">
              <a:extLst>
                <a:ext uri="{FF2B5EF4-FFF2-40B4-BE49-F238E27FC236}">
                  <a16:creationId xmlns:a16="http://schemas.microsoft.com/office/drawing/2014/main" id="{1F387640-9279-4FAB-A50B-84A54B3015D7}"/>
                </a:ext>
              </a:extLst>
            </p:cNvPr>
            <p:cNvSpPr/>
            <p:nvPr/>
          </p:nvSpPr>
          <p:spPr>
            <a:xfrm>
              <a:off x="3230995" y="3719991"/>
              <a:ext cx="81844" cy="76931"/>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2" name="Freeform: Shape 71">
              <a:extLst>
                <a:ext uri="{FF2B5EF4-FFF2-40B4-BE49-F238E27FC236}">
                  <a16:creationId xmlns:a16="http://schemas.microsoft.com/office/drawing/2014/main" id="{AD623881-89D0-4C66-A331-72B1C7F4E1A4}"/>
                </a:ext>
              </a:extLst>
            </p:cNvPr>
            <p:cNvSpPr/>
            <p:nvPr/>
          </p:nvSpPr>
          <p:spPr>
            <a:xfrm>
              <a:off x="3283738" y="3758228"/>
              <a:ext cx="140303" cy="64109"/>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3" name="Freeform: Shape 72">
              <a:extLst>
                <a:ext uri="{FF2B5EF4-FFF2-40B4-BE49-F238E27FC236}">
                  <a16:creationId xmlns:a16="http://schemas.microsoft.com/office/drawing/2014/main" id="{6C583C0A-1AE6-4803-B70D-9667B539B6AC}"/>
                </a:ext>
              </a:extLst>
            </p:cNvPr>
            <p:cNvSpPr/>
            <p:nvPr/>
          </p:nvSpPr>
          <p:spPr>
            <a:xfrm>
              <a:off x="3400658" y="3682128"/>
              <a:ext cx="292298" cy="44876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4" name="Freeform: Shape 73">
              <a:extLst>
                <a:ext uri="{FF2B5EF4-FFF2-40B4-BE49-F238E27FC236}">
                  <a16:creationId xmlns:a16="http://schemas.microsoft.com/office/drawing/2014/main" id="{B888EF61-A8E4-4C95-B188-AF8BBCF6AFBE}"/>
                </a:ext>
              </a:extLst>
            </p:cNvPr>
            <p:cNvSpPr/>
            <p:nvPr/>
          </p:nvSpPr>
          <p:spPr>
            <a:xfrm>
              <a:off x="3634185" y="4290467"/>
              <a:ext cx="292298" cy="371834"/>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5" name="Freeform: Shape 74">
              <a:extLst>
                <a:ext uri="{FF2B5EF4-FFF2-40B4-BE49-F238E27FC236}">
                  <a16:creationId xmlns:a16="http://schemas.microsoft.com/office/drawing/2014/main" id="{DBC5F6AA-3190-4C7C-BD20-DE6BA3B438E2}"/>
                </a:ext>
              </a:extLst>
            </p:cNvPr>
            <p:cNvSpPr/>
            <p:nvPr/>
          </p:nvSpPr>
          <p:spPr>
            <a:xfrm>
              <a:off x="3343364" y="4026562"/>
              <a:ext cx="315682" cy="500053"/>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8" name="Freeform: Shape 77">
              <a:extLst>
                <a:ext uri="{FF2B5EF4-FFF2-40B4-BE49-F238E27FC236}">
                  <a16:creationId xmlns:a16="http://schemas.microsoft.com/office/drawing/2014/main" id="{F7AF722B-1AA7-4CE5-A0FB-AEF38E7296F0}"/>
                </a:ext>
              </a:extLst>
            </p:cNvPr>
            <p:cNvSpPr/>
            <p:nvPr/>
          </p:nvSpPr>
          <p:spPr>
            <a:xfrm>
              <a:off x="3541029" y="3691051"/>
              <a:ext cx="339066" cy="307725"/>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79" name="Freeform: Shape 78">
              <a:extLst>
                <a:ext uri="{FF2B5EF4-FFF2-40B4-BE49-F238E27FC236}">
                  <a16:creationId xmlns:a16="http://schemas.microsoft.com/office/drawing/2014/main" id="{7DF5DFFD-3DF5-4BCB-A7ED-E226518C648B}"/>
                </a:ext>
              </a:extLst>
            </p:cNvPr>
            <p:cNvSpPr/>
            <p:nvPr/>
          </p:nvSpPr>
          <p:spPr>
            <a:xfrm>
              <a:off x="3923850" y="3853678"/>
              <a:ext cx="105227" cy="115397"/>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0" name="Freeform: Shape 79">
              <a:extLst>
                <a:ext uri="{FF2B5EF4-FFF2-40B4-BE49-F238E27FC236}">
                  <a16:creationId xmlns:a16="http://schemas.microsoft.com/office/drawing/2014/main" id="{29B88D84-B59A-4E9B-9560-CB2985C2E8E8}"/>
                </a:ext>
              </a:extLst>
            </p:cNvPr>
            <p:cNvSpPr/>
            <p:nvPr/>
          </p:nvSpPr>
          <p:spPr>
            <a:xfrm>
              <a:off x="3842339" y="3792216"/>
              <a:ext cx="116919" cy="192328"/>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1" name="Freeform: Shape 80">
              <a:extLst>
                <a:ext uri="{FF2B5EF4-FFF2-40B4-BE49-F238E27FC236}">
                  <a16:creationId xmlns:a16="http://schemas.microsoft.com/office/drawing/2014/main" id="{0160C0C5-5D28-4F87-BD0D-8BC4C3FD77B7}"/>
                </a:ext>
              </a:extLst>
            </p:cNvPr>
            <p:cNvSpPr/>
            <p:nvPr/>
          </p:nvSpPr>
          <p:spPr>
            <a:xfrm>
              <a:off x="4011795" y="3864531"/>
              <a:ext cx="70152" cy="102575"/>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2" name="Freeform: Shape 81">
              <a:extLst>
                <a:ext uri="{FF2B5EF4-FFF2-40B4-BE49-F238E27FC236}">
                  <a16:creationId xmlns:a16="http://schemas.microsoft.com/office/drawing/2014/main" id="{A652F2BC-32F8-401A-8FE4-88719AA33CA8}"/>
                </a:ext>
              </a:extLst>
            </p:cNvPr>
            <p:cNvSpPr/>
            <p:nvPr/>
          </p:nvSpPr>
          <p:spPr>
            <a:xfrm>
              <a:off x="3264932" y="3380421"/>
              <a:ext cx="257222" cy="89753"/>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3" name="Freeform: Shape 82">
              <a:extLst>
                <a:ext uri="{FF2B5EF4-FFF2-40B4-BE49-F238E27FC236}">
                  <a16:creationId xmlns:a16="http://schemas.microsoft.com/office/drawing/2014/main" id="{417E5D11-A172-467D-9D41-FAD5D3FEAE27}"/>
                </a:ext>
              </a:extLst>
            </p:cNvPr>
            <p:cNvSpPr/>
            <p:nvPr/>
          </p:nvSpPr>
          <p:spPr>
            <a:xfrm>
              <a:off x="3415633" y="3513460"/>
              <a:ext cx="46768" cy="12822"/>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4" name="Freeform: Shape 83">
              <a:extLst>
                <a:ext uri="{FF2B5EF4-FFF2-40B4-BE49-F238E27FC236}">
                  <a16:creationId xmlns:a16="http://schemas.microsoft.com/office/drawing/2014/main" id="{5CE4802C-B51E-4F61-B2CC-CA646C29B02A}"/>
                </a:ext>
              </a:extLst>
            </p:cNvPr>
            <p:cNvSpPr/>
            <p:nvPr/>
          </p:nvSpPr>
          <p:spPr>
            <a:xfrm>
              <a:off x="3695280" y="3509597"/>
              <a:ext cx="35076" cy="12822"/>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5" name="Freeform: Shape 84">
              <a:extLst>
                <a:ext uri="{FF2B5EF4-FFF2-40B4-BE49-F238E27FC236}">
                  <a16:creationId xmlns:a16="http://schemas.microsoft.com/office/drawing/2014/main" id="{640BE00C-EFC5-4062-BDC5-DA46865925E8}"/>
                </a:ext>
              </a:extLst>
            </p:cNvPr>
            <p:cNvSpPr/>
            <p:nvPr/>
          </p:nvSpPr>
          <p:spPr>
            <a:xfrm>
              <a:off x="3849515" y="5554041"/>
              <a:ext cx="70152" cy="38466"/>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6" name="Freeform: Shape 85">
              <a:extLst>
                <a:ext uri="{FF2B5EF4-FFF2-40B4-BE49-F238E27FC236}">
                  <a16:creationId xmlns:a16="http://schemas.microsoft.com/office/drawing/2014/main" id="{648C7635-BC13-4CB9-A1A4-8768F6F2A0C5}"/>
                </a:ext>
              </a:extLst>
            </p:cNvPr>
            <p:cNvSpPr/>
            <p:nvPr/>
          </p:nvSpPr>
          <p:spPr>
            <a:xfrm>
              <a:off x="3092011" y="3981210"/>
              <a:ext cx="397526" cy="179506"/>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7" name="Freeform: Shape 86">
              <a:extLst>
                <a:ext uri="{FF2B5EF4-FFF2-40B4-BE49-F238E27FC236}">
                  <a16:creationId xmlns:a16="http://schemas.microsoft.com/office/drawing/2014/main" id="{471FB855-F39E-426C-BCE8-1E6881498BFD}"/>
                </a:ext>
              </a:extLst>
            </p:cNvPr>
            <p:cNvSpPr/>
            <p:nvPr/>
          </p:nvSpPr>
          <p:spPr>
            <a:xfrm>
              <a:off x="4421230" y="5660222"/>
              <a:ext cx="46768" cy="38466"/>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8" name="Freeform: Shape 87">
              <a:extLst>
                <a:ext uri="{FF2B5EF4-FFF2-40B4-BE49-F238E27FC236}">
                  <a16:creationId xmlns:a16="http://schemas.microsoft.com/office/drawing/2014/main" id="{11CE6014-0940-4F1A-A8D6-ABB8E646F6C6}"/>
                </a:ext>
              </a:extLst>
            </p:cNvPr>
            <p:cNvSpPr/>
            <p:nvPr/>
          </p:nvSpPr>
          <p:spPr>
            <a:xfrm>
              <a:off x="3418664" y="3320117"/>
              <a:ext cx="11692" cy="38466"/>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sp>
          <p:nvSpPr>
            <p:cNvPr id="89" name="Freeform: Shape 88">
              <a:extLst>
                <a:ext uri="{FF2B5EF4-FFF2-40B4-BE49-F238E27FC236}">
                  <a16:creationId xmlns:a16="http://schemas.microsoft.com/office/drawing/2014/main" id="{2EF265EF-4226-46F3-AD8B-1CB28FD1F6DF}"/>
                </a:ext>
              </a:extLst>
            </p:cNvPr>
            <p:cNvSpPr/>
            <p:nvPr/>
          </p:nvSpPr>
          <p:spPr>
            <a:xfrm>
              <a:off x="3828483" y="3727889"/>
              <a:ext cx="23384" cy="25644"/>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pPr eaLnBrk="0" fontAlgn="base" hangingPunct="0">
                <a:spcBef>
                  <a:spcPct val="0"/>
                </a:spcBef>
                <a:spcAft>
                  <a:spcPct val="0"/>
                </a:spcAft>
              </a:pPr>
              <a:endParaRPr lang="en-ID" sz="1600" b="1">
                <a:solidFill>
                  <a:srgbClr val="002345"/>
                </a:solidFill>
                <a:latin typeface="Trebuchet MS" panose="020B0603020202020204" pitchFamily="34" charset="0"/>
                <a:ea typeface="MS PGothic" panose="020B0600070205080204" pitchFamily="34" charset="-128"/>
              </a:endParaRPr>
            </a:p>
          </p:txBody>
        </p:sp>
      </p:grpSp>
      <p:sp>
        <p:nvSpPr>
          <p:cNvPr id="90" name="Rectangle 89">
            <a:extLst>
              <a:ext uri="{FF2B5EF4-FFF2-40B4-BE49-F238E27FC236}">
                <a16:creationId xmlns:a16="http://schemas.microsoft.com/office/drawing/2014/main" id="{4C62614E-ABCF-4122-9C0B-26C0D8D024DE}"/>
              </a:ext>
            </a:extLst>
          </p:cNvPr>
          <p:cNvSpPr/>
          <p:nvPr/>
        </p:nvSpPr>
        <p:spPr>
          <a:xfrm>
            <a:off x="422850" y="1333483"/>
            <a:ext cx="7152753" cy="5139869"/>
          </a:xfrm>
          <a:prstGeom prst="rect">
            <a:avLst/>
          </a:prstGeom>
        </p:spPr>
        <p:txBody>
          <a:bodyPr wrap="square">
            <a:spAutoFit/>
          </a:bodyPr>
          <a:lstStyle/>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1600" b="1" dirty="0">
                <a:solidFill>
                  <a:srgbClr val="000000"/>
                </a:solidFill>
                <a:ea typeface="MS PGothic"/>
              </a:rPr>
              <a:t>Digital Infrastructure:</a:t>
            </a:r>
            <a:r>
              <a:rPr lang="en-US" sz="1600" dirty="0">
                <a:solidFill>
                  <a:srgbClr val="000000"/>
                </a:solidFill>
                <a:ea typeface="MS PGothic"/>
              </a:rPr>
              <a:t> 46% of fixed broadband access in the region, compared to 57% in Eastern Europe, 87% in Western Europe and 59% in the Asia Pacific region.</a:t>
            </a: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1600" b="1" dirty="0">
                <a:solidFill>
                  <a:srgbClr val="000000"/>
                </a:solidFill>
                <a:ea typeface="MS PGothic"/>
              </a:rPr>
              <a:t>Digital public platforms: </a:t>
            </a:r>
            <a:r>
              <a:rPr lang="en-US" sz="1600" dirty="0">
                <a:solidFill>
                  <a:srgbClr val="000000"/>
                </a:solidFill>
                <a:ea typeface="MS PGothic"/>
              </a:rPr>
              <a:t>Argentina, Brazil, Chile and Uruguay are among the top 50 performers in 2018, performing slightly below the OECD average. Belize, Cuba, Haiti and Nicaragua were among the worst LAC performers.</a:t>
            </a: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1600" b="1" dirty="0">
                <a:solidFill>
                  <a:srgbClr val="000000"/>
                </a:solidFill>
                <a:ea typeface="MS PGothic"/>
              </a:rPr>
              <a:t>Digital financial transactions: </a:t>
            </a:r>
            <a:r>
              <a:rPr lang="en-US" sz="1600" dirty="0">
                <a:solidFill>
                  <a:srgbClr val="000000"/>
                </a:solidFill>
                <a:ea typeface="MS PGothic"/>
              </a:rPr>
              <a:t>In 2019, the LAC region  experienced the lowest growth rate  (+2.5%, Western Africa 14.5%)  in the number of registered mobile money accounts and the lowest growth rate in transactions value (+1.4, Western Africa +34.9%) </a:t>
            </a: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1600" b="1" dirty="0">
                <a:solidFill>
                  <a:srgbClr val="000000"/>
                </a:solidFill>
                <a:ea typeface="MS PGothic"/>
              </a:rPr>
              <a:t>Digital business: </a:t>
            </a:r>
            <a:r>
              <a:rPr lang="en-US" sz="1600" dirty="0">
                <a:solidFill>
                  <a:srgbClr val="000000"/>
                </a:solidFill>
                <a:ea typeface="MS PGothic"/>
              </a:rPr>
              <a:t>Venture capital investments present a positive trend. In 2019 Brazil and Mexico led the region in terms of number of deals and volume transacted (LACVA 2020). However, the region attracts less investment than Asia Pacific. (KPMG 2019)</a:t>
            </a:r>
          </a:p>
          <a:p>
            <a:pPr marL="285750" indent="-285750" eaLnBrk="0" fontAlgn="base" hangingPunct="0">
              <a:spcBef>
                <a:spcPct val="0"/>
              </a:spcBef>
              <a:spcAft>
                <a:spcPts val="1200"/>
              </a:spcAft>
              <a:buClr>
                <a:schemeClr val="tx1">
                  <a:lumMod val="90000"/>
                  <a:lumOff val="10000"/>
                </a:schemeClr>
              </a:buClr>
              <a:buFont typeface="Wingdings" panose="05000000000000000000" pitchFamily="2" charset="2"/>
              <a:buChar char="Ø"/>
            </a:pPr>
            <a:r>
              <a:rPr lang="en-US" sz="1600" b="1" dirty="0">
                <a:solidFill>
                  <a:srgbClr val="000000"/>
                </a:solidFill>
                <a:ea typeface="MS PGothic"/>
              </a:rPr>
              <a:t>Digital skills: </a:t>
            </a:r>
            <a:r>
              <a:rPr lang="en-US" sz="1600" dirty="0">
                <a:solidFill>
                  <a:srgbClr val="000000"/>
                </a:solidFill>
                <a:ea typeface="MS PGothic"/>
              </a:rPr>
              <a:t>The levels of education and training in the region are low in relation to advanced countries. It is estimated that there are more than 450 thousand unfilled jobs in the technology area due to the lack of trained professionals. (IDC 2017).</a:t>
            </a:r>
            <a:endParaRPr lang="en-US" sz="1600" dirty="0">
              <a:solidFill>
                <a:srgbClr val="000000"/>
              </a:solidFill>
              <a:ea typeface="MS PGothic"/>
              <a:cs typeface="Arial"/>
            </a:endParaRPr>
          </a:p>
        </p:txBody>
      </p:sp>
      <p:pic>
        <p:nvPicPr>
          <p:cNvPr id="2" name="Picture 1">
            <a:extLst>
              <a:ext uri="{FF2B5EF4-FFF2-40B4-BE49-F238E27FC236}">
                <a16:creationId xmlns:a16="http://schemas.microsoft.com/office/drawing/2014/main" id="{0A4B40CD-E8B4-4737-8FED-1D25A1E89491}"/>
              </a:ext>
            </a:extLst>
          </p:cNvPr>
          <p:cNvPicPr>
            <a:picLocks noChangeAspect="1"/>
          </p:cNvPicPr>
          <p:nvPr/>
        </p:nvPicPr>
        <p:blipFill>
          <a:blip r:embed="rId3">
            <a:alphaModFix amt="50000"/>
          </a:blip>
          <a:stretch>
            <a:fillRect/>
          </a:stretch>
        </p:blipFill>
        <p:spPr>
          <a:xfrm>
            <a:off x="10241371" y="6377880"/>
            <a:ext cx="1742288" cy="439496"/>
          </a:xfrm>
          <a:prstGeom prst="rect">
            <a:avLst/>
          </a:prstGeom>
        </p:spPr>
      </p:pic>
    </p:spTree>
    <p:extLst>
      <p:ext uri="{BB962C8B-B14F-4D97-AF65-F5344CB8AC3E}">
        <p14:creationId xmlns:p14="http://schemas.microsoft.com/office/powerpoint/2010/main" val="312769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7008235-0979-45CE-850F-945BF8F1D353}"/>
              </a:ext>
            </a:extLst>
          </p:cNvPr>
          <p:cNvSpPr/>
          <p:nvPr/>
        </p:nvSpPr>
        <p:spPr>
          <a:xfrm>
            <a:off x="0" y="-2012"/>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E9DDDB4-76A9-43C2-9769-EF105ECDA652}"/>
              </a:ext>
            </a:extLst>
          </p:cNvPr>
          <p:cNvSpPr txBox="1"/>
          <p:nvPr/>
        </p:nvSpPr>
        <p:spPr>
          <a:xfrm>
            <a:off x="140253" y="231332"/>
            <a:ext cx="11872511" cy="830997"/>
          </a:xfrm>
          <a:prstGeom prst="rect">
            <a:avLst/>
          </a:prstGeom>
          <a:noFill/>
        </p:spPr>
        <p:txBody>
          <a:bodyPr wrap="square" rtlCol="0" anchor="t">
            <a:spAutoFit/>
          </a:bodyPr>
          <a:lstStyle/>
          <a:p>
            <a:pPr algn="ctr"/>
            <a:r>
              <a:rPr lang="en-US" sz="2400" b="1" dirty="0">
                <a:solidFill>
                  <a:schemeClr val="bg1"/>
                </a:solidFill>
                <a:latin typeface="Arial" panose="020B0604020202020204" pitchFamily="34" charset="0"/>
                <a:cs typeface="Arial" panose="020B0604020202020204" pitchFamily="34" charset="0"/>
              </a:rPr>
              <a:t>Digital Infrastructure is the foundation of the Digital Economy…yet LAC has significant gaps in terms of connectivity, usage and affordability</a:t>
            </a:r>
          </a:p>
        </p:txBody>
      </p:sp>
      <p:sp>
        <p:nvSpPr>
          <p:cNvPr id="18" name="TextBox 17">
            <a:extLst>
              <a:ext uri="{FF2B5EF4-FFF2-40B4-BE49-F238E27FC236}">
                <a16:creationId xmlns:a16="http://schemas.microsoft.com/office/drawing/2014/main" id="{4CA837D0-A167-4093-9498-770FA9C4D31E}"/>
              </a:ext>
            </a:extLst>
          </p:cNvPr>
          <p:cNvSpPr txBox="1"/>
          <p:nvPr/>
        </p:nvSpPr>
        <p:spPr>
          <a:xfrm>
            <a:off x="-1" y="954662"/>
            <a:ext cx="6072027" cy="707886"/>
          </a:xfrm>
          <a:prstGeom prst="rect">
            <a:avLst/>
          </a:prstGeom>
          <a:noFill/>
        </p:spPr>
        <p:txBody>
          <a:bodyPr wrap="square" rtlCol="0">
            <a:spAutoFit/>
          </a:bodyPr>
          <a:lstStyle/>
          <a:p>
            <a:pPr algn="ctr"/>
            <a:r>
              <a:rPr lang="en-US" sz="1600" b="1" dirty="0">
                <a:solidFill>
                  <a:srgbClr val="0070A2"/>
                </a:solidFill>
                <a:ea typeface="ＭＳ Ｐゴシック"/>
              </a:rPr>
              <a:t>Unequal and unachieved fixed-broadband agenda, especially in fiber</a:t>
            </a:r>
          </a:p>
          <a:p>
            <a:pPr algn="ctr"/>
            <a:r>
              <a:rPr lang="en-US" sz="1200" dirty="0">
                <a:solidFill>
                  <a:srgbClr val="2CABE0"/>
                </a:solidFill>
                <a:ea typeface="ＭＳ Ｐゴシック"/>
              </a:rPr>
              <a:t>On average less than half of the population (46.7%) in the Region have fixed broadband connectivity and even when they have it is of low quality (9.9% fiber to the home penetration)</a:t>
            </a:r>
          </a:p>
        </p:txBody>
      </p:sp>
      <p:sp>
        <p:nvSpPr>
          <p:cNvPr id="19" name="TextBox 18">
            <a:extLst>
              <a:ext uri="{FF2B5EF4-FFF2-40B4-BE49-F238E27FC236}">
                <a16:creationId xmlns:a16="http://schemas.microsoft.com/office/drawing/2014/main" id="{753404C7-B83D-40D1-AA2C-CD6253FFFA5B}"/>
              </a:ext>
            </a:extLst>
          </p:cNvPr>
          <p:cNvSpPr txBox="1"/>
          <p:nvPr/>
        </p:nvSpPr>
        <p:spPr>
          <a:xfrm>
            <a:off x="6585258" y="974574"/>
            <a:ext cx="5553972" cy="523220"/>
          </a:xfrm>
          <a:prstGeom prst="rect">
            <a:avLst/>
          </a:prstGeom>
          <a:noFill/>
        </p:spPr>
        <p:txBody>
          <a:bodyPr wrap="square" rtlCol="0">
            <a:spAutoFit/>
          </a:bodyPr>
          <a:lstStyle/>
          <a:p>
            <a:pPr algn="ctr"/>
            <a:r>
              <a:rPr lang="en-US" sz="1600" b="1" dirty="0">
                <a:solidFill>
                  <a:srgbClr val="0070A2"/>
                </a:solidFill>
                <a:ea typeface="ＭＳ Ｐゴシック"/>
              </a:rPr>
              <a:t>Advanced mobile broadband is lagging in LAC</a:t>
            </a:r>
          </a:p>
          <a:p>
            <a:pPr algn="ctr"/>
            <a:r>
              <a:rPr lang="en-US" sz="1200" dirty="0">
                <a:solidFill>
                  <a:srgbClr val="00B0F0"/>
                </a:solidFill>
                <a:ea typeface="ＭＳ Ｐゴシック"/>
              </a:rPr>
              <a:t>4G covers 87% of the population with actual usage/penetration much lower (37%)</a:t>
            </a:r>
          </a:p>
        </p:txBody>
      </p:sp>
      <p:sp>
        <p:nvSpPr>
          <p:cNvPr id="21" name="TextBox 20">
            <a:extLst>
              <a:ext uri="{FF2B5EF4-FFF2-40B4-BE49-F238E27FC236}">
                <a16:creationId xmlns:a16="http://schemas.microsoft.com/office/drawing/2014/main" id="{52E9FAE3-9F33-4D52-842D-384956C15331}"/>
              </a:ext>
            </a:extLst>
          </p:cNvPr>
          <p:cNvSpPr txBox="1"/>
          <p:nvPr/>
        </p:nvSpPr>
        <p:spPr>
          <a:xfrm>
            <a:off x="6370983" y="3727421"/>
            <a:ext cx="5821017" cy="892552"/>
          </a:xfrm>
          <a:prstGeom prst="rect">
            <a:avLst/>
          </a:prstGeom>
          <a:noFill/>
        </p:spPr>
        <p:txBody>
          <a:bodyPr wrap="square" rtlCol="0">
            <a:spAutoFit/>
          </a:bodyPr>
          <a:lstStyle/>
          <a:p>
            <a:pPr algn="ctr"/>
            <a:r>
              <a:rPr lang="en-US" sz="1600" b="1" dirty="0">
                <a:solidFill>
                  <a:srgbClr val="0070A2"/>
                </a:solidFill>
                <a:ea typeface="ＭＳ Ｐゴシック"/>
              </a:rPr>
              <a:t>Affordability remains a major barrier to Internet access and usage </a:t>
            </a:r>
          </a:p>
          <a:p>
            <a:pPr algn="ctr"/>
            <a:r>
              <a:rPr lang="en-US" sz="1200" dirty="0">
                <a:solidFill>
                  <a:srgbClr val="2CABE0"/>
                </a:solidFill>
                <a:ea typeface="ＭＳ Ｐゴシック"/>
              </a:rPr>
              <a:t>In developing countries, the cost of Internet access is often above 2% of GNI per capita for 1GB of mobile data. Device affordability is also major bottleneck. </a:t>
            </a:r>
          </a:p>
          <a:p>
            <a:pPr algn="ctr"/>
            <a:r>
              <a:rPr lang="en-US" sz="1200" dirty="0">
                <a:solidFill>
                  <a:srgbClr val="2CABE0"/>
                </a:solidFill>
                <a:ea typeface="ＭＳ Ｐゴシック"/>
              </a:rPr>
              <a:t>.</a:t>
            </a:r>
          </a:p>
        </p:txBody>
      </p:sp>
      <p:cxnSp>
        <p:nvCxnSpPr>
          <p:cNvPr id="72" name="Straight Connector 71">
            <a:extLst>
              <a:ext uri="{FF2B5EF4-FFF2-40B4-BE49-F238E27FC236}">
                <a16:creationId xmlns:a16="http://schemas.microsoft.com/office/drawing/2014/main" id="{5386A155-D1B9-4F18-A8DF-4975C760EBE5}"/>
              </a:ext>
            </a:extLst>
          </p:cNvPr>
          <p:cNvCxnSpPr/>
          <p:nvPr/>
        </p:nvCxnSpPr>
        <p:spPr>
          <a:xfrm>
            <a:off x="6096000" y="1146023"/>
            <a:ext cx="76200" cy="5304114"/>
          </a:xfrm>
          <a:prstGeom prst="line">
            <a:avLst/>
          </a:prstGeom>
          <a:noFill/>
          <a:ln w="9525" cap="flat" cmpd="sng" algn="ctr">
            <a:solidFill>
              <a:srgbClr val="808080">
                <a:lumMod val="20000"/>
                <a:lumOff val="80000"/>
              </a:srgbClr>
            </a:solidFill>
            <a:prstDash val="dash"/>
          </a:ln>
          <a:effectLst/>
        </p:spPr>
      </p:cxnSp>
      <p:pic>
        <p:nvPicPr>
          <p:cNvPr id="2" name="Picture 1">
            <a:extLst>
              <a:ext uri="{FF2B5EF4-FFF2-40B4-BE49-F238E27FC236}">
                <a16:creationId xmlns:a16="http://schemas.microsoft.com/office/drawing/2014/main" id="{DD81C2A5-CC7B-4D76-93F2-35F7B8AE4D2F}"/>
              </a:ext>
            </a:extLst>
          </p:cNvPr>
          <p:cNvPicPr>
            <a:picLocks noChangeAspect="1"/>
          </p:cNvPicPr>
          <p:nvPr/>
        </p:nvPicPr>
        <p:blipFill>
          <a:blip r:embed="rId3"/>
          <a:stretch>
            <a:fillRect/>
          </a:stretch>
        </p:blipFill>
        <p:spPr>
          <a:xfrm>
            <a:off x="6172200" y="4359628"/>
            <a:ext cx="5902620" cy="2428417"/>
          </a:xfrm>
          <a:prstGeom prst="rect">
            <a:avLst/>
          </a:prstGeom>
        </p:spPr>
      </p:pic>
      <p:sp>
        <p:nvSpPr>
          <p:cNvPr id="88" name="TextBox 87">
            <a:extLst>
              <a:ext uri="{FF2B5EF4-FFF2-40B4-BE49-F238E27FC236}">
                <a16:creationId xmlns:a16="http://schemas.microsoft.com/office/drawing/2014/main" id="{41511CB6-24B6-4B7F-BB8A-D38DE65FF1E3}"/>
              </a:ext>
            </a:extLst>
          </p:cNvPr>
          <p:cNvSpPr txBox="1"/>
          <p:nvPr/>
        </p:nvSpPr>
        <p:spPr>
          <a:xfrm>
            <a:off x="6745009" y="6665010"/>
            <a:ext cx="1371184" cy="246221"/>
          </a:xfrm>
          <a:prstGeom prst="rect">
            <a:avLst/>
          </a:prstGeom>
          <a:noFill/>
        </p:spPr>
        <p:txBody>
          <a:bodyPr wrap="square" rtlCol="0">
            <a:spAutoFit/>
          </a:bodyPr>
          <a:lstStyle/>
          <a:p>
            <a:pPr fontAlgn="base">
              <a:spcBef>
                <a:spcPct val="0"/>
              </a:spcBef>
              <a:spcAft>
                <a:spcPct val="0"/>
              </a:spcAft>
              <a:defRPr/>
            </a:pPr>
            <a:r>
              <a:rPr lang="en-US" sz="1000" dirty="0">
                <a:ea typeface="ＭＳ Ｐゴシック"/>
              </a:rPr>
              <a:t>Sources: A4AI,  2019</a:t>
            </a:r>
          </a:p>
        </p:txBody>
      </p:sp>
      <p:graphicFrame>
        <p:nvGraphicFramePr>
          <p:cNvPr id="49" name="Chart 48">
            <a:extLst>
              <a:ext uri="{FF2B5EF4-FFF2-40B4-BE49-F238E27FC236}">
                <a16:creationId xmlns:a16="http://schemas.microsoft.com/office/drawing/2014/main" id="{3BED78C6-D906-4AA4-B878-C118180DFAC2}"/>
              </a:ext>
            </a:extLst>
          </p:cNvPr>
          <p:cNvGraphicFramePr>
            <a:graphicFrameLocks/>
          </p:cNvGraphicFramePr>
          <p:nvPr>
            <p:extLst>
              <p:ext uri="{D42A27DB-BD31-4B8C-83A1-F6EECF244321}">
                <p14:modId xmlns:p14="http://schemas.microsoft.com/office/powerpoint/2010/main" val="1427786505"/>
              </p:ext>
            </p:extLst>
          </p:nvPr>
        </p:nvGraphicFramePr>
        <p:xfrm>
          <a:off x="272954" y="1589048"/>
          <a:ext cx="5180662" cy="2253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49">
            <a:extLst>
              <a:ext uri="{FF2B5EF4-FFF2-40B4-BE49-F238E27FC236}">
                <a16:creationId xmlns:a16="http://schemas.microsoft.com/office/drawing/2014/main" id="{EB8AB006-7AB1-4619-A5ED-60209D2E645B}"/>
              </a:ext>
            </a:extLst>
          </p:cNvPr>
          <p:cNvGraphicFramePr>
            <a:graphicFrameLocks/>
          </p:cNvGraphicFramePr>
          <p:nvPr>
            <p:extLst>
              <p:ext uri="{D42A27DB-BD31-4B8C-83A1-F6EECF244321}">
                <p14:modId xmlns:p14="http://schemas.microsoft.com/office/powerpoint/2010/main" val="741502656"/>
              </p:ext>
            </p:extLst>
          </p:nvPr>
        </p:nvGraphicFramePr>
        <p:xfrm>
          <a:off x="6714410" y="1433804"/>
          <a:ext cx="5184615" cy="23746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7FCAEF89-41C2-46D7-AD86-DAA225A6D753}"/>
              </a:ext>
            </a:extLst>
          </p:cNvPr>
          <p:cNvGraphicFramePr>
            <a:graphicFrameLocks/>
          </p:cNvGraphicFramePr>
          <p:nvPr>
            <p:extLst>
              <p:ext uri="{D42A27DB-BD31-4B8C-83A1-F6EECF244321}">
                <p14:modId xmlns:p14="http://schemas.microsoft.com/office/powerpoint/2010/main" val="556704964"/>
              </p:ext>
            </p:extLst>
          </p:nvPr>
        </p:nvGraphicFramePr>
        <p:xfrm>
          <a:off x="1166069" y="4558149"/>
          <a:ext cx="4054113" cy="236675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C7E25E93-2926-49D5-9CE3-24E526B6E177}"/>
              </a:ext>
            </a:extLst>
          </p:cNvPr>
          <p:cNvSpPr txBox="1"/>
          <p:nvPr/>
        </p:nvSpPr>
        <p:spPr>
          <a:xfrm>
            <a:off x="152399" y="3734512"/>
            <a:ext cx="6072027" cy="523220"/>
          </a:xfrm>
          <a:prstGeom prst="rect">
            <a:avLst/>
          </a:prstGeom>
          <a:noFill/>
        </p:spPr>
        <p:txBody>
          <a:bodyPr wrap="square" rtlCol="0">
            <a:spAutoFit/>
          </a:bodyPr>
          <a:lstStyle/>
          <a:p>
            <a:pPr algn="ctr"/>
            <a:r>
              <a:rPr lang="en-US" sz="1600" b="1" dirty="0">
                <a:solidFill>
                  <a:srgbClr val="0070A2"/>
                </a:solidFill>
                <a:ea typeface="ＭＳ Ｐゴシック"/>
              </a:rPr>
              <a:t>Rural vs. urban digital divide varies significantly across LAC countries</a:t>
            </a:r>
          </a:p>
          <a:p>
            <a:pPr algn="ctr"/>
            <a:r>
              <a:rPr lang="en-US" sz="1200" dirty="0">
                <a:solidFill>
                  <a:srgbClr val="2CABE0"/>
                </a:solidFill>
                <a:ea typeface="ＭＳ Ｐゴシック"/>
              </a:rPr>
              <a:t>Rural areas are overrepresented in coverage and usage gaps</a:t>
            </a:r>
          </a:p>
        </p:txBody>
      </p:sp>
      <p:pic>
        <p:nvPicPr>
          <p:cNvPr id="14" name="Picture 13">
            <a:extLst>
              <a:ext uri="{FF2B5EF4-FFF2-40B4-BE49-F238E27FC236}">
                <a16:creationId xmlns:a16="http://schemas.microsoft.com/office/drawing/2014/main" id="{A293EDA0-2E23-4AD3-AFB9-95948184EC47}"/>
              </a:ext>
            </a:extLst>
          </p:cNvPr>
          <p:cNvPicPr>
            <a:picLocks noChangeAspect="1"/>
          </p:cNvPicPr>
          <p:nvPr/>
        </p:nvPicPr>
        <p:blipFill>
          <a:blip r:embed="rId7">
            <a:alphaModFix amt="50000"/>
          </a:blip>
          <a:stretch>
            <a:fillRect/>
          </a:stretch>
        </p:blipFill>
        <p:spPr>
          <a:xfrm>
            <a:off x="109511" y="6362897"/>
            <a:ext cx="1475510" cy="409412"/>
          </a:xfrm>
          <a:prstGeom prst="rect">
            <a:avLst/>
          </a:prstGeom>
          <a:effectLst>
            <a:reflection endPos="65000" dist="50800" dir="5400000" sy="-100000" algn="bl" rotWithShape="0"/>
          </a:effectLst>
        </p:spPr>
      </p:pic>
    </p:spTree>
    <p:extLst>
      <p:ext uri="{BB962C8B-B14F-4D97-AF65-F5344CB8AC3E}">
        <p14:creationId xmlns:p14="http://schemas.microsoft.com/office/powerpoint/2010/main" val="132048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8647E7-2985-43E8-B5AC-FF2F0A4E201B}"/>
              </a:ext>
            </a:extLst>
          </p:cNvPr>
          <p:cNvPicPr>
            <a:picLocks noChangeAspect="1"/>
          </p:cNvPicPr>
          <p:nvPr/>
        </p:nvPicPr>
        <p:blipFill>
          <a:blip r:embed="rId3"/>
          <a:stretch>
            <a:fillRect/>
          </a:stretch>
        </p:blipFill>
        <p:spPr>
          <a:xfrm>
            <a:off x="-43236" y="1133395"/>
            <a:ext cx="5889246" cy="5285690"/>
          </a:xfrm>
          <a:prstGeom prst="rect">
            <a:avLst/>
          </a:prstGeom>
        </p:spPr>
      </p:pic>
      <p:sp>
        <p:nvSpPr>
          <p:cNvPr id="43" name="Rectangle 42">
            <a:extLst>
              <a:ext uri="{FF2B5EF4-FFF2-40B4-BE49-F238E27FC236}">
                <a16:creationId xmlns:a16="http://schemas.microsoft.com/office/drawing/2014/main" id="{37008235-0979-45CE-850F-945BF8F1D353}"/>
              </a:ext>
            </a:extLst>
          </p:cNvPr>
          <p:cNvSpPr/>
          <p:nvPr/>
        </p:nvSpPr>
        <p:spPr>
          <a:xfrm>
            <a:off x="0" y="-2012"/>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E9DDDB4-76A9-43C2-9769-EF105ECDA652}"/>
              </a:ext>
            </a:extLst>
          </p:cNvPr>
          <p:cNvSpPr txBox="1"/>
          <p:nvPr/>
        </p:nvSpPr>
        <p:spPr>
          <a:xfrm>
            <a:off x="140253" y="231332"/>
            <a:ext cx="11872511" cy="800219"/>
          </a:xfrm>
          <a:prstGeom prst="rect">
            <a:avLst/>
          </a:prstGeom>
          <a:noFill/>
        </p:spPr>
        <p:txBody>
          <a:bodyPr wrap="square" rtlCol="0" anchor="t">
            <a:spAutoFit/>
          </a:bodyPr>
          <a:lstStyle/>
          <a:p>
            <a:pPr algn="ctr"/>
            <a:r>
              <a:rPr lang="en-US" sz="2200" b="1" dirty="0">
                <a:solidFill>
                  <a:schemeClr val="bg1"/>
                </a:solidFill>
                <a:latin typeface="Arial" panose="020B0604020202020204" pitchFamily="34" charset="0"/>
                <a:cs typeface="Arial" panose="020B0604020202020204" pitchFamily="34" charset="0"/>
              </a:rPr>
              <a:t>MX and CA have not fully migrated to 4G; 5G remains a long shot - greatly limiting the ability for rich media content and applications (e.g. e-learning, e-health</a:t>
            </a:r>
            <a:r>
              <a:rPr lang="en-US" sz="2400" b="1" dirty="0">
                <a:solidFill>
                  <a:schemeClr val="bg1"/>
                </a:solidFill>
                <a:latin typeface="Arial" panose="020B0604020202020204" pitchFamily="34" charset="0"/>
                <a:cs typeface="Arial" panose="020B0604020202020204" pitchFamily="34" charset="0"/>
              </a:rPr>
              <a:t>) </a:t>
            </a:r>
          </a:p>
        </p:txBody>
      </p:sp>
      <mc:AlternateContent xmlns:mc="http://schemas.openxmlformats.org/markup-compatibility/2006" xmlns:cx4="http://schemas.microsoft.com/office/drawing/2016/5/10/chartex">
        <mc:Choice Requires="cx4">
          <p:graphicFrame>
            <p:nvGraphicFramePr>
              <p:cNvPr id="19" name="Chart 18">
                <a:extLst>
                  <a:ext uri="{FF2B5EF4-FFF2-40B4-BE49-F238E27FC236}">
                    <a16:creationId xmlns:a16="http://schemas.microsoft.com/office/drawing/2014/main" id="{37CE427C-4604-4504-ABE7-7D13085437E2}"/>
                  </a:ext>
                </a:extLst>
              </p:cNvPr>
              <p:cNvGraphicFramePr/>
              <p:nvPr>
                <p:extLst>
                  <p:ext uri="{D42A27DB-BD31-4B8C-83A1-F6EECF244321}">
                    <p14:modId xmlns:p14="http://schemas.microsoft.com/office/powerpoint/2010/main" val="3381473707"/>
                  </p:ext>
                </p:extLst>
              </p:nvPr>
            </p:nvGraphicFramePr>
            <p:xfrm>
              <a:off x="5846248" y="1604239"/>
              <a:ext cx="8191797" cy="457210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9" name="Chart 18">
                <a:extLst>
                  <a:ext uri="{FF2B5EF4-FFF2-40B4-BE49-F238E27FC236}">
                    <a16:creationId xmlns:a16="http://schemas.microsoft.com/office/drawing/2014/main" id="{37CE427C-4604-4504-ABE7-7D13085437E2}"/>
                  </a:ext>
                </a:extLst>
              </p:cNvPr>
              <p:cNvPicPr>
                <a:picLocks noGrp="1" noRot="1" noChangeAspect="1" noMove="1" noResize="1" noEditPoints="1" noAdjustHandles="1" noChangeArrowheads="1" noChangeShapeType="1"/>
              </p:cNvPicPr>
              <p:nvPr/>
            </p:nvPicPr>
            <p:blipFill>
              <a:blip r:embed="rId5"/>
              <a:stretch>
                <a:fillRect/>
              </a:stretch>
            </p:blipFill>
            <p:spPr>
              <a:xfrm>
                <a:off x="5846248" y="1604239"/>
                <a:ext cx="8191797" cy="4572109"/>
              </a:xfrm>
              <a:prstGeom prst="rect">
                <a:avLst/>
              </a:prstGeom>
            </p:spPr>
          </p:pic>
        </mc:Fallback>
      </mc:AlternateContent>
      <p:pic>
        <p:nvPicPr>
          <p:cNvPr id="20" name="Graphic 19" descr="Star">
            <a:extLst>
              <a:ext uri="{FF2B5EF4-FFF2-40B4-BE49-F238E27FC236}">
                <a16:creationId xmlns:a16="http://schemas.microsoft.com/office/drawing/2014/main" id="{92B6D808-2231-4524-B7BD-A5437A3822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0837" y="1861039"/>
            <a:ext cx="182880" cy="182880"/>
          </a:xfrm>
          <a:prstGeom prst="rect">
            <a:avLst/>
          </a:prstGeom>
        </p:spPr>
      </p:pic>
      <p:sp>
        <p:nvSpPr>
          <p:cNvPr id="6" name="TextBox 5">
            <a:extLst>
              <a:ext uri="{FF2B5EF4-FFF2-40B4-BE49-F238E27FC236}">
                <a16:creationId xmlns:a16="http://schemas.microsoft.com/office/drawing/2014/main" id="{6DC6C764-AAE3-43DB-8A7D-8CAD0C999B39}"/>
              </a:ext>
            </a:extLst>
          </p:cNvPr>
          <p:cNvSpPr txBox="1"/>
          <p:nvPr/>
        </p:nvSpPr>
        <p:spPr>
          <a:xfrm>
            <a:off x="1608209" y="6153321"/>
            <a:ext cx="1500732" cy="461665"/>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5G Commercial</a:t>
            </a:r>
          </a:p>
          <a:p>
            <a:r>
              <a:rPr lang="en-US" sz="1000" dirty="0">
                <a:latin typeface="Arial" panose="020B0604020202020204" pitchFamily="34" charset="0"/>
                <a:cs typeface="Arial" panose="020B0604020202020204" pitchFamily="34" charset="0"/>
              </a:rPr>
              <a:t>(GSMA 2021) </a:t>
            </a:r>
          </a:p>
        </p:txBody>
      </p:sp>
      <p:grpSp>
        <p:nvGrpSpPr>
          <p:cNvPr id="22" name="Group 21">
            <a:extLst>
              <a:ext uri="{FF2B5EF4-FFF2-40B4-BE49-F238E27FC236}">
                <a16:creationId xmlns:a16="http://schemas.microsoft.com/office/drawing/2014/main" id="{8C8BDDA1-0604-489E-BEB5-10F40D6C4D4D}"/>
              </a:ext>
            </a:extLst>
          </p:cNvPr>
          <p:cNvGrpSpPr/>
          <p:nvPr/>
        </p:nvGrpSpPr>
        <p:grpSpPr>
          <a:xfrm>
            <a:off x="3545640" y="3169053"/>
            <a:ext cx="5876154" cy="2528303"/>
            <a:chOff x="5733254" y="3342668"/>
            <a:chExt cx="5876154" cy="2528303"/>
          </a:xfrm>
        </p:grpSpPr>
        <p:pic>
          <p:nvPicPr>
            <p:cNvPr id="23" name="Picture 22">
              <a:extLst>
                <a:ext uri="{FF2B5EF4-FFF2-40B4-BE49-F238E27FC236}">
                  <a16:creationId xmlns:a16="http://schemas.microsoft.com/office/drawing/2014/main" id="{F38B988A-9D50-4F75-8E22-6D1C5245B9B5}"/>
                </a:ext>
              </a:extLst>
            </p:cNvPr>
            <p:cNvPicPr>
              <a:picLocks noChangeAspect="1"/>
            </p:cNvPicPr>
            <p:nvPr/>
          </p:nvPicPr>
          <p:blipFill>
            <a:blip r:embed="rId8"/>
            <a:stretch>
              <a:fillRect/>
            </a:stretch>
          </p:blipFill>
          <p:spPr>
            <a:xfrm>
              <a:off x="5733254" y="3342668"/>
              <a:ext cx="5447892" cy="2528303"/>
            </a:xfrm>
            <a:prstGeom prst="rect">
              <a:avLst/>
            </a:prstGeom>
          </p:spPr>
        </p:pic>
        <p:sp>
          <p:nvSpPr>
            <p:cNvPr id="24" name="TextBox 23">
              <a:extLst>
                <a:ext uri="{FF2B5EF4-FFF2-40B4-BE49-F238E27FC236}">
                  <a16:creationId xmlns:a16="http://schemas.microsoft.com/office/drawing/2014/main" id="{D27BC2BC-13EB-439E-B1B7-5EA0E5426165}"/>
                </a:ext>
              </a:extLst>
            </p:cNvPr>
            <p:cNvSpPr txBox="1"/>
            <p:nvPr/>
          </p:nvSpPr>
          <p:spPr>
            <a:xfrm>
              <a:off x="10741303" y="4907663"/>
              <a:ext cx="868105" cy="261610"/>
            </a:xfrm>
            <a:prstGeom prst="rect">
              <a:avLst/>
            </a:prstGeom>
            <a:solidFill>
              <a:srgbClr val="69D8E1"/>
            </a:solidFill>
          </p:spPr>
          <p:txBody>
            <a:bodyPr wrap="square" rtlCol="0">
              <a:spAutoFit/>
            </a:bodyPr>
            <a:lstStyle/>
            <a:p>
              <a:r>
                <a:rPr lang="en-US" sz="1100" b="1" dirty="0">
                  <a:solidFill>
                    <a:schemeClr val="bg1"/>
                  </a:solidFill>
                  <a:latin typeface="Arial" panose="020B0604020202020204" pitchFamily="34" charset="0"/>
                  <a:cs typeface="Arial" panose="020B0604020202020204" pitchFamily="34" charset="0"/>
                </a:rPr>
                <a:t>1.0 +Gbps</a:t>
              </a:r>
            </a:p>
          </p:txBody>
        </p:sp>
      </p:grpSp>
      <p:sp>
        <p:nvSpPr>
          <p:cNvPr id="25" name="TextBox 24">
            <a:extLst>
              <a:ext uri="{FF2B5EF4-FFF2-40B4-BE49-F238E27FC236}">
                <a16:creationId xmlns:a16="http://schemas.microsoft.com/office/drawing/2014/main" id="{5D37DE4A-0177-4866-941A-967509BD2C74}"/>
              </a:ext>
            </a:extLst>
          </p:cNvPr>
          <p:cNvSpPr txBox="1"/>
          <p:nvPr/>
        </p:nvSpPr>
        <p:spPr>
          <a:xfrm>
            <a:off x="8770882" y="6153322"/>
            <a:ext cx="3337773" cy="461665"/>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69% average smart phone ownership</a:t>
            </a:r>
          </a:p>
          <a:p>
            <a:r>
              <a:rPr lang="en-US" sz="1000" dirty="0">
                <a:latin typeface="Arial" panose="020B0604020202020204" pitchFamily="34" charset="0"/>
                <a:cs typeface="Arial" panose="020B0604020202020204" pitchFamily="34" charset="0"/>
              </a:rPr>
              <a:t>(GSMA 2020)</a:t>
            </a:r>
          </a:p>
        </p:txBody>
      </p:sp>
      <p:pic>
        <p:nvPicPr>
          <p:cNvPr id="21" name="Graphic 20" descr="Star">
            <a:extLst>
              <a:ext uri="{FF2B5EF4-FFF2-40B4-BE49-F238E27FC236}">
                <a16:creationId xmlns:a16="http://schemas.microsoft.com/office/drawing/2014/main" id="{C3B509F4-8FFD-479D-A657-62086C66B7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8507" y="3303087"/>
            <a:ext cx="182880" cy="182880"/>
          </a:xfrm>
          <a:prstGeom prst="rect">
            <a:avLst/>
          </a:prstGeom>
        </p:spPr>
      </p:pic>
      <p:pic>
        <p:nvPicPr>
          <p:cNvPr id="26" name="Graphic 25" descr="Star">
            <a:extLst>
              <a:ext uri="{FF2B5EF4-FFF2-40B4-BE49-F238E27FC236}">
                <a16:creationId xmlns:a16="http://schemas.microsoft.com/office/drawing/2014/main" id="{14C91E19-CFC2-4BBB-BF10-333CA2A6B0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5276" y="1861039"/>
            <a:ext cx="182880" cy="182880"/>
          </a:xfrm>
          <a:prstGeom prst="rect">
            <a:avLst/>
          </a:prstGeom>
        </p:spPr>
      </p:pic>
      <p:pic>
        <p:nvPicPr>
          <p:cNvPr id="27" name="Graphic 26" descr="Star">
            <a:extLst>
              <a:ext uri="{FF2B5EF4-FFF2-40B4-BE49-F238E27FC236}">
                <a16:creationId xmlns:a16="http://schemas.microsoft.com/office/drawing/2014/main" id="{E1B540DC-59F6-4035-9994-2C4E54AB03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5091" y="6201273"/>
            <a:ext cx="182880" cy="182880"/>
          </a:xfrm>
          <a:prstGeom prst="rect">
            <a:avLst/>
          </a:prstGeom>
        </p:spPr>
      </p:pic>
      <p:pic>
        <p:nvPicPr>
          <p:cNvPr id="15" name="Picture 14">
            <a:extLst>
              <a:ext uri="{FF2B5EF4-FFF2-40B4-BE49-F238E27FC236}">
                <a16:creationId xmlns:a16="http://schemas.microsoft.com/office/drawing/2014/main" id="{EB167E44-D6DC-4AA0-AE14-BA57A0AF8997}"/>
              </a:ext>
            </a:extLst>
          </p:cNvPr>
          <p:cNvPicPr>
            <a:picLocks noChangeAspect="1"/>
          </p:cNvPicPr>
          <p:nvPr/>
        </p:nvPicPr>
        <p:blipFill>
          <a:blip r:embed="rId9">
            <a:alphaModFix amt="50000"/>
          </a:blip>
          <a:stretch>
            <a:fillRect/>
          </a:stretch>
        </p:blipFill>
        <p:spPr>
          <a:xfrm>
            <a:off x="50493" y="6352915"/>
            <a:ext cx="1374360" cy="439605"/>
          </a:xfrm>
          <a:prstGeom prst="rect">
            <a:avLst/>
          </a:prstGeom>
        </p:spPr>
      </p:pic>
    </p:spTree>
    <p:extLst>
      <p:ext uri="{BB962C8B-B14F-4D97-AF65-F5344CB8AC3E}">
        <p14:creationId xmlns:p14="http://schemas.microsoft.com/office/powerpoint/2010/main" val="49846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7008235-0979-45CE-850F-945BF8F1D353}"/>
              </a:ext>
            </a:extLst>
          </p:cNvPr>
          <p:cNvSpPr/>
          <p:nvPr/>
        </p:nvSpPr>
        <p:spPr>
          <a:xfrm>
            <a:off x="0" y="-2012"/>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E9DDDB4-76A9-43C2-9769-EF105ECDA652}"/>
              </a:ext>
            </a:extLst>
          </p:cNvPr>
          <p:cNvSpPr txBox="1"/>
          <p:nvPr/>
        </p:nvSpPr>
        <p:spPr>
          <a:xfrm>
            <a:off x="140253" y="231332"/>
            <a:ext cx="11872511" cy="830997"/>
          </a:xfrm>
          <a:prstGeom prst="rect">
            <a:avLst/>
          </a:prstGeom>
          <a:noFill/>
        </p:spPr>
        <p:txBody>
          <a:bodyPr wrap="square" rtlCol="0" anchor="t">
            <a:spAutoFit/>
          </a:bodyPr>
          <a:lstStyle/>
          <a:p>
            <a:pPr algn="ctr"/>
            <a:r>
              <a:rPr lang="en-US" sz="2400" b="1" dirty="0">
                <a:solidFill>
                  <a:schemeClr val="bg1"/>
                </a:solidFill>
                <a:latin typeface="Arial" panose="020B0604020202020204" pitchFamily="34" charset="0"/>
                <a:cs typeface="Arial" panose="020B0604020202020204" pitchFamily="34" charset="0"/>
              </a:rPr>
              <a:t>WB  Advisory Services and Analytics (ASA) to close the Digital Divide – ex. Colombia, Chile</a:t>
            </a:r>
          </a:p>
        </p:txBody>
      </p:sp>
      <p:sp>
        <p:nvSpPr>
          <p:cNvPr id="2" name="TextBox 1">
            <a:extLst>
              <a:ext uri="{FF2B5EF4-FFF2-40B4-BE49-F238E27FC236}">
                <a16:creationId xmlns:a16="http://schemas.microsoft.com/office/drawing/2014/main" id="{27C5956D-1C3B-474C-8786-13E11F3811E0}"/>
              </a:ext>
            </a:extLst>
          </p:cNvPr>
          <p:cNvSpPr txBox="1"/>
          <p:nvPr/>
        </p:nvSpPr>
        <p:spPr>
          <a:xfrm>
            <a:off x="237994" y="1097419"/>
            <a:ext cx="5858006" cy="4524315"/>
          </a:xfrm>
          <a:prstGeom prst="rect">
            <a:avLst/>
          </a:prstGeom>
          <a:solidFill>
            <a:schemeClr val="accent1">
              <a:lumMod val="20000"/>
              <a:lumOff val="80000"/>
            </a:schemeClr>
          </a:solidFill>
          <a:ln>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Chile Case Study: Proyecto de </a:t>
            </a:r>
            <a:r>
              <a:rPr lang="en-US" sz="1600" dirty="0" err="1">
                <a:latin typeface="Arial" panose="020B0604020202020204" pitchFamily="34" charset="0"/>
                <a:cs typeface="Arial" panose="020B0604020202020204" pitchFamily="34" charset="0"/>
              </a:rPr>
              <a:t>Fibra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Óptica</a:t>
            </a:r>
            <a:r>
              <a:rPr lang="en-US" sz="1600" dirty="0">
                <a:latin typeface="Arial" panose="020B0604020202020204" pitchFamily="34" charset="0"/>
                <a:cs typeface="Arial" panose="020B0604020202020204" pitchFamily="34" charset="0"/>
              </a:rPr>
              <a:t> Austral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Objective: Provide fiber backbone and last mile local access service high-capacity telecommunications infrastructure for the south of Chile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Budget: US $100 million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Investment Model: PPP, subsidy award of Treasury Infra Fund (self funded)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Policy Drivers: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PPP framework</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Open Access and non-discriminatory, price capped tariff</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Award of spectrum (4G and 5G) / build out obligations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ASA project assesses last mile rural community and peri-urban extension, additional policy and regulatory gaps (e.g. infrastructure sharing)  and assess impact on buildout obligations and investment costs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C24A16C-3866-4E4D-89B9-449CE0736702}"/>
              </a:ext>
            </a:extLst>
          </p:cNvPr>
          <p:cNvSpPr txBox="1"/>
          <p:nvPr/>
        </p:nvSpPr>
        <p:spPr>
          <a:xfrm>
            <a:off x="6290140" y="3900582"/>
            <a:ext cx="5663865" cy="2554545"/>
          </a:xfrm>
          <a:prstGeom prst="rect">
            <a:avLst/>
          </a:prstGeom>
          <a:solidFill>
            <a:schemeClr val="accent1">
              <a:lumMod val="20000"/>
              <a:lumOff val="80000"/>
            </a:schemeClr>
          </a:solidFill>
          <a:ln>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Colombia Case Study Part B: Program to Increase Access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Investment Support- Connect 1 million households (1 </a:t>
            </a:r>
            <a:r>
              <a:rPr lang="en-US" sz="1600" dirty="0" err="1">
                <a:latin typeface="Arial" panose="020B0604020202020204" pitchFamily="34" charset="0"/>
                <a:cs typeface="Arial" panose="020B0604020202020204" pitchFamily="34" charset="0"/>
              </a:rPr>
              <a:t>millón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hogares</a:t>
            </a:r>
            <a:r>
              <a:rPr lang="en-US"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Objective: Increase the current fixed broadband penetration in households in Strata 1 and 2 in Colombia by 5 percentage points in order to reach the target of 50% by 2022</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Budget: est. US $300-400 million (TBD)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Investment Model: PPP, subsidy award of FONTIC (Universal Service fund)</a:t>
            </a:r>
          </a:p>
        </p:txBody>
      </p:sp>
      <p:sp>
        <p:nvSpPr>
          <p:cNvPr id="6" name="TextBox 5">
            <a:extLst>
              <a:ext uri="{FF2B5EF4-FFF2-40B4-BE49-F238E27FC236}">
                <a16:creationId xmlns:a16="http://schemas.microsoft.com/office/drawing/2014/main" id="{86171C6B-75A1-4FAB-9F71-4A27DAB1AB17}"/>
              </a:ext>
            </a:extLst>
          </p:cNvPr>
          <p:cNvSpPr txBox="1"/>
          <p:nvPr/>
        </p:nvSpPr>
        <p:spPr>
          <a:xfrm>
            <a:off x="6290140" y="1099507"/>
            <a:ext cx="5663865" cy="2554545"/>
          </a:xfrm>
          <a:prstGeom prst="rect">
            <a:avLst/>
          </a:prstGeom>
          <a:solidFill>
            <a:schemeClr val="accent1">
              <a:lumMod val="20000"/>
              <a:lumOff val="80000"/>
            </a:schemeClr>
          </a:solidFill>
          <a:ln>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Colombia Case Study Part A:  Program for Policy Reforms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DPO Support: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Objective: Increase competition and inclusion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Key Measures:</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Subsidy and innovative award schemes</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Establish in-kind payments in exchange of spectrum use (up to 60% to total spectrum fee)</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Promotion of small operator subsidies as new entrants/competition</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Infrastructure sharing and interconnection regime</a:t>
            </a:r>
          </a:p>
        </p:txBody>
      </p:sp>
      <p:pic>
        <p:nvPicPr>
          <p:cNvPr id="7" name="Picture 6">
            <a:extLst>
              <a:ext uri="{FF2B5EF4-FFF2-40B4-BE49-F238E27FC236}">
                <a16:creationId xmlns:a16="http://schemas.microsoft.com/office/drawing/2014/main" id="{0C21B4BC-5E61-44F0-A8DA-129FF040A92E}"/>
              </a:ext>
            </a:extLst>
          </p:cNvPr>
          <p:cNvPicPr>
            <a:picLocks noChangeAspect="1"/>
          </p:cNvPicPr>
          <p:nvPr/>
        </p:nvPicPr>
        <p:blipFill>
          <a:blip r:embed="rId3">
            <a:alphaModFix amt="50000"/>
          </a:blip>
          <a:stretch>
            <a:fillRect/>
          </a:stretch>
        </p:blipFill>
        <p:spPr>
          <a:xfrm>
            <a:off x="140253" y="6312987"/>
            <a:ext cx="1674334" cy="452625"/>
          </a:xfrm>
          <a:prstGeom prst="rect">
            <a:avLst/>
          </a:prstGeom>
        </p:spPr>
      </p:pic>
    </p:spTree>
    <p:extLst>
      <p:ext uri="{BB962C8B-B14F-4D97-AF65-F5344CB8AC3E}">
        <p14:creationId xmlns:p14="http://schemas.microsoft.com/office/powerpoint/2010/main" val="295393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02E964E-D22B-4D1A-9DBA-B4D46D51C1E3}"/>
              </a:ext>
            </a:extLst>
          </p:cNvPr>
          <p:cNvSpPr/>
          <p:nvPr/>
        </p:nvSpPr>
        <p:spPr>
          <a:xfrm>
            <a:off x="0" y="-13286"/>
            <a:ext cx="12192000" cy="99610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4BEFA8ED-B61B-4E20-A07A-8321F3602793}"/>
              </a:ext>
            </a:extLst>
          </p:cNvPr>
          <p:cNvSpPr txBox="1"/>
          <p:nvPr/>
        </p:nvSpPr>
        <p:spPr>
          <a:xfrm>
            <a:off x="140253" y="146624"/>
            <a:ext cx="11872511" cy="461665"/>
          </a:xfrm>
          <a:prstGeom prst="rect">
            <a:avLst/>
          </a:prstGeom>
          <a:noFill/>
        </p:spPr>
        <p:txBody>
          <a:bodyPr wrap="square" rtlCol="0" anchor="t">
            <a:spAutoFit/>
          </a:bodyPr>
          <a:lstStyle/>
          <a:p>
            <a:pPr algn="ctr">
              <a:defRPr/>
            </a:pPr>
            <a:r>
              <a:rPr lang="en-US" altLang="ko-KR" sz="2400" b="1" dirty="0">
                <a:solidFill>
                  <a:schemeClr val="bg1"/>
                </a:solidFill>
                <a:latin typeface="Arial"/>
                <a:ea typeface="맑은 고딕"/>
                <a:cs typeface="Arial"/>
              </a:rPr>
              <a:t>Policy and Financial Support by the World Bank </a:t>
            </a:r>
            <a:endParaRPr lang="en-US" altLang="ko-KR" sz="2400" b="1" dirty="0">
              <a:solidFill>
                <a:schemeClr val="bg1"/>
              </a:solidFill>
              <a:latin typeface="Arial" panose="020B0604020202020204" pitchFamily="34" charset="0"/>
              <a:ea typeface="맑은 고딕"/>
              <a:cs typeface="Arial" panose="020B0604020202020204" pitchFamily="34" charset="0"/>
            </a:endParaRPr>
          </a:p>
        </p:txBody>
      </p:sp>
      <p:sp>
        <p:nvSpPr>
          <p:cNvPr id="40" name="Arrow: Chevron 39">
            <a:extLst>
              <a:ext uri="{FF2B5EF4-FFF2-40B4-BE49-F238E27FC236}">
                <a16:creationId xmlns:a16="http://schemas.microsoft.com/office/drawing/2014/main" id="{5577069B-99D6-4F80-BB54-F60E9CB87328}"/>
              </a:ext>
            </a:extLst>
          </p:cNvPr>
          <p:cNvSpPr/>
          <p:nvPr/>
        </p:nvSpPr>
        <p:spPr>
          <a:xfrm>
            <a:off x="3733796" y="1783932"/>
            <a:ext cx="8001004" cy="382810"/>
          </a:xfrm>
          <a:prstGeom prst="chevron">
            <a:avLst>
              <a:gd name="adj" fmla="val 5414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1" name="Arrow: Chevron 40">
            <a:extLst>
              <a:ext uri="{FF2B5EF4-FFF2-40B4-BE49-F238E27FC236}">
                <a16:creationId xmlns:a16="http://schemas.microsoft.com/office/drawing/2014/main" id="{E362CB60-5376-4445-92AE-1C72352EAAFF}"/>
              </a:ext>
            </a:extLst>
          </p:cNvPr>
          <p:cNvSpPr/>
          <p:nvPr/>
        </p:nvSpPr>
        <p:spPr>
          <a:xfrm>
            <a:off x="1248575" y="1777422"/>
            <a:ext cx="2595292" cy="382810"/>
          </a:xfrm>
          <a:prstGeom prst="chevron">
            <a:avLst>
              <a:gd name="adj" fmla="val 54147"/>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2" name="Rectangle 41">
            <a:extLst>
              <a:ext uri="{FF2B5EF4-FFF2-40B4-BE49-F238E27FC236}">
                <a16:creationId xmlns:a16="http://schemas.microsoft.com/office/drawing/2014/main" id="{F5DD0FF9-04E8-43C0-B6A3-971B03911BEA}"/>
              </a:ext>
            </a:extLst>
          </p:cNvPr>
          <p:cNvSpPr/>
          <p:nvPr/>
        </p:nvSpPr>
        <p:spPr>
          <a:xfrm>
            <a:off x="1478783" y="1777597"/>
            <a:ext cx="2068748" cy="331661"/>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88537" rIns="0" bIns="88537"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ＭＳ Ｐゴシック"/>
                <a:cs typeface="Arial" panose="020B0604020202020204" pitchFamily="34" charset="0"/>
              </a:rPr>
              <a:t>Bridging the digital divide</a:t>
            </a:r>
            <a:endParaRPr kumimoji="0" lang="en-US" sz="12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a:cs typeface="Arial" panose="020B0604020202020204" pitchFamily="34" charset="0"/>
            </a:endParaRPr>
          </a:p>
        </p:txBody>
      </p:sp>
      <p:sp>
        <p:nvSpPr>
          <p:cNvPr id="47" name="Rectangle 46">
            <a:extLst>
              <a:ext uri="{FF2B5EF4-FFF2-40B4-BE49-F238E27FC236}">
                <a16:creationId xmlns:a16="http://schemas.microsoft.com/office/drawing/2014/main" id="{4708C99A-1E22-477C-9F7F-0860070E1B52}"/>
              </a:ext>
            </a:extLst>
          </p:cNvPr>
          <p:cNvSpPr/>
          <p:nvPr/>
        </p:nvSpPr>
        <p:spPr>
          <a:xfrm>
            <a:off x="5956847" y="1827754"/>
            <a:ext cx="3075709" cy="246660"/>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88537" rIns="0" bIns="88537"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ＭＳ Ｐゴシック"/>
                <a:cs typeface="Arial" panose="020B0604020202020204" pitchFamily="34" charset="0"/>
              </a:rPr>
              <a:t>Leaping into the digital economy</a:t>
            </a:r>
          </a:p>
        </p:txBody>
      </p:sp>
      <p:sp>
        <p:nvSpPr>
          <p:cNvPr id="50" name="Rectangle 49">
            <a:extLst>
              <a:ext uri="{FF2B5EF4-FFF2-40B4-BE49-F238E27FC236}">
                <a16:creationId xmlns:a16="http://schemas.microsoft.com/office/drawing/2014/main" id="{BAF8F6DD-93B4-4DE8-9FD8-EC499E1F5705}"/>
              </a:ext>
            </a:extLst>
          </p:cNvPr>
          <p:cNvSpPr/>
          <p:nvPr/>
        </p:nvSpPr>
        <p:spPr>
          <a:xfrm>
            <a:off x="176881" y="2332750"/>
            <a:ext cx="1071694"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en-US" sz="1200" b="1"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Strategic pillars</a:t>
            </a:r>
          </a:p>
        </p:txBody>
      </p:sp>
      <p:sp>
        <p:nvSpPr>
          <p:cNvPr id="54" name="Rectangle 53">
            <a:extLst>
              <a:ext uri="{FF2B5EF4-FFF2-40B4-BE49-F238E27FC236}">
                <a16:creationId xmlns:a16="http://schemas.microsoft.com/office/drawing/2014/main" id="{412E4FD7-BFFD-484F-B2BB-C151343B8A54}"/>
              </a:ext>
            </a:extLst>
          </p:cNvPr>
          <p:cNvSpPr/>
          <p:nvPr/>
        </p:nvSpPr>
        <p:spPr>
          <a:xfrm>
            <a:off x="140253" y="4744188"/>
            <a:ext cx="1149001" cy="6848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en-US" sz="1200" b="1"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World Bank investment</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en-US" sz="1200" b="0"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(IPFs)</a:t>
            </a:r>
          </a:p>
        </p:txBody>
      </p:sp>
      <p:sp>
        <p:nvSpPr>
          <p:cNvPr id="67" name="Rectangle 66">
            <a:extLst>
              <a:ext uri="{FF2B5EF4-FFF2-40B4-BE49-F238E27FC236}">
                <a16:creationId xmlns:a16="http://schemas.microsoft.com/office/drawing/2014/main" id="{3F24636A-4584-46F7-BB95-F290B15F4C10}"/>
              </a:ext>
            </a:extLst>
          </p:cNvPr>
          <p:cNvSpPr/>
          <p:nvPr/>
        </p:nvSpPr>
        <p:spPr>
          <a:xfrm>
            <a:off x="1525968" y="4585064"/>
            <a:ext cx="2377440" cy="1280160"/>
          </a:xfrm>
          <a:prstGeom prst="rect">
            <a:avLst/>
          </a:prstGeom>
          <a:solidFill>
            <a:schemeClr val="accent1">
              <a:lumMod val="40000"/>
              <a:lumOff val="6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Public investment in DI where private sector investment is not possible or economically feasible</a:t>
            </a:r>
          </a:p>
        </p:txBody>
      </p:sp>
      <p:sp>
        <p:nvSpPr>
          <p:cNvPr id="69" name="Rectangle 68">
            <a:extLst>
              <a:ext uri="{FF2B5EF4-FFF2-40B4-BE49-F238E27FC236}">
                <a16:creationId xmlns:a16="http://schemas.microsoft.com/office/drawing/2014/main" id="{10AE3EEC-6BBC-47A6-BA45-FBEAED9D07BC}"/>
              </a:ext>
            </a:extLst>
          </p:cNvPr>
          <p:cNvSpPr/>
          <p:nvPr/>
        </p:nvSpPr>
        <p:spPr>
          <a:xfrm>
            <a:off x="1315022" y="2152103"/>
            <a:ext cx="2358481" cy="82296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spcAft>
                <a:spcPts val="300"/>
              </a:spcAft>
            </a:pPr>
            <a:r>
              <a:rPr lang="en-US" sz="1200" b="1" dirty="0">
                <a:solidFill>
                  <a:srgbClr val="000000"/>
                </a:solidFill>
                <a:latin typeface="Arial" panose="020B0604020202020204" pitchFamily="34" charset="0"/>
                <a:ea typeface="ＭＳ Ｐゴシック"/>
                <a:cs typeface="Arial" panose="020B0604020202020204" pitchFamily="34" charset="0"/>
              </a:rPr>
              <a:t>Digital</a:t>
            </a:r>
            <a:r>
              <a:rPr lang="en-US" sz="1100" b="1" dirty="0">
                <a:solidFill>
                  <a:srgbClr val="000000"/>
                </a:solidFill>
                <a:latin typeface="Arial" panose="020B0604020202020204" pitchFamily="34" charset="0"/>
                <a:ea typeface="ＭＳ Ｐゴシック"/>
                <a:cs typeface="Arial" panose="020B0604020202020204" pitchFamily="34" charset="0"/>
              </a:rPr>
              <a:t> </a:t>
            </a:r>
            <a:r>
              <a:rPr lang="en-US" sz="1200" b="1" dirty="0">
                <a:solidFill>
                  <a:srgbClr val="000000"/>
                </a:solidFill>
                <a:latin typeface="Arial" panose="020B0604020202020204" pitchFamily="34" charset="0"/>
                <a:ea typeface="ＭＳ Ｐゴシック"/>
                <a:cs typeface="Arial" panose="020B0604020202020204" pitchFamily="34" charset="0"/>
              </a:rPr>
              <a:t>Infrastructure</a:t>
            </a:r>
            <a:r>
              <a:rPr lang="en-US" sz="1100" b="1" dirty="0">
                <a:solidFill>
                  <a:srgbClr val="000000"/>
                </a:solidFill>
                <a:latin typeface="Arial" panose="020B0604020202020204" pitchFamily="34" charset="0"/>
                <a:ea typeface="ＭＳ Ｐゴシック"/>
                <a:cs typeface="Arial" panose="020B0604020202020204" pitchFamily="34" charset="0"/>
              </a:rPr>
              <a:t> </a:t>
            </a:r>
          </a:p>
          <a:p>
            <a:pPr algn="ctr">
              <a:spcAft>
                <a:spcPts val="300"/>
              </a:spcAft>
            </a:pPr>
            <a:r>
              <a:rPr lang="en-US" sz="1100" b="1" dirty="0">
                <a:solidFill>
                  <a:srgbClr val="000000"/>
                </a:solidFill>
                <a:latin typeface="Arial" panose="020B0604020202020204" pitchFamily="34" charset="0"/>
                <a:ea typeface="ＭＳ Ｐゴシック"/>
                <a:cs typeface="Arial" panose="020B0604020202020204" pitchFamily="34" charset="0"/>
              </a:rPr>
              <a:t>(</a:t>
            </a:r>
            <a:r>
              <a:rPr lang="en-US" sz="1200" b="1" dirty="0">
                <a:solidFill>
                  <a:srgbClr val="000000"/>
                </a:solidFill>
                <a:latin typeface="Arial" panose="020B0604020202020204" pitchFamily="34" charset="0"/>
                <a:ea typeface="ＭＳ Ｐゴシック"/>
                <a:cs typeface="Arial" panose="020B0604020202020204" pitchFamily="34" charset="0"/>
              </a:rPr>
              <a:t>Broadband</a:t>
            </a:r>
            <a:r>
              <a:rPr lang="en-US" sz="1100" b="1" dirty="0">
                <a:solidFill>
                  <a:srgbClr val="000000"/>
                </a:solidFill>
                <a:latin typeface="Arial" panose="020B0604020202020204" pitchFamily="34" charset="0"/>
                <a:ea typeface="ＭＳ Ｐゴシック"/>
                <a:cs typeface="Arial" panose="020B0604020202020204" pitchFamily="34" charset="0"/>
              </a:rPr>
              <a:t> </a:t>
            </a:r>
            <a:r>
              <a:rPr lang="en-US" sz="1200" b="1" dirty="0">
                <a:solidFill>
                  <a:srgbClr val="000000"/>
                </a:solidFill>
                <a:latin typeface="Arial" panose="020B0604020202020204" pitchFamily="34" charset="0"/>
                <a:ea typeface="ＭＳ Ｐゴシック"/>
                <a:cs typeface="Arial" panose="020B0604020202020204" pitchFamily="34" charset="0"/>
              </a:rPr>
              <a:t>and</a:t>
            </a:r>
            <a:r>
              <a:rPr lang="en-US" sz="1100" b="1" dirty="0">
                <a:solidFill>
                  <a:srgbClr val="000000"/>
                </a:solidFill>
                <a:latin typeface="Arial" panose="020B0604020202020204" pitchFamily="34" charset="0"/>
                <a:ea typeface="ＭＳ Ｐゴシック"/>
                <a:cs typeface="Arial" panose="020B0604020202020204" pitchFamily="34" charset="0"/>
              </a:rPr>
              <a:t> </a:t>
            </a:r>
            <a:r>
              <a:rPr lang="en-US" sz="1200" b="1" dirty="0">
                <a:solidFill>
                  <a:srgbClr val="000000"/>
                </a:solidFill>
                <a:latin typeface="Arial" panose="020B0604020202020204" pitchFamily="34" charset="0"/>
                <a:ea typeface="ＭＳ Ｐゴシック"/>
                <a:cs typeface="Arial" panose="020B0604020202020204" pitchFamily="34" charset="0"/>
              </a:rPr>
              <a:t>Cloud</a:t>
            </a:r>
            <a:r>
              <a:rPr lang="en-US" sz="1100" b="1" dirty="0">
                <a:solidFill>
                  <a:srgbClr val="000000"/>
                </a:solidFill>
                <a:latin typeface="Arial" panose="020B0604020202020204" pitchFamily="34" charset="0"/>
                <a:ea typeface="ＭＳ Ｐゴシック"/>
                <a:cs typeface="Arial" panose="020B0604020202020204" pitchFamily="34" charset="0"/>
              </a:rPr>
              <a:t>)</a:t>
            </a:r>
          </a:p>
        </p:txBody>
      </p:sp>
      <p:sp>
        <p:nvSpPr>
          <p:cNvPr id="66" name="Rectangle 65">
            <a:extLst>
              <a:ext uri="{FF2B5EF4-FFF2-40B4-BE49-F238E27FC236}">
                <a16:creationId xmlns:a16="http://schemas.microsoft.com/office/drawing/2014/main" id="{77C34BAF-8005-49B5-9C10-D56A07E56905}"/>
              </a:ext>
            </a:extLst>
          </p:cNvPr>
          <p:cNvSpPr/>
          <p:nvPr/>
        </p:nvSpPr>
        <p:spPr>
          <a:xfrm>
            <a:off x="1546505" y="3086971"/>
            <a:ext cx="2377440" cy="1280160"/>
          </a:xfrm>
          <a:prstGeom prst="rect">
            <a:avLst/>
          </a:prstGeom>
          <a:solidFill>
            <a:schemeClr val="accent1">
              <a:lumMod val="20000"/>
              <a:lumOff val="8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F</a:t>
            </a:r>
            <a:r>
              <a:rPr lang="en-US" sz="1200" dirty="0" err="1">
                <a:solidFill>
                  <a:srgbClr val="000000"/>
                </a:solidFill>
                <a:latin typeface="Arial" panose="020B0604020202020204" pitchFamily="34" charset="0"/>
                <a:ea typeface="ＭＳ Ｐゴシック"/>
                <a:cs typeface="Arial" panose="020B0604020202020204" pitchFamily="34" charset="0"/>
              </a:rPr>
              <a:t>oundational</a:t>
            </a:r>
            <a:r>
              <a:rPr lang="en-US" sz="1200" dirty="0">
                <a:solidFill>
                  <a:srgbClr val="000000"/>
                </a:solidFill>
                <a:latin typeface="Arial" panose="020B0604020202020204" pitchFamily="34" charset="0"/>
                <a:ea typeface="ＭＳ Ｐゴシック"/>
                <a:cs typeface="Arial" panose="020B0604020202020204" pitchFamily="34" charset="0"/>
              </a:rPr>
              <a:t> DI regulation</a:t>
            </a:r>
          </a:p>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Promoting infrastructure sharing</a:t>
            </a:r>
          </a:p>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Market liberalization, competition</a:t>
            </a:r>
          </a:p>
        </p:txBody>
      </p:sp>
      <p:sp>
        <p:nvSpPr>
          <p:cNvPr id="75" name="Rectangle 74">
            <a:extLst>
              <a:ext uri="{FF2B5EF4-FFF2-40B4-BE49-F238E27FC236}">
                <a16:creationId xmlns:a16="http://schemas.microsoft.com/office/drawing/2014/main" id="{8F548A11-813B-45D5-8816-E695CAAE3AE5}"/>
              </a:ext>
            </a:extLst>
          </p:cNvPr>
          <p:cNvSpPr/>
          <p:nvPr/>
        </p:nvSpPr>
        <p:spPr>
          <a:xfrm>
            <a:off x="4152639" y="4585064"/>
            <a:ext cx="2377440" cy="1280160"/>
          </a:xfrm>
          <a:prstGeom prst="rect">
            <a:avLst/>
          </a:prstGeom>
          <a:solidFill>
            <a:schemeClr val="accent1">
              <a:lumMod val="40000"/>
              <a:lumOff val="6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Investment in public sector platforms in social sectors including education and health, favoring a PPP model</a:t>
            </a:r>
          </a:p>
        </p:txBody>
      </p:sp>
      <p:sp>
        <p:nvSpPr>
          <p:cNvPr id="77" name="Rectangle 76">
            <a:extLst>
              <a:ext uri="{FF2B5EF4-FFF2-40B4-BE49-F238E27FC236}">
                <a16:creationId xmlns:a16="http://schemas.microsoft.com/office/drawing/2014/main" id="{E960AA49-862B-468C-B3C6-6B292AA6FB7C}"/>
              </a:ext>
            </a:extLst>
          </p:cNvPr>
          <p:cNvSpPr/>
          <p:nvPr/>
        </p:nvSpPr>
        <p:spPr>
          <a:xfrm>
            <a:off x="4340737" y="2173892"/>
            <a:ext cx="1892053" cy="8229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Digital Platforms</a:t>
            </a:r>
          </a:p>
        </p:txBody>
      </p:sp>
      <p:sp>
        <p:nvSpPr>
          <p:cNvPr id="74" name="Rectangle 73">
            <a:extLst>
              <a:ext uri="{FF2B5EF4-FFF2-40B4-BE49-F238E27FC236}">
                <a16:creationId xmlns:a16="http://schemas.microsoft.com/office/drawing/2014/main" id="{1112683B-1FAB-41D9-983F-228A8780BE46}"/>
              </a:ext>
            </a:extLst>
          </p:cNvPr>
          <p:cNvSpPr/>
          <p:nvPr/>
        </p:nvSpPr>
        <p:spPr>
          <a:xfrm>
            <a:off x="4155428" y="3086971"/>
            <a:ext cx="2377440" cy="1280160"/>
          </a:xfrm>
          <a:prstGeom prst="rect">
            <a:avLst/>
          </a:prstGeom>
          <a:solidFill>
            <a:schemeClr val="accent1">
              <a:lumMod val="20000"/>
              <a:lumOff val="8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Eliminate regulations that prevent development of private platforms</a:t>
            </a:r>
          </a:p>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Keep a level playing field</a:t>
            </a:r>
          </a:p>
        </p:txBody>
      </p:sp>
      <p:sp>
        <p:nvSpPr>
          <p:cNvPr id="98" name="Rectangle 97">
            <a:extLst>
              <a:ext uri="{FF2B5EF4-FFF2-40B4-BE49-F238E27FC236}">
                <a16:creationId xmlns:a16="http://schemas.microsoft.com/office/drawing/2014/main" id="{CF824E4E-90C5-4220-BBA7-B7514C687FD7}"/>
              </a:ext>
            </a:extLst>
          </p:cNvPr>
          <p:cNvSpPr/>
          <p:nvPr/>
        </p:nvSpPr>
        <p:spPr>
          <a:xfrm>
            <a:off x="6667392" y="2177733"/>
            <a:ext cx="2560320" cy="8229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Digital Financial Services</a:t>
            </a:r>
          </a:p>
        </p:txBody>
      </p:sp>
      <p:sp>
        <p:nvSpPr>
          <p:cNvPr id="95" name="Rectangle 94">
            <a:extLst>
              <a:ext uri="{FF2B5EF4-FFF2-40B4-BE49-F238E27FC236}">
                <a16:creationId xmlns:a16="http://schemas.microsoft.com/office/drawing/2014/main" id="{CB966690-DA1D-4992-9F73-F41149B5C4BB}"/>
              </a:ext>
            </a:extLst>
          </p:cNvPr>
          <p:cNvSpPr/>
          <p:nvPr/>
        </p:nvSpPr>
        <p:spPr>
          <a:xfrm>
            <a:off x="6746896" y="3086971"/>
            <a:ext cx="2377440" cy="1280160"/>
          </a:xfrm>
          <a:prstGeom prst="rect">
            <a:avLst/>
          </a:prstGeom>
          <a:solidFill>
            <a:schemeClr val="accent1">
              <a:lumMod val="20000"/>
              <a:lumOff val="8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Sector diagnostics and policy based lending to increase competition in financial sector, ensure technology neutrality, and regulatory framework</a:t>
            </a:r>
          </a:p>
        </p:txBody>
      </p:sp>
      <p:sp>
        <p:nvSpPr>
          <p:cNvPr id="99" name="Arrow: Right 98">
            <a:extLst>
              <a:ext uri="{FF2B5EF4-FFF2-40B4-BE49-F238E27FC236}">
                <a16:creationId xmlns:a16="http://schemas.microsoft.com/office/drawing/2014/main" id="{DE7AC97A-81F2-4EC1-B67D-4DA78C1F6AB9}"/>
              </a:ext>
            </a:extLst>
          </p:cNvPr>
          <p:cNvSpPr/>
          <p:nvPr/>
        </p:nvSpPr>
        <p:spPr>
          <a:xfrm>
            <a:off x="1737715" y="6003559"/>
            <a:ext cx="9128006" cy="297762"/>
          </a:xfrm>
          <a:prstGeom prst="rightArrow">
            <a:avLst>
              <a:gd name="adj1" fmla="val 100000"/>
              <a:gd name="adj2" fmla="val 97123"/>
            </a:avLst>
          </a:prstGeom>
          <a:solidFill>
            <a:schemeClr val="bg1">
              <a:lumMod val="9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Interventions build on each other as countries move towards more sophisticated solutions</a:t>
            </a:r>
            <a:endParaRPr kumimoji="0" lang="en-US" sz="12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105" name="Rectangle 104">
            <a:extLst>
              <a:ext uri="{FF2B5EF4-FFF2-40B4-BE49-F238E27FC236}">
                <a16:creationId xmlns:a16="http://schemas.microsoft.com/office/drawing/2014/main" id="{3801FF5E-A7DD-4EF5-B93A-CB9F2E3EF3E5}"/>
              </a:ext>
            </a:extLst>
          </p:cNvPr>
          <p:cNvSpPr/>
          <p:nvPr/>
        </p:nvSpPr>
        <p:spPr>
          <a:xfrm>
            <a:off x="9357360" y="4585064"/>
            <a:ext cx="2377440" cy="1280160"/>
          </a:xfrm>
          <a:prstGeom prst="rect">
            <a:avLst/>
          </a:prstGeom>
          <a:solidFill>
            <a:schemeClr val="accent1">
              <a:lumMod val="40000"/>
              <a:lumOff val="6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Fund government programs in education and vocations training</a:t>
            </a:r>
          </a:p>
        </p:txBody>
      </p:sp>
      <p:sp>
        <p:nvSpPr>
          <p:cNvPr id="107" name="Rectangle 106">
            <a:extLst>
              <a:ext uri="{FF2B5EF4-FFF2-40B4-BE49-F238E27FC236}">
                <a16:creationId xmlns:a16="http://schemas.microsoft.com/office/drawing/2014/main" id="{34C830C1-2172-4C3B-B4CA-4CB7CAE51E79}"/>
              </a:ext>
            </a:extLst>
          </p:cNvPr>
          <p:cNvSpPr/>
          <p:nvPr/>
        </p:nvSpPr>
        <p:spPr>
          <a:xfrm>
            <a:off x="9426537" y="2160231"/>
            <a:ext cx="2560320" cy="8229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Digital Skills</a:t>
            </a:r>
          </a:p>
        </p:txBody>
      </p:sp>
      <p:sp>
        <p:nvSpPr>
          <p:cNvPr id="104" name="Rectangle 103">
            <a:extLst>
              <a:ext uri="{FF2B5EF4-FFF2-40B4-BE49-F238E27FC236}">
                <a16:creationId xmlns:a16="http://schemas.microsoft.com/office/drawing/2014/main" id="{A63E3CB3-2526-47A6-A735-049A9A4B06BD}"/>
              </a:ext>
            </a:extLst>
          </p:cNvPr>
          <p:cNvSpPr/>
          <p:nvPr/>
        </p:nvSpPr>
        <p:spPr>
          <a:xfrm>
            <a:off x="9357360" y="3086971"/>
            <a:ext cx="2377440" cy="1280160"/>
          </a:xfrm>
          <a:prstGeom prst="rect">
            <a:avLst/>
          </a:prstGeom>
          <a:solidFill>
            <a:schemeClr val="accent1">
              <a:lumMod val="20000"/>
              <a:lumOff val="8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Digital skills advisory work to fund deployment of digital skills programs by public and private sector</a:t>
            </a:r>
          </a:p>
        </p:txBody>
      </p:sp>
      <p:sp>
        <p:nvSpPr>
          <p:cNvPr id="108" name="Rectangle 107">
            <a:extLst>
              <a:ext uri="{FF2B5EF4-FFF2-40B4-BE49-F238E27FC236}">
                <a16:creationId xmlns:a16="http://schemas.microsoft.com/office/drawing/2014/main" id="{0D0EB69E-E151-4C41-9AD7-E89E44745936}"/>
              </a:ext>
            </a:extLst>
          </p:cNvPr>
          <p:cNvSpPr/>
          <p:nvPr/>
        </p:nvSpPr>
        <p:spPr>
          <a:xfrm>
            <a:off x="166021" y="3286427"/>
            <a:ext cx="1149001" cy="105413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en-US" sz="1200" b="1"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World Bank policy support</a:t>
            </a:r>
          </a:p>
          <a:p>
            <a:pPr marL="0" marR="0" lvl="0" indent="0" algn="ctr" defTabSz="914400" rtl="0" eaLnBrk="1" fontAlgn="base" latinLnBrk="0" hangingPunct="1">
              <a:lnSpc>
                <a:spcPct val="100000"/>
              </a:lnSpc>
              <a:spcBef>
                <a:spcPct val="0"/>
              </a:spcBef>
              <a:spcAft>
                <a:spcPts val="300"/>
              </a:spcAft>
              <a:buClrTx/>
              <a:buSzTx/>
              <a:buFontTx/>
              <a:buNone/>
              <a:tabLst/>
              <a:defRPr/>
            </a:pPr>
            <a:r>
              <a:rPr kumimoji="0" lang="en-US" sz="1200" b="0" i="1"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ＭＳ Ｐゴシック"/>
                <a:cs typeface="Arial" panose="020B0604020202020204" pitchFamily="34" charset="0"/>
              </a:rPr>
              <a:t>(DPOs, ASA, RAS)</a:t>
            </a:r>
          </a:p>
        </p:txBody>
      </p:sp>
      <p:sp>
        <p:nvSpPr>
          <p:cNvPr id="80" name="Rectangle 79">
            <a:extLst>
              <a:ext uri="{FF2B5EF4-FFF2-40B4-BE49-F238E27FC236}">
                <a16:creationId xmlns:a16="http://schemas.microsoft.com/office/drawing/2014/main" id="{35E54A21-6808-43CB-A3B7-CBF6D5D29EB3}"/>
              </a:ext>
            </a:extLst>
          </p:cNvPr>
          <p:cNvSpPr/>
          <p:nvPr/>
        </p:nvSpPr>
        <p:spPr>
          <a:xfrm>
            <a:off x="6743206" y="4585064"/>
            <a:ext cx="2377440" cy="1280160"/>
          </a:xfrm>
          <a:prstGeom prst="rect">
            <a:avLst/>
          </a:prstGeom>
          <a:solidFill>
            <a:schemeClr val="accent1">
              <a:lumMod val="40000"/>
              <a:lumOff val="6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dirty="0">
                <a:solidFill>
                  <a:srgbClr val="000000"/>
                </a:solidFill>
                <a:latin typeface="Arial" panose="020B0604020202020204" pitchFamily="34" charset="0"/>
                <a:ea typeface="ＭＳ Ｐゴシック"/>
                <a:cs typeface="Arial" panose="020B0604020202020204" pitchFamily="34" charset="0"/>
              </a:rPr>
              <a:t>Public investment to crowd in private sector to support service deployment to rural areas or disadvantaged groups</a:t>
            </a:r>
          </a:p>
        </p:txBody>
      </p:sp>
      <p:pic>
        <p:nvPicPr>
          <p:cNvPr id="25" name="Picture 24">
            <a:extLst>
              <a:ext uri="{FF2B5EF4-FFF2-40B4-BE49-F238E27FC236}">
                <a16:creationId xmlns:a16="http://schemas.microsoft.com/office/drawing/2014/main" id="{0D5061A1-27C2-4BFB-99E2-60541CBC5846}"/>
              </a:ext>
            </a:extLst>
          </p:cNvPr>
          <p:cNvPicPr>
            <a:picLocks noChangeAspect="1"/>
          </p:cNvPicPr>
          <p:nvPr/>
        </p:nvPicPr>
        <p:blipFill>
          <a:blip r:embed="rId3">
            <a:alphaModFix amt="50000"/>
          </a:blip>
          <a:stretch>
            <a:fillRect/>
          </a:stretch>
        </p:blipFill>
        <p:spPr>
          <a:xfrm>
            <a:off x="10546080" y="6334959"/>
            <a:ext cx="1590329" cy="442408"/>
          </a:xfrm>
          <a:prstGeom prst="rect">
            <a:avLst/>
          </a:prstGeom>
        </p:spPr>
      </p:pic>
    </p:spTree>
    <p:extLst>
      <p:ext uri="{BB962C8B-B14F-4D97-AF65-F5344CB8AC3E}">
        <p14:creationId xmlns:p14="http://schemas.microsoft.com/office/powerpoint/2010/main" val="334030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B0F0">
                <a:shade val="30000"/>
                <a:satMod val="115000"/>
                <a:alpha val="50000"/>
              </a:srgbClr>
            </a:gs>
            <a:gs pos="50000">
              <a:srgbClr val="00B0F0">
                <a:shade val="67500"/>
                <a:satMod val="115000"/>
              </a:srgbClr>
            </a:gs>
            <a:gs pos="100000">
              <a:srgbClr val="00B0F0">
                <a:shade val="100000"/>
                <a:satMod val="115000"/>
              </a:srgbClr>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4A3277B7707A48B0E1B9AC835E8163" ma:contentTypeVersion="10" ma:contentTypeDescription="Create a new document." ma:contentTypeScope="" ma:versionID="08cb7ae965e335f463007c9aef792fc4">
  <xsd:schema xmlns:xsd="http://www.w3.org/2001/XMLSchema" xmlns:xs="http://www.w3.org/2001/XMLSchema" xmlns:p="http://schemas.microsoft.com/office/2006/metadata/properties" xmlns:ns3="eda4fd43-f936-4ced-9b4a-46c1ef7d5473" targetNamespace="http://schemas.microsoft.com/office/2006/metadata/properties" ma:root="true" ma:fieldsID="26d63ceecf8892505cf2934dddd55b68" ns3:_="">
    <xsd:import namespace="eda4fd43-f936-4ced-9b4a-46c1ef7d547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4fd43-f936-4ced-9b4a-46c1ef7d547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DEB21-03AB-4C89-8FBF-5E6A39E00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4fd43-f936-4ced-9b4a-46c1ef7d5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8C871D-CA8F-45A9-B446-E74E64670AA6}">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eda4fd43-f936-4ced-9b4a-46c1ef7d5473"/>
    <ds:schemaRef ds:uri="http://purl.org/dc/elements/1.1/"/>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A8C1559C-5670-4361-A09C-B67B98193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10127</TotalTime>
  <Words>1711</Words>
  <Application>Microsoft Office PowerPoint</Application>
  <PresentationFormat>Widescreen</PresentationFormat>
  <Paragraphs>162</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Courier New</vt:lpstr>
      <vt:lpstr>Helvetica Neue</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Oualid Bachiri</dc:creator>
  <cp:lastModifiedBy>Franz R. Drees-Gross</cp:lastModifiedBy>
  <cp:revision>36</cp:revision>
  <cp:lastPrinted>2021-03-22T15:48:35Z</cp:lastPrinted>
  <dcterms:created xsi:type="dcterms:W3CDTF">2020-11-28T15:42:37Z</dcterms:created>
  <dcterms:modified xsi:type="dcterms:W3CDTF">2021-05-07T14:31:46Z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0x010100884A3277B7707A48B0E1B9AC835E8163</vt:lpwstr>
  </property>
</Properties>
</file>